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89" r:id="rId4"/>
  </p:sldMasterIdLst>
  <p:notesMasterIdLst>
    <p:notesMasterId r:id="rId67"/>
  </p:notesMasterIdLst>
  <p:sldIdLst>
    <p:sldId id="2468" r:id="rId5"/>
    <p:sldId id="280" r:id="rId6"/>
    <p:sldId id="1312" r:id="rId7"/>
    <p:sldId id="1313" r:id="rId8"/>
    <p:sldId id="1314" r:id="rId9"/>
    <p:sldId id="1315" r:id="rId10"/>
    <p:sldId id="872" r:id="rId11"/>
    <p:sldId id="2446" r:id="rId12"/>
    <p:sldId id="260" r:id="rId13"/>
    <p:sldId id="985" r:id="rId14"/>
    <p:sldId id="1199" r:id="rId15"/>
    <p:sldId id="1200" r:id="rId16"/>
    <p:sldId id="1201" r:id="rId17"/>
    <p:sldId id="1287" r:id="rId18"/>
    <p:sldId id="1206" r:id="rId19"/>
    <p:sldId id="1207" r:id="rId20"/>
    <p:sldId id="956" r:id="rId21"/>
    <p:sldId id="958" r:id="rId22"/>
    <p:sldId id="957" r:id="rId23"/>
    <p:sldId id="835" r:id="rId24"/>
    <p:sldId id="836" r:id="rId25"/>
    <p:sldId id="2447" r:id="rId26"/>
    <p:sldId id="257" r:id="rId27"/>
    <p:sldId id="258" r:id="rId28"/>
    <p:sldId id="259" r:id="rId29"/>
    <p:sldId id="2467" r:id="rId30"/>
    <p:sldId id="261" r:id="rId31"/>
    <p:sldId id="262" r:id="rId32"/>
    <p:sldId id="1496" r:id="rId33"/>
    <p:sldId id="277" r:id="rId34"/>
    <p:sldId id="2463" r:id="rId35"/>
    <p:sldId id="2464" r:id="rId36"/>
    <p:sldId id="2465" r:id="rId37"/>
    <p:sldId id="331" r:id="rId38"/>
    <p:sldId id="287" r:id="rId39"/>
    <p:sldId id="290" r:id="rId40"/>
    <p:sldId id="293" r:id="rId41"/>
    <p:sldId id="320" r:id="rId42"/>
    <p:sldId id="321" r:id="rId43"/>
    <p:sldId id="322" r:id="rId44"/>
    <p:sldId id="323" r:id="rId45"/>
    <p:sldId id="324" r:id="rId46"/>
    <p:sldId id="302" r:id="rId47"/>
    <p:sldId id="303" r:id="rId48"/>
    <p:sldId id="304" r:id="rId49"/>
    <p:sldId id="291" r:id="rId50"/>
    <p:sldId id="327" r:id="rId51"/>
    <p:sldId id="328" r:id="rId52"/>
    <p:sldId id="325" r:id="rId53"/>
    <p:sldId id="402" r:id="rId54"/>
    <p:sldId id="329" r:id="rId55"/>
    <p:sldId id="404" r:id="rId56"/>
    <p:sldId id="403" r:id="rId57"/>
    <p:sldId id="405" r:id="rId58"/>
    <p:sldId id="406" r:id="rId59"/>
    <p:sldId id="407" r:id="rId60"/>
    <p:sldId id="408" r:id="rId61"/>
    <p:sldId id="1391" r:id="rId62"/>
    <p:sldId id="319" r:id="rId63"/>
    <p:sldId id="1226" r:id="rId64"/>
    <p:sldId id="1227" r:id="rId65"/>
    <p:sldId id="122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2A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1" autoAdjust="0"/>
    <p:restoredTop sz="94660"/>
  </p:normalViewPr>
  <p:slideViewPr>
    <p:cSldViewPr snapToGrid="0">
      <p:cViewPr varScale="1">
        <p:scale>
          <a:sx n="87" d="100"/>
          <a:sy n="87" d="100"/>
        </p:scale>
        <p:origin x="96"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CF4585-4394-4A8D-BF32-72BC2ACCD9F4}"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834383-2C62-4D0F-9706-1CDF10CE47FA}" type="slidenum">
              <a:rPr lang="en-US" smtClean="0"/>
              <a:t>‹#›</a:t>
            </a:fld>
            <a:endParaRPr lang="en-US"/>
          </a:p>
        </p:txBody>
      </p:sp>
    </p:spTree>
    <p:extLst>
      <p:ext uri="{BB962C8B-B14F-4D97-AF65-F5344CB8AC3E}">
        <p14:creationId xmlns:p14="http://schemas.microsoft.com/office/powerpoint/2010/main" val="3471113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5325"/>
            <a:ext cx="6197600" cy="3486150"/>
          </a:xfrm>
        </p:spPr>
      </p:sp>
      <p:sp>
        <p:nvSpPr>
          <p:cNvPr id="3" name="Notes Placeholder 2"/>
          <p:cNvSpPr>
            <a:spLocks noGrp="1"/>
          </p:cNvSpPr>
          <p:nvPr>
            <p:ph type="body" idx="1"/>
          </p:nvPr>
        </p:nvSpPr>
        <p:spPr/>
        <p:txBody>
          <a:bodyPr/>
          <a:lstStyle/>
          <a:p>
            <a:r>
              <a:rPr lang="en-US" dirty="0"/>
              <a:t>Welcome and intro</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0FDA08-891D-4D24-9337-D12A075AC0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2908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12</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98088CC5-DA1B-4C7A-939B-B47CA2655C3F}"/>
              </a:ext>
            </a:extLst>
          </p:cNvPr>
          <p:cNvSpPr>
            <a:spLocks noGrp="1"/>
          </p:cNvSpPr>
          <p:nvPr>
            <p:ph type="dt" idx="1"/>
          </p:nvPr>
        </p:nvSpPr>
        <p:spPr/>
        <p:txBody>
          <a:bodyPr/>
          <a:lstStyle/>
          <a:p>
            <a:fld id="{5C456F1F-1A27-4177-B814-7FBD215F612F}" type="datetime1">
              <a:rPr lang="en-US" smtClean="0"/>
              <a:t>3/20/2024</a:t>
            </a:fld>
            <a:endParaRPr lang="en-US"/>
          </a:p>
        </p:txBody>
      </p:sp>
      <p:sp>
        <p:nvSpPr>
          <p:cNvPr id="6" name="Header Placeholder 5">
            <a:extLst>
              <a:ext uri="{FF2B5EF4-FFF2-40B4-BE49-F238E27FC236}">
                <a16:creationId xmlns:a16="http://schemas.microsoft.com/office/drawing/2014/main" id="{2BCD2CB9-CFCE-4BDD-BFC0-2CD039D5EC7A}"/>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74354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13</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BBB273DB-5FBA-49A2-B96A-3A0934C314E4}"/>
              </a:ext>
            </a:extLst>
          </p:cNvPr>
          <p:cNvSpPr>
            <a:spLocks noGrp="1"/>
          </p:cNvSpPr>
          <p:nvPr>
            <p:ph type="dt" idx="1"/>
          </p:nvPr>
        </p:nvSpPr>
        <p:spPr/>
        <p:txBody>
          <a:bodyPr/>
          <a:lstStyle/>
          <a:p>
            <a:fld id="{8FAE3276-357A-401D-BBCA-C5311B38FF01}" type="datetime1">
              <a:rPr lang="en-US" smtClean="0"/>
              <a:t>3/20/2024</a:t>
            </a:fld>
            <a:endParaRPr lang="en-US"/>
          </a:p>
        </p:txBody>
      </p:sp>
      <p:sp>
        <p:nvSpPr>
          <p:cNvPr id="6" name="Header Placeholder 5">
            <a:extLst>
              <a:ext uri="{FF2B5EF4-FFF2-40B4-BE49-F238E27FC236}">
                <a16:creationId xmlns:a16="http://schemas.microsoft.com/office/drawing/2014/main" id="{9BBB6AE8-283A-435E-A693-6E5FCA1E530A}"/>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57076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SIDEBAR!</a:t>
            </a:r>
          </a:p>
        </p:txBody>
      </p:sp>
      <p:sp>
        <p:nvSpPr>
          <p:cNvPr id="202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813901" indent="-312135">
              <a:spcBef>
                <a:spcPct val="30000"/>
              </a:spcBef>
              <a:defRPr sz="1300">
                <a:solidFill>
                  <a:schemeClr val="tx1"/>
                </a:solidFill>
                <a:latin typeface="Calibri" panose="020F0502020204030204" pitchFamily="34" charset="0"/>
              </a:defRPr>
            </a:lvl2pPr>
            <a:lvl3pPr marL="1251897" indent="-250044">
              <a:spcBef>
                <a:spcPct val="30000"/>
              </a:spcBef>
              <a:defRPr sz="1300">
                <a:solidFill>
                  <a:schemeClr val="tx1"/>
                </a:solidFill>
                <a:latin typeface="Calibri" panose="020F0502020204030204" pitchFamily="34" charset="0"/>
              </a:defRPr>
            </a:lvl3pPr>
            <a:lvl4pPr marL="1753663" indent="-250044">
              <a:spcBef>
                <a:spcPct val="30000"/>
              </a:spcBef>
              <a:defRPr sz="1300">
                <a:solidFill>
                  <a:schemeClr val="tx1"/>
                </a:solidFill>
                <a:latin typeface="Calibri" panose="020F0502020204030204" pitchFamily="34" charset="0"/>
              </a:defRPr>
            </a:lvl4pPr>
            <a:lvl5pPr marL="2255429" indent="-250044">
              <a:spcBef>
                <a:spcPct val="30000"/>
              </a:spcBef>
              <a:defRPr sz="1300">
                <a:solidFill>
                  <a:schemeClr val="tx1"/>
                </a:solidFill>
                <a:latin typeface="Calibri" panose="020F0502020204030204" pitchFamily="34" charset="0"/>
              </a:defRPr>
            </a:lvl5pPr>
            <a:lvl6pPr marL="2738735" indent="-250044" defTabSz="483306" eaLnBrk="0" fontAlgn="base" hangingPunct="0">
              <a:spcBef>
                <a:spcPct val="30000"/>
              </a:spcBef>
              <a:spcAft>
                <a:spcPct val="0"/>
              </a:spcAft>
              <a:defRPr sz="1300">
                <a:solidFill>
                  <a:schemeClr val="tx1"/>
                </a:solidFill>
                <a:latin typeface="Calibri" panose="020F0502020204030204" pitchFamily="34" charset="0"/>
              </a:defRPr>
            </a:lvl6pPr>
            <a:lvl7pPr marL="3222041" indent="-250044" defTabSz="483306" eaLnBrk="0" fontAlgn="base" hangingPunct="0">
              <a:spcBef>
                <a:spcPct val="30000"/>
              </a:spcBef>
              <a:spcAft>
                <a:spcPct val="0"/>
              </a:spcAft>
              <a:defRPr sz="1300">
                <a:solidFill>
                  <a:schemeClr val="tx1"/>
                </a:solidFill>
                <a:latin typeface="Calibri" panose="020F0502020204030204" pitchFamily="34" charset="0"/>
              </a:defRPr>
            </a:lvl7pPr>
            <a:lvl8pPr marL="3705347" indent="-250044" defTabSz="483306" eaLnBrk="0" fontAlgn="base" hangingPunct="0">
              <a:spcBef>
                <a:spcPct val="30000"/>
              </a:spcBef>
              <a:spcAft>
                <a:spcPct val="0"/>
              </a:spcAft>
              <a:defRPr sz="1300">
                <a:solidFill>
                  <a:schemeClr val="tx1"/>
                </a:solidFill>
                <a:latin typeface="Calibri" panose="020F0502020204030204" pitchFamily="34" charset="0"/>
              </a:defRPr>
            </a:lvl8pPr>
            <a:lvl9pPr marL="4188653" indent="-250044" defTabSz="483306" eaLnBrk="0" fontAlgn="base" hangingPunct="0">
              <a:spcBef>
                <a:spcPct val="30000"/>
              </a:spcBef>
              <a:spcAft>
                <a:spcPct val="0"/>
              </a:spcAft>
              <a:defRPr sz="1300">
                <a:solidFill>
                  <a:schemeClr val="tx1"/>
                </a:solidFill>
                <a:latin typeface="Calibri" panose="020F0502020204030204" pitchFamily="34" charset="0"/>
              </a:defRPr>
            </a:lvl9pPr>
          </a:lstStyle>
          <a:p>
            <a:pPr defTabSz="483306" fontAlgn="base">
              <a:spcBef>
                <a:spcPct val="0"/>
              </a:spcBef>
              <a:spcAft>
                <a:spcPct val="0"/>
              </a:spcAft>
              <a:defRPr/>
            </a:pPr>
            <a:fld id="{D5C87AE7-44F7-4F90-9A68-82DDD49D767A}" type="slidenum">
              <a:rPr lang="en-US" altLang="en-US" sz="1400">
                <a:solidFill>
                  <a:prstClr val="black"/>
                </a:solidFill>
                <a:ea typeface="ＭＳ Ｐゴシック" pitchFamily="34" charset="-128"/>
                <a:cs typeface="Arial" panose="020B0604020202020204" pitchFamily="34" charset="0"/>
              </a:rPr>
              <a:pPr defTabSz="483306" fontAlgn="base">
                <a:spcBef>
                  <a:spcPct val="0"/>
                </a:spcBef>
                <a:spcAft>
                  <a:spcPct val="0"/>
                </a:spcAft>
                <a:defRPr/>
              </a:pPr>
              <a:t>14</a:t>
            </a:fld>
            <a:endParaRPr lang="en-US" altLang="en-US" sz="1400">
              <a:solidFill>
                <a:prstClr val="black"/>
              </a:solidFill>
              <a:ea typeface="ＭＳ Ｐゴシック" pitchFamily="34" charset="-128"/>
              <a:cs typeface="Arial" panose="020B0604020202020204" pitchFamily="34" charset="0"/>
            </a:endParaRPr>
          </a:p>
        </p:txBody>
      </p:sp>
      <p:sp>
        <p:nvSpPr>
          <p:cNvPr id="2" name="Date Placeholder 1">
            <a:extLst>
              <a:ext uri="{FF2B5EF4-FFF2-40B4-BE49-F238E27FC236}">
                <a16:creationId xmlns:a16="http://schemas.microsoft.com/office/drawing/2014/main" id="{650B8FB0-5E25-48A1-8663-4CADF6D5955F}"/>
              </a:ext>
            </a:extLst>
          </p:cNvPr>
          <p:cNvSpPr>
            <a:spLocks noGrp="1"/>
          </p:cNvSpPr>
          <p:nvPr>
            <p:ph type="dt" idx="1"/>
          </p:nvPr>
        </p:nvSpPr>
        <p:spPr/>
        <p:txBody>
          <a:bodyPr/>
          <a:lstStyle/>
          <a:p>
            <a:fld id="{6161E76F-DB27-4125-9951-AD2CA7637306}" type="datetime1">
              <a:rPr lang="en-US" smtClean="0"/>
              <a:t>3/20/2024</a:t>
            </a:fld>
            <a:endParaRPr lang="en-US"/>
          </a:p>
        </p:txBody>
      </p:sp>
      <p:sp>
        <p:nvSpPr>
          <p:cNvPr id="3" name="Header Placeholder 2">
            <a:extLst>
              <a:ext uri="{FF2B5EF4-FFF2-40B4-BE49-F238E27FC236}">
                <a16:creationId xmlns:a16="http://schemas.microsoft.com/office/drawing/2014/main" id="{5C25A88F-873F-4B4C-8972-29CAB8AF4A3B}"/>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367155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GM2022 - </a:t>
            </a:r>
            <a:r>
              <a:rPr lang="en-US" sz="1300" dirty="0"/>
              <a:t>a spherical harmonic model of Earth’s external gravitational potential (energy)</a:t>
            </a:r>
          </a:p>
          <a:p>
            <a:r>
              <a:rPr lang="en-US" sz="1300" dirty="0"/>
              <a:t>-these items each will have both a static version and a dynamic version that will be published </a:t>
            </a:r>
          </a:p>
          <a:p>
            <a:endParaRPr lang="en-US" dirty="0"/>
          </a:p>
          <a:p>
            <a:r>
              <a:rPr lang="en-US" dirty="0"/>
              <a:t>So all those models work</a:t>
            </a:r>
            <a:r>
              <a:rPr lang="en-US" baseline="0" dirty="0"/>
              <a:t> together to get you a 2cm height with a 15 minutes GNSS session</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15</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70D2D09F-27DE-4C17-B8DE-69BDA9932A56}"/>
              </a:ext>
            </a:extLst>
          </p:cNvPr>
          <p:cNvSpPr>
            <a:spLocks noGrp="1"/>
          </p:cNvSpPr>
          <p:nvPr>
            <p:ph type="dt" idx="1"/>
          </p:nvPr>
        </p:nvSpPr>
        <p:spPr/>
        <p:txBody>
          <a:bodyPr/>
          <a:lstStyle/>
          <a:p>
            <a:fld id="{9A25E906-F872-4853-BE9D-C02DCF35AE14}" type="datetime1">
              <a:rPr lang="en-US" smtClean="0"/>
              <a:t>3/20/2024</a:t>
            </a:fld>
            <a:endParaRPr lang="en-US"/>
          </a:p>
        </p:txBody>
      </p:sp>
      <p:sp>
        <p:nvSpPr>
          <p:cNvPr id="6" name="Header Placeholder 5">
            <a:extLst>
              <a:ext uri="{FF2B5EF4-FFF2-40B4-BE49-F238E27FC236}">
                <a16:creationId xmlns:a16="http://schemas.microsoft.com/office/drawing/2014/main" id="{BD8441D5-4BF2-40EE-B799-6361EF1BA460}"/>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25567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Is that what we want? Continuously</a:t>
            </a:r>
            <a:r>
              <a:rPr lang="en-US" baseline="0" dirty="0"/>
              <a:t> changing elevations?</a:t>
            </a:r>
          </a:p>
          <a:p>
            <a:r>
              <a:rPr lang="en-US" baseline="0" dirty="0"/>
              <a:t>No, not many folks anyway.  It’s too dynamic for almost everyone’s purposes/</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17</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04F5D214-4E11-43C9-8221-2E9AF42CBA60}"/>
              </a:ext>
            </a:extLst>
          </p:cNvPr>
          <p:cNvSpPr>
            <a:spLocks noGrp="1"/>
          </p:cNvSpPr>
          <p:nvPr>
            <p:ph type="dt" idx="1"/>
          </p:nvPr>
        </p:nvSpPr>
        <p:spPr/>
        <p:txBody>
          <a:bodyPr/>
          <a:lstStyle/>
          <a:p>
            <a:fld id="{8A1B8A58-B895-4CB0-AE31-70A1E5B05FFB}" type="datetime1">
              <a:rPr lang="en-US" smtClean="0"/>
              <a:t>3/20/2024</a:t>
            </a:fld>
            <a:endParaRPr lang="en-US"/>
          </a:p>
        </p:txBody>
      </p:sp>
      <p:sp>
        <p:nvSpPr>
          <p:cNvPr id="6" name="Header Placeholder 5">
            <a:extLst>
              <a:ext uri="{FF2B5EF4-FFF2-40B4-BE49-F238E27FC236}">
                <a16:creationId xmlns:a16="http://schemas.microsoft.com/office/drawing/2014/main" id="{EA8CC569-81C7-4529-A804-EF86F31649E0}"/>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916084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Is</a:t>
            </a:r>
            <a:r>
              <a:rPr lang="en-US" baseline="0" dirty="0"/>
              <a:t> this what we want?</a:t>
            </a:r>
          </a:p>
          <a:p>
            <a:r>
              <a:rPr lang="en-US" baseline="0" dirty="0"/>
              <a:t>Stable ground elevations even though global water levels are rising?</a:t>
            </a:r>
          </a:p>
          <a:p>
            <a:r>
              <a:rPr lang="en-US" baseline="0" dirty="0"/>
              <a:t>No, think about flood mapping of coastal areas?  This would make it extremely difficult to maintain FEMA NFIP and other flood-related programs.</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18</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B4590F58-1B9B-4BC2-84C3-5B2E8500600E}"/>
              </a:ext>
            </a:extLst>
          </p:cNvPr>
          <p:cNvSpPr>
            <a:spLocks noGrp="1"/>
          </p:cNvSpPr>
          <p:nvPr>
            <p:ph type="dt" idx="1"/>
          </p:nvPr>
        </p:nvSpPr>
        <p:spPr/>
        <p:txBody>
          <a:bodyPr/>
          <a:lstStyle/>
          <a:p>
            <a:fld id="{75FF6817-5A00-48BC-BFE2-DD72F7620AF1}" type="datetime1">
              <a:rPr lang="en-US" smtClean="0"/>
              <a:t>3/20/2024</a:t>
            </a:fld>
            <a:endParaRPr lang="en-US"/>
          </a:p>
        </p:txBody>
      </p:sp>
      <p:sp>
        <p:nvSpPr>
          <p:cNvPr id="6" name="Header Placeholder 5">
            <a:extLst>
              <a:ext uri="{FF2B5EF4-FFF2-40B4-BE49-F238E27FC236}">
                <a16:creationId xmlns:a16="http://schemas.microsoft.com/office/drawing/2014/main" id="{72105831-BED9-44B0-B000-6B625E75DAD6}"/>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315893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sz="1300" dirty="0"/>
              <a:t>The illustrated strategy will be adopted at NGS. Again, a graphic characterization of this approach</a:t>
            </a:r>
          </a:p>
          <a:p>
            <a:endParaRPr lang="en-US" sz="1300" dirty="0"/>
          </a:p>
          <a:p>
            <a:r>
              <a:rPr lang="en-US" sz="1300" dirty="0"/>
              <a:t>What this means is that NGS will adopt Scenario 2, decouple geoid, until the geoid and GMSL have diverged by some threshold amount, currently defined as 20cm. </a:t>
            </a:r>
          </a:p>
          <a:p>
            <a:endParaRPr lang="en-US" sz="1300" dirty="0"/>
          </a:p>
          <a:p>
            <a:r>
              <a:rPr lang="en-US" sz="1300" dirty="0"/>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300" dirty="0"/>
          </a:p>
          <a:p>
            <a:r>
              <a:rPr lang="en-US" sz="1300" dirty="0"/>
              <a:t>If we calculate how long that might be based on existing rates of sea level rise of 3ish mm/</a:t>
            </a:r>
            <a:r>
              <a:rPr lang="en-US" sz="1300" dirty="0" err="1"/>
              <a:t>yr</a:t>
            </a:r>
            <a:r>
              <a:rPr lang="en-US" sz="1300" dirty="0"/>
              <a:t> then we’re talking about 50 years</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19</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854A8C5B-1948-4563-8F2E-40F49FA680AA}"/>
              </a:ext>
            </a:extLst>
          </p:cNvPr>
          <p:cNvSpPr>
            <a:spLocks noGrp="1"/>
          </p:cNvSpPr>
          <p:nvPr>
            <p:ph type="dt" idx="1"/>
          </p:nvPr>
        </p:nvSpPr>
        <p:spPr/>
        <p:txBody>
          <a:bodyPr/>
          <a:lstStyle/>
          <a:p>
            <a:fld id="{FB2ADA37-8F71-4148-A52A-7EC3A588E946}" type="datetime1">
              <a:rPr lang="en-US" smtClean="0"/>
              <a:t>3/20/2024</a:t>
            </a:fld>
            <a:endParaRPr lang="en-US"/>
          </a:p>
        </p:txBody>
      </p:sp>
      <p:sp>
        <p:nvSpPr>
          <p:cNvPr id="6" name="Header Placeholder 5">
            <a:extLst>
              <a:ext uri="{FF2B5EF4-FFF2-40B4-BE49-F238E27FC236}">
                <a16:creationId xmlns:a16="http://schemas.microsoft.com/office/drawing/2014/main" id="{AD12738B-523C-4A66-94AD-FECA9CDDCD27}"/>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3616228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defTabSz="966612" eaLnBrk="0" fontAlgn="base" hangingPunct="0">
              <a:spcBef>
                <a:spcPct val="30000"/>
              </a:spcBef>
              <a:spcAft>
                <a:spcPct val="0"/>
              </a:spcAft>
              <a:defRPr/>
            </a:pPr>
            <a:r>
              <a:rPr lang="en-US" sz="1300" dirty="0">
                <a:solidFill>
                  <a:srgbClr val="000000"/>
                </a:solidFill>
              </a:rPr>
              <a:t>Previously estimated values are matching </a:t>
            </a:r>
            <a:r>
              <a:rPr lang="en-US" sz="1300" dirty="0" err="1">
                <a:solidFill>
                  <a:srgbClr val="000000"/>
                </a:solidFill>
              </a:rPr>
              <a:t>xGEOIDs</a:t>
            </a:r>
            <a:r>
              <a:rPr lang="en-US" sz="1300" dirty="0">
                <a:solidFill>
                  <a:srgbClr val="000000"/>
                </a:solidFill>
              </a:rPr>
              <a:t>!</a:t>
            </a:r>
          </a:p>
          <a:p>
            <a:pPr defTabSz="966612" eaLnBrk="0" fontAlgn="base" hangingPunct="0">
              <a:spcBef>
                <a:spcPct val="30000"/>
              </a:spcBef>
              <a:spcAft>
                <a:spcPct val="0"/>
              </a:spcAft>
              <a:defRPr/>
            </a:pPr>
            <a:endParaRPr lang="en-US" sz="1300" dirty="0">
              <a:solidFill>
                <a:srgbClr val="000000"/>
              </a:solidFill>
            </a:endParaRPr>
          </a:p>
          <a:p>
            <a:pPr defTabSz="966612" eaLnBrk="0" fontAlgn="base" hangingPunct="0">
              <a:spcBef>
                <a:spcPct val="30000"/>
              </a:spcBef>
              <a:spcAft>
                <a:spcPct val="0"/>
              </a:spcAft>
              <a:defRPr/>
            </a:pPr>
            <a:r>
              <a:rPr lang="en-US" sz="1300" dirty="0">
                <a:solidFill>
                  <a:srgbClr val="000000"/>
                </a:solidFill>
              </a:rPr>
              <a:t>I have that estimate down there, and that’s true except for that little area, not sure what that’s all about, hard to get answers from the Geoid Team since the shutdown.  They’re behind schedule but working frantically to get back on track.</a:t>
            </a:r>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21</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9CC07C8A-1484-47DC-8A6D-B2202EA81974}"/>
              </a:ext>
            </a:extLst>
          </p:cNvPr>
          <p:cNvSpPr>
            <a:spLocks noGrp="1"/>
          </p:cNvSpPr>
          <p:nvPr>
            <p:ph type="dt" idx="1"/>
          </p:nvPr>
        </p:nvSpPr>
        <p:spPr/>
        <p:txBody>
          <a:bodyPr/>
          <a:lstStyle/>
          <a:p>
            <a:fld id="{E2B9FF47-67BC-4784-B174-0881C3154393}" type="datetime1">
              <a:rPr lang="en-US" smtClean="0"/>
              <a:t>3/20/2024</a:t>
            </a:fld>
            <a:endParaRPr lang="en-US"/>
          </a:p>
        </p:txBody>
      </p:sp>
      <p:sp>
        <p:nvSpPr>
          <p:cNvPr id="6" name="Header Placeholder 5">
            <a:extLst>
              <a:ext uri="{FF2B5EF4-FFF2-40B4-BE49-F238E27FC236}">
                <a16:creationId xmlns:a16="http://schemas.microsoft.com/office/drawing/2014/main" id="{F44B119B-EF1B-46A8-BF2A-B415C4536DA3}"/>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890937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B0FDA08-891D-4D24-9337-D12A075AC062}"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813527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Ohio revised</a:t>
            </a:r>
            <a:r>
              <a:rPr lang="en-US" baseline="0" dirty="0"/>
              <a:t> code is pretty specific on the use of State Plane Coordinates. Language states specifically that grid SPC’s SHALL be in meters.</a:t>
            </a:r>
            <a:endParaRPr lang="en-US" dirty="0"/>
          </a:p>
        </p:txBody>
      </p:sp>
      <p:sp>
        <p:nvSpPr>
          <p:cNvPr id="4" name="Slide Number Placeholder 3"/>
          <p:cNvSpPr>
            <a:spLocks noGrp="1"/>
          </p:cNvSpPr>
          <p:nvPr>
            <p:ph type="sldNum" sz="quarter" idx="10"/>
          </p:nvPr>
        </p:nvSpPr>
        <p:spPr/>
        <p:txBody>
          <a:bodyPr/>
          <a:lstStyle/>
          <a:p>
            <a:pPr defTabSz="966612">
              <a:defRPr/>
            </a:pPr>
            <a:fld id="{D90D53F9-8FFD-469A-BEA3-372FA5FD6DF9}" type="slidenum">
              <a:rPr lang="en-US">
                <a:solidFill>
                  <a:prstClr val="black"/>
                </a:solidFill>
                <a:latin typeface="Calibri" panose="020F0502020204030204"/>
              </a:rPr>
              <a:pPr defTabSz="966612">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C2C54F91-4AC0-426C-99E3-56ED583D8F73}"/>
              </a:ext>
            </a:extLst>
          </p:cNvPr>
          <p:cNvSpPr>
            <a:spLocks noGrp="1"/>
          </p:cNvSpPr>
          <p:nvPr>
            <p:ph type="dt" idx="1"/>
          </p:nvPr>
        </p:nvSpPr>
        <p:spPr/>
        <p:txBody>
          <a:bodyPr/>
          <a:lstStyle/>
          <a:p>
            <a:fld id="{AC1CB922-982D-46B9-BC39-BD0FA61E9D2E}" type="datetime1">
              <a:rPr lang="en-US" smtClean="0"/>
              <a:t>3/20/2024</a:t>
            </a:fld>
            <a:endParaRPr lang="en-US"/>
          </a:p>
        </p:txBody>
      </p:sp>
      <p:sp>
        <p:nvSpPr>
          <p:cNvPr id="6" name="Header Placeholder 5">
            <a:extLst>
              <a:ext uri="{FF2B5EF4-FFF2-40B4-BE49-F238E27FC236}">
                <a16:creationId xmlns:a16="http://schemas.microsoft.com/office/drawing/2014/main" id="{D6E72201-AC85-4564-9431-05792A9A2F29}"/>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2697154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Datums link maps to their specific location on the earth. Modern datums are based on the entire global model of its shape and gravity. Older datums made assumptions based on convenience and practical use.</a:t>
            </a:r>
          </a:p>
        </p:txBody>
      </p:sp>
      <p:sp>
        <p:nvSpPr>
          <p:cNvPr id="4" name="Slide Number Placeholder 3"/>
          <p:cNvSpPr>
            <a:spLocks noGrp="1"/>
          </p:cNvSpPr>
          <p:nvPr>
            <p:ph type="sldNum" sz="quarter" idx="5"/>
          </p:nvPr>
        </p:nvSpPr>
        <p:spPr/>
        <p:txBody>
          <a:bodyPr/>
          <a:lstStyle/>
          <a:p>
            <a:fld id="{9CD1A289-ABEE-4FEE-B1D8-5D52E5040E5F}" type="slidenum">
              <a:rPr lang="en-US" smtClean="0"/>
              <a:t>2</a:t>
            </a:fld>
            <a:endParaRPr lang="en-US"/>
          </a:p>
        </p:txBody>
      </p:sp>
      <p:sp>
        <p:nvSpPr>
          <p:cNvPr id="5" name="Date Placeholder 4">
            <a:extLst>
              <a:ext uri="{FF2B5EF4-FFF2-40B4-BE49-F238E27FC236}">
                <a16:creationId xmlns:a16="http://schemas.microsoft.com/office/drawing/2014/main" id="{C163198F-14E9-462B-BB42-4103D69FD476}"/>
              </a:ext>
            </a:extLst>
          </p:cNvPr>
          <p:cNvSpPr>
            <a:spLocks noGrp="1"/>
          </p:cNvSpPr>
          <p:nvPr>
            <p:ph type="dt" idx="1"/>
          </p:nvPr>
        </p:nvSpPr>
        <p:spPr/>
        <p:txBody>
          <a:bodyPr/>
          <a:lstStyle/>
          <a:p>
            <a:fld id="{6C6A1ED4-66FE-413D-B0D0-5468D04B0AA8}" type="datetime1">
              <a:rPr lang="en-US" smtClean="0"/>
              <a:t>3/20/2024</a:t>
            </a:fld>
            <a:endParaRPr lang="en-US"/>
          </a:p>
        </p:txBody>
      </p:sp>
      <p:sp>
        <p:nvSpPr>
          <p:cNvPr id="6" name="Header Placeholder 5">
            <a:extLst>
              <a:ext uri="{FF2B5EF4-FFF2-40B4-BE49-F238E27FC236}">
                <a16:creationId xmlns:a16="http://schemas.microsoft.com/office/drawing/2014/main" id="{A4B2F1AB-D80A-4272-87DA-2F85BA2E9F3E}"/>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3691120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reporting</a:t>
            </a:r>
            <a:r>
              <a:rPr lang="en-US" baseline="0" dirty="0"/>
              <a:t> the scale factor mean you need to Scale your coordinates? Why wouldn’t you. Your distances are going to be closer to true distances if you do.</a:t>
            </a:r>
            <a:endParaRPr lang="en-US" dirty="0"/>
          </a:p>
        </p:txBody>
      </p:sp>
      <p:sp>
        <p:nvSpPr>
          <p:cNvPr id="4" name="Slide Number Placeholder 3"/>
          <p:cNvSpPr>
            <a:spLocks noGrp="1"/>
          </p:cNvSpPr>
          <p:nvPr>
            <p:ph type="sldNum" sz="quarter" idx="10"/>
          </p:nvPr>
        </p:nvSpPr>
        <p:spPr/>
        <p:txBody>
          <a:bodyPr/>
          <a:lstStyle/>
          <a:p>
            <a:pPr defTabSz="966612">
              <a:defRPr/>
            </a:pPr>
            <a:fld id="{D90D53F9-8FFD-469A-BEA3-372FA5FD6DF9}" type="slidenum">
              <a:rPr lang="en-US">
                <a:solidFill>
                  <a:prstClr val="black"/>
                </a:solidFill>
                <a:latin typeface="Calibri" panose="020F0502020204030204"/>
              </a:rPr>
              <a:pPr defTabSz="966612">
                <a:defRPr/>
              </a:pPr>
              <a:t>44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E1C1B227-0142-4E06-8DAE-9AA424DE4FF5}"/>
              </a:ext>
            </a:extLst>
          </p:cNvPr>
          <p:cNvSpPr>
            <a:spLocks noGrp="1"/>
          </p:cNvSpPr>
          <p:nvPr>
            <p:ph type="dt" idx="1"/>
          </p:nvPr>
        </p:nvSpPr>
        <p:spPr/>
        <p:txBody>
          <a:bodyPr/>
          <a:lstStyle/>
          <a:p>
            <a:fld id="{D00C3B78-61BC-477D-8765-968C2298D6FE}" type="datetime1">
              <a:rPr lang="en-US" smtClean="0"/>
              <a:t>3/20/2024</a:t>
            </a:fld>
            <a:endParaRPr lang="en-US"/>
          </a:p>
        </p:txBody>
      </p:sp>
      <p:sp>
        <p:nvSpPr>
          <p:cNvPr id="6" name="Header Placeholder 5">
            <a:extLst>
              <a:ext uri="{FF2B5EF4-FFF2-40B4-BE49-F238E27FC236}">
                <a16:creationId xmlns:a16="http://schemas.microsoft.com/office/drawing/2014/main" id="{3AFCB73F-EACE-4E2F-AB68-6BC11B540BC0}"/>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006120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seems like</a:t>
            </a:r>
            <a:r>
              <a:rPr lang="en-US" baseline="0" dirty="0"/>
              <a:t> a vague statement…The code doesn’t come out and directly tell you, you have to scale your coordinates. But it seems to imply that you should. Any comments or thoughts?</a:t>
            </a:r>
            <a:endParaRPr lang="en-US" dirty="0"/>
          </a:p>
        </p:txBody>
      </p:sp>
      <p:sp>
        <p:nvSpPr>
          <p:cNvPr id="4" name="Slide Number Placeholder 3"/>
          <p:cNvSpPr>
            <a:spLocks noGrp="1"/>
          </p:cNvSpPr>
          <p:nvPr>
            <p:ph type="sldNum" sz="quarter" idx="10"/>
          </p:nvPr>
        </p:nvSpPr>
        <p:spPr/>
        <p:txBody>
          <a:bodyPr/>
          <a:lstStyle/>
          <a:p>
            <a:pPr defTabSz="966612">
              <a:defRPr/>
            </a:pPr>
            <a:fld id="{D90D53F9-8FFD-469A-BEA3-372FA5FD6DF9}" type="slidenum">
              <a:rPr lang="en-US">
                <a:solidFill>
                  <a:prstClr val="black"/>
                </a:solidFill>
                <a:latin typeface="Calibri" panose="020F0502020204030204"/>
              </a:rPr>
              <a:pPr defTabSz="966612">
                <a:defRPr/>
              </a:pPr>
              <a:t>45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750FBAE-FA4A-4740-AA85-79465A4649BC}"/>
              </a:ext>
            </a:extLst>
          </p:cNvPr>
          <p:cNvSpPr>
            <a:spLocks noGrp="1"/>
          </p:cNvSpPr>
          <p:nvPr>
            <p:ph type="dt" idx="1"/>
          </p:nvPr>
        </p:nvSpPr>
        <p:spPr/>
        <p:txBody>
          <a:bodyPr/>
          <a:lstStyle/>
          <a:p>
            <a:fld id="{8DB9F206-D5DD-4035-9F18-4CDFFF92A168}" type="datetime1">
              <a:rPr lang="en-US" smtClean="0"/>
              <a:t>3/20/2024</a:t>
            </a:fld>
            <a:endParaRPr lang="en-US"/>
          </a:p>
        </p:txBody>
      </p:sp>
      <p:sp>
        <p:nvSpPr>
          <p:cNvPr id="6" name="Header Placeholder 5">
            <a:extLst>
              <a:ext uri="{FF2B5EF4-FFF2-40B4-BE49-F238E27FC236}">
                <a16:creationId xmlns:a16="http://schemas.microsoft.com/office/drawing/2014/main" id="{3AE3D2BC-82C1-4276-A185-749CD8EE4B60}"/>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3925007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64546" lvl="1" indent="-181240">
              <a:buFont typeface="Arial" panose="020B0604020202020204" pitchFamily="34" charset="0"/>
              <a:buChar char="•"/>
            </a:pPr>
            <a:r>
              <a:rPr lang="en-US" dirty="0"/>
              <a:t>They differ by 2 parts per million (ppm), or only 0.01 ft per mile, or slightly more than a tenth of an inch in a mile.</a:t>
            </a:r>
          </a:p>
          <a:p>
            <a:pPr marL="664546" lvl="1" indent="-181240">
              <a:buFont typeface="Arial" panose="020B0604020202020204" pitchFamily="34" charset="0"/>
              <a:buChar char="•"/>
            </a:pPr>
            <a:r>
              <a:rPr lang="en-US" dirty="0"/>
              <a:t>Despite (or actually because of) the very small difference, it has become a REAL problem with REAL costs.</a:t>
            </a:r>
          </a:p>
          <a:p>
            <a:pPr marL="181240" indent="-181240">
              <a:buFont typeface="Arial" panose="020B0604020202020204" pitchFamily="34" charset="0"/>
              <a:buChar char="•"/>
            </a:pPr>
            <a:r>
              <a:rPr lang="en-US" dirty="0"/>
              <a:t>What’s in a name?  That which we call a “foot” by any other word would smell as… sweet?  Maybe that’s not he best analogy for the foot…</a:t>
            </a:r>
          </a:p>
          <a:p>
            <a:pPr marL="664546" lvl="1" indent="-181240">
              <a:buFont typeface="Arial" panose="020B0604020202020204" pitchFamily="34" charset="0"/>
              <a:buChar char="•"/>
            </a:pPr>
            <a:r>
              <a:rPr lang="en-US" dirty="0"/>
              <a:t>“U.S. survey foot” sounds patriotic, is surveyor-centric…</a:t>
            </a:r>
          </a:p>
          <a:p>
            <a:pPr marL="664546" lvl="1" indent="-181240">
              <a:buFont typeface="Arial" panose="020B0604020202020204" pitchFamily="34" charset="0"/>
              <a:buChar char="•"/>
            </a:pPr>
            <a:r>
              <a:rPr lang="en-US" dirty="0"/>
              <a:t>“International foot” sounds like a New World Order, UN sanctioned sort of thing, with perhaps a whiff of socialism…</a:t>
            </a:r>
          </a:p>
          <a:p>
            <a:pPr marL="664546" lvl="1" indent="-18124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81240" indent="-18124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81240" indent="-18124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60</a:t>
            </a:fld>
            <a:endPar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5" name="Date Placeholder 4">
            <a:extLst>
              <a:ext uri="{FF2B5EF4-FFF2-40B4-BE49-F238E27FC236}">
                <a16:creationId xmlns:a16="http://schemas.microsoft.com/office/drawing/2014/main" id="{DB37358C-281D-4F0E-BFCA-C94A7B3BFABD}"/>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68699F-2160-4E31-831D-4F0579229A46}" type="datetime1">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C5B2002B-50C4-40EA-928A-7B88718B018F}"/>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Geodesy 101</a:t>
            </a:r>
          </a:p>
        </p:txBody>
      </p:sp>
    </p:spTree>
    <p:extLst>
      <p:ext uri="{BB962C8B-B14F-4D97-AF65-F5344CB8AC3E}">
        <p14:creationId xmlns:p14="http://schemas.microsoft.com/office/powerpoint/2010/main" val="616889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64546" lvl="1" indent="-181240">
              <a:buFont typeface="Arial" panose="020B0604020202020204" pitchFamily="34" charset="0"/>
              <a:buChar char="•"/>
            </a:pPr>
            <a:r>
              <a:rPr lang="en-US" dirty="0"/>
              <a:t>They differ by 2 parts per million (ppm), or only 0.01 ft per mile, or slightly more than a tenth of an inch in a mile.</a:t>
            </a:r>
          </a:p>
          <a:p>
            <a:pPr marL="664546" lvl="1" indent="-181240">
              <a:buFont typeface="Arial" panose="020B0604020202020204" pitchFamily="34" charset="0"/>
              <a:buChar char="•"/>
            </a:pPr>
            <a:r>
              <a:rPr lang="en-US" dirty="0"/>
              <a:t>Despite (or actually because of) the very small difference, it has become a REAL problem with REAL costs.</a:t>
            </a:r>
          </a:p>
          <a:p>
            <a:pPr marL="181240" indent="-181240">
              <a:buFont typeface="Arial" panose="020B0604020202020204" pitchFamily="34" charset="0"/>
              <a:buChar char="•"/>
            </a:pPr>
            <a:r>
              <a:rPr lang="en-US" dirty="0"/>
              <a:t>What’s in a name?  That which we call a “foot” by any other word would smell as… sweet?  Maybe that’s not he best analogy for the foot…</a:t>
            </a:r>
          </a:p>
          <a:p>
            <a:pPr marL="664546" lvl="1" indent="-181240">
              <a:buFont typeface="Arial" panose="020B0604020202020204" pitchFamily="34" charset="0"/>
              <a:buChar char="•"/>
            </a:pPr>
            <a:r>
              <a:rPr lang="en-US" dirty="0"/>
              <a:t>“U.S. survey foot” sounds patriotic, is surveyor-centric…</a:t>
            </a:r>
          </a:p>
          <a:p>
            <a:pPr marL="664546" lvl="1" indent="-181240">
              <a:buFont typeface="Arial" panose="020B0604020202020204" pitchFamily="34" charset="0"/>
              <a:buChar char="•"/>
            </a:pPr>
            <a:r>
              <a:rPr lang="en-US" dirty="0"/>
              <a:t>“International foot” sounds like a New World Order, UN sanctioned sort of thing, with perhaps a whiff of socialism…</a:t>
            </a:r>
          </a:p>
          <a:p>
            <a:pPr marL="664546" lvl="1" indent="-18124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81240" indent="-18124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81240" indent="-18124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61</a:t>
            </a:fld>
            <a:endPar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5" name="Date Placeholder 4">
            <a:extLst>
              <a:ext uri="{FF2B5EF4-FFF2-40B4-BE49-F238E27FC236}">
                <a16:creationId xmlns:a16="http://schemas.microsoft.com/office/drawing/2014/main" id="{319D22B2-D121-4ED0-B3F8-F1D34070605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40D3A-763B-4692-8076-7BCE99940781}" type="datetime1">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A50E6B42-6763-4283-8B0B-07DCEC62668E}"/>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Geodesy 101</a:t>
            </a:r>
          </a:p>
        </p:txBody>
      </p:sp>
    </p:spTree>
    <p:extLst>
      <p:ext uri="{BB962C8B-B14F-4D97-AF65-F5344CB8AC3E}">
        <p14:creationId xmlns:p14="http://schemas.microsoft.com/office/powerpoint/2010/main" val="1945845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64546" lvl="1" indent="-181240">
              <a:buFont typeface="Arial" panose="020B0604020202020204" pitchFamily="34" charset="0"/>
              <a:buChar char="•"/>
            </a:pPr>
            <a:r>
              <a:rPr lang="en-US" dirty="0"/>
              <a:t>They differ by 2 parts per million (ppm), or only 0.01 ft per mile, or slightly more than a tenth of an inch in a mile.</a:t>
            </a:r>
          </a:p>
          <a:p>
            <a:pPr marL="664546" lvl="1" indent="-181240">
              <a:buFont typeface="Arial" panose="020B0604020202020204" pitchFamily="34" charset="0"/>
              <a:buChar char="•"/>
            </a:pPr>
            <a:r>
              <a:rPr lang="en-US" dirty="0"/>
              <a:t>Despite (or actually because of) the very small difference, it has become a REAL problem with REAL costs.</a:t>
            </a:r>
          </a:p>
          <a:p>
            <a:pPr marL="181240" indent="-181240">
              <a:buFont typeface="Arial" panose="020B0604020202020204" pitchFamily="34" charset="0"/>
              <a:buChar char="•"/>
            </a:pPr>
            <a:r>
              <a:rPr lang="en-US" dirty="0"/>
              <a:t>What’s in a name?  That which we call a “foot” by any other word would smell as… sweet?  Maybe that’s not he best analogy for the foot…</a:t>
            </a:r>
          </a:p>
          <a:p>
            <a:pPr marL="664546" lvl="1" indent="-181240">
              <a:buFont typeface="Arial" panose="020B0604020202020204" pitchFamily="34" charset="0"/>
              <a:buChar char="•"/>
            </a:pPr>
            <a:r>
              <a:rPr lang="en-US" dirty="0"/>
              <a:t>“U.S. survey foot” sounds patriotic, is surveyor-centric…</a:t>
            </a:r>
          </a:p>
          <a:p>
            <a:pPr marL="664546" lvl="1" indent="-181240">
              <a:buFont typeface="Arial" panose="020B0604020202020204" pitchFamily="34" charset="0"/>
              <a:buChar char="•"/>
            </a:pPr>
            <a:r>
              <a:rPr lang="en-US" dirty="0"/>
              <a:t>“International foot” sounds like a New World Order, UN sanctioned sort of thing, with perhaps a whiff of socialism…</a:t>
            </a:r>
          </a:p>
          <a:p>
            <a:pPr marL="664546" lvl="1" indent="-18124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81240" indent="-18124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81240" indent="-18124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pPr marL="0" marR="0" lvl="0" indent="0" algn="r" defTabSz="483306" rtl="0" eaLnBrk="1" fontAlgn="base" latinLnBrk="0" hangingPunct="1">
              <a:lnSpc>
                <a:spcPct val="100000"/>
              </a:lnSpc>
              <a:spcBef>
                <a:spcPct val="0"/>
              </a:spcBef>
              <a:spcAft>
                <a:spcPct val="0"/>
              </a:spcAft>
              <a:buClrTx/>
              <a:buSzTx/>
              <a:buFontTx/>
              <a:buNone/>
              <a:tabLst/>
              <a:defRPr/>
            </a:pPr>
            <a:fld id="{A2FED2CC-BADC-4677-8145-F4A6E1426BC2}" type="slidenum">
              <a:rPr kumimoji="0" lang="en-US" sz="14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rPr>
              <a:pPr marL="0" marR="0" lvl="0" indent="0" algn="r" defTabSz="483306" rtl="0" eaLnBrk="1" fontAlgn="base" latinLnBrk="0" hangingPunct="1">
                <a:lnSpc>
                  <a:spcPct val="100000"/>
                </a:lnSpc>
                <a:spcBef>
                  <a:spcPct val="0"/>
                </a:spcBef>
                <a:spcAft>
                  <a:spcPct val="0"/>
                </a:spcAft>
                <a:buClrTx/>
                <a:buSzTx/>
                <a:buFontTx/>
                <a:buNone/>
                <a:tabLst/>
                <a:defRPr/>
              </a:pPr>
              <a:t>62</a:t>
            </a:fld>
            <a:endParaRPr kumimoji="0" lang="en-US" sz="14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endParaRPr>
          </a:p>
        </p:txBody>
      </p:sp>
      <p:sp>
        <p:nvSpPr>
          <p:cNvPr id="5" name="Date Placeholder 4">
            <a:extLst>
              <a:ext uri="{FF2B5EF4-FFF2-40B4-BE49-F238E27FC236}">
                <a16:creationId xmlns:a16="http://schemas.microsoft.com/office/drawing/2014/main" id="{1FCDC07D-3D3A-4133-805A-45A42E5F0989}"/>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7373DA-281F-48F3-A844-C79BA1B351D2}" type="datetime1">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3/20/2024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D37EFC81-C19B-4B03-A71D-BE3CF8925BD5}"/>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Geodesy 101</a:t>
            </a:r>
          </a:p>
        </p:txBody>
      </p:sp>
    </p:spTree>
    <p:extLst>
      <p:ext uri="{BB962C8B-B14F-4D97-AF65-F5344CB8AC3E}">
        <p14:creationId xmlns:p14="http://schemas.microsoft.com/office/powerpoint/2010/main" val="780183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-we’re going to</a:t>
            </a:r>
            <a:r>
              <a:rPr lang="en-US" baseline="0" dirty="0"/>
              <a:t> back up and get to the non-egocentricity, stay with me here</a:t>
            </a:r>
          </a:p>
          <a:p>
            <a:r>
              <a:rPr lang="en-US" baseline="0" dirty="0"/>
              <a:t>-so there’s a nice little ellipse representing the shape of the GRS80 reference ellipsoid</a:t>
            </a:r>
          </a:p>
          <a:p>
            <a:r>
              <a:rPr lang="en-US" b="1" baseline="0" dirty="0"/>
              <a:t>CLICK</a:t>
            </a:r>
          </a:p>
          <a:p>
            <a:r>
              <a:rPr lang="en-US" b="0" baseline="0" dirty="0"/>
              <a:t>-what’s GRS80?  well, it’s a reference system (being a reference ellipsoid, a gravity model, and more).</a:t>
            </a:r>
          </a:p>
          <a:p>
            <a:r>
              <a:rPr lang="en-US" b="0" baseline="0" dirty="0"/>
              <a:t>-GRS80 in itself is not a datum, although you will see/hear some folks misinterpret that</a:t>
            </a:r>
          </a:p>
          <a:p>
            <a:r>
              <a:rPr lang="en-US" b="1" baseline="0" dirty="0"/>
              <a:t>CLICK</a:t>
            </a:r>
          </a:p>
          <a:p>
            <a:r>
              <a:rPr lang="en-US" b="0" baseline="0" dirty="0"/>
              <a:t>-now once you take that reference system/ellipsoid and you tie it to the origin of your choice… </a:t>
            </a:r>
            <a:r>
              <a:rPr lang="en-US" b="0" baseline="0" dirty="0" err="1"/>
              <a:t>badabing</a:t>
            </a:r>
            <a:r>
              <a:rPr lang="en-US" b="0" baseline="0" dirty="0"/>
              <a:t>!</a:t>
            </a:r>
          </a:p>
          <a:p>
            <a:r>
              <a:rPr lang="en-US" b="0" baseline="0" dirty="0"/>
              <a:t>-now you’ve got a datum (or reference frame)</a:t>
            </a:r>
          </a:p>
          <a:p>
            <a:r>
              <a:rPr lang="en-US" b="1" dirty="0"/>
              <a:t>CLICK</a:t>
            </a:r>
          </a:p>
          <a:p>
            <a:r>
              <a:rPr lang="en-US" b="0" dirty="0"/>
              <a:t>-in this case, we’re talking about that</a:t>
            </a:r>
            <a:r>
              <a:rPr lang="en-US" b="0" baseline="0" dirty="0"/>
              <a:t> blue which is symbolizing an ellipsoid with it’s origin locked to the Center Mass of the earth</a:t>
            </a:r>
          </a:p>
          <a:p>
            <a:r>
              <a:rPr lang="en-US" b="0" baseline="0" dirty="0"/>
              <a:t>-which represents the ITRF2014</a:t>
            </a:r>
          </a:p>
          <a:p>
            <a:r>
              <a:rPr lang="en-US" b="0" baseline="0" dirty="0"/>
              <a:t>-you may be thinking “</a:t>
            </a:r>
            <a:r>
              <a:rPr lang="en-US" b="0" baseline="0" dirty="0" err="1"/>
              <a:t>jeff</a:t>
            </a:r>
            <a:r>
              <a:rPr lang="en-US" b="0" baseline="0" dirty="0"/>
              <a:t> what is the ITRF?”… don’t worry we’ll get there for now the concept is more important</a:t>
            </a:r>
          </a:p>
          <a:p>
            <a:r>
              <a:rPr lang="en-US" b="1" baseline="0" dirty="0"/>
              <a:t>CLICK</a:t>
            </a:r>
          </a:p>
          <a:p>
            <a:r>
              <a:rPr lang="en-US" b="0" baseline="0" dirty="0"/>
              <a:t>-so now let’s look at how NAD83 compares, the orange there, see it’s shape is the same GRS80 ellipsoid… but with a different origin point</a:t>
            </a:r>
          </a:p>
          <a:p>
            <a:r>
              <a:rPr lang="en-US" b="0" baseline="0" dirty="0"/>
              <a:t>-not quite aligned to CM, but close… not bad, it was the 80s </a:t>
            </a:r>
            <a:r>
              <a:rPr lang="en-US" b="0" baseline="0" dirty="0" err="1"/>
              <a:t>maaaan</a:t>
            </a:r>
            <a:r>
              <a:rPr lang="en-US" b="0" baseline="0" dirty="0"/>
              <a:t>, they did the best they could!</a:t>
            </a:r>
          </a:p>
          <a:p>
            <a:r>
              <a:rPr lang="en-US" b="0" baseline="0" dirty="0"/>
              <a:t>-jokes aside, a pretty amazing feet to have only “missed the mark” by a few meters, they didn’t have the satellite technology or computer power we have back in the late 70s when the </a:t>
            </a:r>
            <a:r>
              <a:rPr lang="en-US" b="0" baseline="0" dirty="0" err="1"/>
              <a:t>calcs</a:t>
            </a:r>
            <a:r>
              <a:rPr lang="en-US" b="0" baseline="0" dirty="0"/>
              <a:t> for NAD83 were being run</a:t>
            </a:r>
          </a:p>
          <a:p>
            <a:r>
              <a:rPr lang="en-US" b="0" baseline="0" dirty="0"/>
              <a:t>-props to those folks!</a:t>
            </a:r>
          </a:p>
          <a:p>
            <a:r>
              <a:rPr lang="en-US" b="1" baseline="0" dirty="0"/>
              <a:t>CLICK</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5110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b="0" i="0" baseline="0" dirty="0"/>
              <a:t>--</a:t>
            </a:r>
            <a:r>
              <a:rPr lang="en-US" b="0" i="1" baseline="0" dirty="0"/>
              <a:t>zooming in to setup for next slide—</a:t>
            </a:r>
          </a:p>
          <a:p>
            <a:r>
              <a:rPr lang="en-US" b="0" i="0" baseline="0" dirty="0"/>
              <a:t>-Let’s zoom in a little to examine that situation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0975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-so</a:t>
            </a:r>
            <a:r>
              <a:rPr lang="en-US" baseline="0" dirty="0"/>
              <a:t> there’s one quarter of both the NAD83 and ITRF2014 ellipsoid</a:t>
            </a:r>
          </a:p>
          <a:p>
            <a:r>
              <a:rPr lang="en-US" b="1" baseline="0" dirty="0"/>
              <a:t>CLICK</a:t>
            </a:r>
          </a:p>
          <a:p>
            <a:r>
              <a:rPr lang="en-US" baseline="0" dirty="0"/>
              <a:t>-important to note that both are using the same geometry (size, shape), the GRS80 ellipsoid, just with a different origin</a:t>
            </a:r>
          </a:p>
          <a:p>
            <a:r>
              <a:rPr lang="en-US" b="1" baseline="0" dirty="0"/>
              <a:t>CLICK</a:t>
            </a:r>
            <a:endParaRPr lang="en-US" b="0" baseline="0" dirty="0"/>
          </a:p>
          <a:p>
            <a:r>
              <a:rPr lang="en-US" b="0" baseline="0" dirty="0"/>
              <a:t>-so that dark red [maroon if you will] arrow there on the bottom left, it symbolizes and greatly exaggerates the difference between those origins</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6122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t>-and we’ll visualize the plan to remove the non-egocentricity of NAD83</a:t>
            </a:r>
            <a:r>
              <a:rPr lang="en-US" baseline="0" dirty="0"/>
              <a:t> with a little animation</a:t>
            </a:r>
          </a:p>
          <a:p>
            <a:r>
              <a:rPr lang="en-US" b="1" baseline="0" dirty="0"/>
              <a:t>CLICK</a:t>
            </a:r>
          </a:p>
          <a:p>
            <a:r>
              <a:rPr lang="en-US" b="0" baseline="0" dirty="0"/>
              <a:t>-our orange NAD83 ellipsoid shift over to match up with out blue ITRF ellipsoid</a:t>
            </a:r>
          </a:p>
          <a:p>
            <a:r>
              <a:rPr lang="en-US" b="0" baseline="0" dirty="0"/>
              <a:t>-and now there we see the result in red, our new NATRF2022 ellipsoid</a:t>
            </a:r>
          </a:p>
          <a:p>
            <a:r>
              <a:rPr lang="en-US" b="1" baseline="0" dirty="0"/>
              <a:t>CLICK</a:t>
            </a:r>
          </a:p>
          <a:p>
            <a:r>
              <a:rPr lang="en-US" b="0" baseline="0" dirty="0"/>
              <a:t>-what do I like to point out here?</a:t>
            </a:r>
          </a:p>
          <a:p>
            <a:r>
              <a:rPr lang="en-US" b="0" baseline="0" dirty="0"/>
              <a:t>-we’re still utilizing the GRS80 reference ellipsoid as the basis for NATRF2022</a:t>
            </a:r>
          </a:p>
          <a:p>
            <a:r>
              <a:rPr lang="en-US" b="0" baseline="0" dirty="0"/>
              <a:t>-why? because the size and shape, well the scientists nailed it on that one, like I said earlier they just didn’t quite get the CM</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12488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11400" y="527050"/>
            <a:ext cx="4673600" cy="2628900"/>
          </a:xfrm>
        </p:spPr>
      </p:sp>
      <p:sp>
        <p:nvSpPr>
          <p:cNvPr id="3" name="Notes Placeholder 2"/>
          <p:cNvSpPr>
            <a:spLocks noGrp="1"/>
          </p:cNvSpPr>
          <p:nvPr>
            <p:ph type="body" idx="1"/>
          </p:nvPr>
        </p:nvSpPr>
        <p:spPr/>
        <p:txBody>
          <a:bodyPr/>
          <a:lstStyle/>
          <a:p>
            <a:r>
              <a:rPr lang="en-US" dirty="0">
                <a:solidFill>
                  <a:schemeClr val="bg1"/>
                </a:solidFill>
              </a:rPr>
              <a:t>RED:  NAD 83 coastline against NAD 83 imagery</a:t>
            </a:r>
          </a:p>
          <a:p>
            <a:r>
              <a:rPr lang="en-US" dirty="0">
                <a:solidFill>
                  <a:schemeClr val="bg1"/>
                </a:solidFill>
              </a:rPr>
              <a:t>GREEN:  Coastline shifted into NATRF2022 but the imagery remains on NAD 83</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79350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The goal stated in the NGS strategic</a:t>
            </a:r>
            <a:r>
              <a:rPr lang="en-US" baseline="0" dirty="0"/>
              <a:t> plan is to achieve 2cm accuracy vertically with a 15 minutes GPS session.</a:t>
            </a:r>
          </a:p>
          <a:p>
            <a:endParaRPr lang="en-US" baseline="0" dirty="0"/>
          </a:p>
          <a:p>
            <a:r>
              <a:rPr lang="en-US" baseline="0" dirty="0"/>
              <a:t>Note the datum will be aligned to global mean sea level, not continental as with previous </a:t>
            </a:r>
            <a:r>
              <a:rPr lang="en-US" baseline="0" dirty="0" err="1"/>
              <a:t>datums</a:t>
            </a:r>
            <a:endParaRPr lang="en-US" baseline="0" dirty="0"/>
          </a:p>
          <a:p>
            <a:endParaRPr lang="en-US" baseline="0" dirty="0"/>
          </a:p>
          <a:p>
            <a:r>
              <a:rPr lang="en-US" baseline="0" dirty="0"/>
              <a:t>Like </a:t>
            </a:r>
            <a:r>
              <a:rPr lang="en-US" baseline="0" dirty="0" err="1"/>
              <a:t>I”d</a:t>
            </a:r>
            <a:r>
              <a:rPr lang="en-US" baseline="0" dirty="0"/>
              <a:t> said, the community wants an easier to access, no need to go recover a BM, nationwide datum.  GNSS is the most efficient way to accomplish that, which mean geoid-based </a:t>
            </a:r>
            <a:r>
              <a:rPr lang="en-US" baseline="0" dirty="0" err="1"/>
              <a:t>ortho</a:t>
            </a:r>
            <a:r>
              <a:rPr lang="en-US" baseline="0" dirty="0"/>
              <a:t> heights, which means gravity observations. </a:t>
            </a:r>
          </a:p>
          <a:p>
            <a:endParaRPr lang="en-US" baseline="0" dirty="0"/>
          </a:p>
          <a:p>
            <a:r>
              <a:rPr lang="en-US" baseline="0" dirty="0"/>
              <a:t>So let’s talk about that.</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10</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B030C999-9658-427C-B201-117198ABE77D}"/>
              </a:ext>
            </a:extLst>
          </p:cNvPr>
          <p:cNvSpPr>
            <a:spLocks noGrp="1"/>
          </p:cNvSpPr>
          <p:nvPr>
            <p:ph type="dt" idx="1"/>
          </p:nvPr>
        </p:nvSpPr>
        <p:spPr/>
        <p:txBody>
          <a:bodyPr/>
          <a:lstStyle/>
          <a:p>
            <a:fld id="{54AD51BA-EB8F-4EFD-9E8C-2DBA8D7C22F9}" type="datetime1">
              <a:rPr lang="en-US" smtClean="0"/>
              <a:t>3/20/2024</a:t>
            </a:fld>
            <a:endParaRPr lang="en-US"/>
          </a:p>
        </p:txBody>
      </p:sp>
      <p:sp>
        <p:nvSpPr>
          <p:cNvPr id="6" name="Header Placeholder 5">
            <a:extLst>
              <a:ext uri="{FF2B5EF4-FFF2-40B4-BE49-F238E27FC236}">
                <a16:creationId xmlns:a16="http://schemas.microsoft.com/office/drawing/2014/main" id="{9B711806-5F46-4D0E-9ACB-1E769FD1FD0C}"/>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716875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05075" y="554038"/>
            <a:ext cx="4905375" cy="2759075"/>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defTabSz="483306" fontAlgn="base">
              <a:spcBef>
                <a:spcPct val="0"/>
              </a:spcBef>
              <a:spcAft>
                <a:spcPct val="0"/>
              </a:spcAft>
              <a:defRPr/>
            </a:pPr>
            <a:fld id="{5BB99B5A-D3DB-4354-AA55-43E94BB02C0B}" type="slidenum">
              <a:rPr lang="en-US" sz="1400">
                <a:solidFill>
                  <a:prstClr val="black"/>
                </a:solidFill>
                <a:latin typeface="Calibri" pitchFamily="34" charset="0"/>
                <a:ea typeface="ＭＳ Ｐゴシック" pitchFamily="34" charset="-128"/>
              </a:rPr>
              <a:pPr defTabSz="483306" fontAlgn="base">
                <a:spcBef>
                  <a:spcPct val="0"/>
                </a:spcBef>
                <a:spcAft>
                  <a:spcPct val="0"/>
                </a:spcAft>
                <a:defRPr/>
              </a:pPr>
              <a:t>11</a:t>
            </a:fld>
            <a:endParaRPr lang="en-US" sz="1400">
              <a:solidFill>
                <a:prstClr val="black"/>
              </a:solidFill>
              <a:latin typeface="Calibri" pitchFamily="34" charset="0"/>
              <a:ea typeface="ＭＳ Ｐゴシック" pitchFamily="34" charset="-128"/>
            </a:endParaRPr>
          </a:p>
        </p:txBody>
      </p:sp>
      <p:sp>
        <p:nvSpPr>
          <p:cNvPr id="5" name="Date Placeholder 4">
            <a:extLst>
              <a:ext uri="{FF2B5EF4-FFF2-40B4-BE49-F238E27FC236}">
                <a16:creationId xmlns:a16="http://schemas.microsoft.com/office/drawing/2014/main" id="{A9476984-C013-4CF0-A012-DC5C193D1C22}"/>
              </a:ext>
            </a:extLst>
          </p:cNvPr>
          <p:cNvSpPr>
            <a:spLocks noGrp="1"/>
          </p:cNvSpPr>
          <p:nvPr>
            <p:ph type="dt" idx="1"/>
          </p:nvPr>
        </p:nvSpPr>
        <p:spPr/>
        <p:txBody>
          <a:bodyPr/>
          <a:lstStyle/>
          <a:p>
            <a:fld id="{239E98C1-689D-4456-84C0-62BF19EDC53F}" type="datetime1">
              <a:rPr lang="en-US" smtClean="0"/>
              <a:t>3/20/2024</a:t>
            </a:fld>
            <a:endParaRPr lang="en-US"/>
          </a:p>
        </p:txBody>
      </p:sp>
      <p:sp>
        <p:nvSpPr>
          <p:cNvPr id="6" name="Header Placeholder 5">
            <a:extLst>
              <a:ext uri="{FF2B5EF4-FFF2-40B4-BE49-F238E27FC236}">
                <a16:creationId xmlns:a16="http://schemas.microsoft.com/office/drawing/2014/main" id="{64821F98-6CE1-4EE5-BDB6-9444C8EC940B}"/>
              </a:ext>
            </a:extLst>
          </p:cNvPr>
          <p:cNvSpPr>
            <a:spLocks noGrp="1"/>
          </p:cNvSpPr>
          <p:nvPr>
            <p:ph type="hdr" sz="quarter"/>
          </p:nvPr>
        </p:nvSpPr>
        <p:spPr/>
        <p:txBody>
          <a:bodyPr/>
          <a:lstStyle/>
          <a:p>
            <a:r>
              <a:rPr lang="en-US"/>
              <a:t>Geodesy 101</a:t>
            </a:r>
          </a:p>
        </p:txBody>
      </p:sp>
    </p:spTree>
    <p:extLst>
      <p:ext uri="{BB962C8B-B14F-4D97-AF65-F5344CB8AC3E}">
        <p14:creationId xmlns:p14="http://schemas.microsoft.com/office/powerpoint/2010/main" val="12871298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D10E-B350-0334-2E6E-3598063B12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55AB8A-A3B8-31C8-0008-C7E0443E8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971014A-7A45-7873-A06D-81BBC0D7D0B7}"/>
              </a:ext>
            </a:extLst>
          </p:cNvPr>
          <p:cNvSpPr>
            <a:spLocks noGrp="1"/>
          </p:cNvSpPr>
          <p:nvPr>
            <p:ph type="dt" sz="half" idx="10"/>
          </p:nvPr>
        </p:nvSpPr>
        <p:spPr/>
        <p:txBody>
          <a:bodyPr/>
          <a:lstStyle/>
          <a:p>
            <a:fld id="{ECEAEEE5-E4E4-4C18-AB93-E7BB7452E127}" type="datetime1">
              <a:rPr lang="en-US" smtClean="0"/>
              <a:t>3/20/2024</a:t>
            </a:fld>
            <a:endParaRPr lang="en-US"/>
          </a:p>
        </p:txBody>
      </p:sp>
      <p:sp>
        <p:nvSpPr>
          <p:cNvPr id="5" name="Footer Placeholder 4">
            <a:extLst>
              <a:ext uri="{FF2B5EF4-FFF2-40B4-BE49-F238E27FC236}">
                <a16:creationId xmlns:a16="http://schemas.microsoft.com/office/drawing/2014/main" id="{1A142A49-996E-5D87-BEC6-EC27B339E535}"/>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EA461127-779E-14BC-EABA-83CECD291587}"/>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1630666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1BF33-933F-2AB0-B3D2-F16A0D946C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6C1EFD-7B7E-B091-6618-E398B1CC2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CE04-7D7F-6586-B47B-9E35D2772A25}"/>
              </a:ext>
            </a:extLst>
          </p:cNvPr>
          <p:cNvSpPr>
            <a:spLocks noGrp="1"/>
          </p:cNvSpPr>
          <p:nvPr>
            <p:ph type="dt" sz="half" idx="10"/>
          </p:nvPr>
        </p:nvSpPr>
        <p:spPr/>
        <p:txBody>
          <a:bodyPr/>
          <a:lstStyle/>
          <a:p>
            <a:fld id="{EB9C925F-2293-4729-A161-40E18E272A3D}" type="datetime1">
              <a:rPr lang="en-US" smtClean="0"/>
              <a:t>3/20/2024</a:t>
            </a:fld>
            <a:endParaRPr lang="en-US"/>
          </a:p>
        </p:txBody>
      </p:sp>
      <p:sp>
        <p:nvSpPr>
          <p:cNvPr id="5" name="Footer Placeholder 4">
            <a:extLst>
              <a:ext uri="{FF2B5EF4-FFF2-40B4-BE49-F238E27FC236}">
                <a16:creationId xmlns:a16="http://schemas.microsoft.com/office/drawing/2014/main" id="{6829B6C6-3A15-5062-1EEA-9C9A6DD0CE07}"/>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390258E8-6259-8AAB-D751-B00AB97AA170}"/>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401261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3F4B4A-3A7A-D97A-4A22-8DF7C99CE1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3DC71F-3632-1CF1-B3BA-531D9A4BDE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ABB5BE-1717-56C6-EFC6-CDB76EAE40EF}"/>
              </a:ext>
            </a:extLst>
          </p:cNvPr>
          <p:cNvSpPr>
            <a:spLocks noGrp="1"/>
          </p:cNvSpPr>
          <p:nvPr>
            <p:ph type="dt" sz="half" idx="10"/>
          </p:nvPr>
        </p:nvSpPr>
        <p:spPr/>
        <p:txBody>
          <a:bodyPr/>
          <a:lstStyle/>
          <a:p>
            <a:fld id="{3AB7EA7C-9DA5-488C-9572-4BA159C6B203}" type="datetime1">
              <a:rPr lang="en-US" smtClean="0"/>
              <a:t>3/20/2024</a:t>
            </a:fld>
            <a:endParaRPr lang="en-US"/>
          </a:p>
        </p:txBody>
      </p:sp>
      <p:sp>
        <p:nvSpPr>
          <p:cNvPr id="5" name="Footer Placeholder 4">
            <a:extLst>
              <a:ext uri="{FF2B5EF4-FFF2-40B4-BE49-F238E27FC236}">
                <a16:creationId xmlns:a16="http://schemas.microsoft.com/office/drawing/2014/main" id="{4398F2A6-2C68-BEEE-CE26-7BB7CA80B995}"/>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8D685112-3023-503D-F92C-C87962F9089A}"/>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3468933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rgbClr val="009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p:cNvSpPr>
            <a:spLocks noGrp="1" noChangeArrowheads="1"/>
          </p:cNvSpPr>
          <p:nvPr>
            <p:ph type="title"/>
          </p:nvPr>
        </p:nvSpPr>
        <p:spPr bwMode="auto">
          <a:xfrm>
            <a:off x="871538" y="484142"/>
            <a:ext cx="11320272" cy="914400"/>
          </a:xfrm>
          <a:prstGeom prst="rect">
            <a:avLst/>
          </a:prstGeom>
          <a:solidFill>
            <a:srgbClr val="D6D2C4"/>
          </a:solidFill>
          <a:ln w="9525">
            <a:noFill/>
            <a:miter lim="800000"/>
            <a:headEnd/>
            <a:tailEnd/>
          </a:ln>
        </p:spPr>
        <p:txBody>
          <a:bodyPr vert="horz" wrap="square" lIns="0" tIns="91440" rIns="0" bIns="91440" numCol="1" anchor="ctr" anchorCtr="0" compatLnSpc="1">
            <a:prstTxWarp prst="textNoShape">
              <a:avLst/>
            </a:prstTxWarp>
          </a:bodyPr>
          <a:lstStyle>
            <a:lvl1pPr algn="l">
              <a:defRPr>
                <a:solidFill>
                  <a:schemeClr val="tx1"/>
                </a:solidFill>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926" y="5122414"/>
            <a:ext cx="2196074" cy="1125986"/>
          </a:xfrm>
          <a:prstGeom prst="rect">
            <a:avLst/>
          </a:prstGeom>
        </p:spPr>
      </p:pic>
    </p:spTree>
    <p:extLst>
      <p:ext uri="{BB962C8B-B14F-4D97-AF65-F5344CB8AC3E}">
        <p14:creationId xmlns:p14="http://schemas.microsoft.com/office/powerpoint/2010/main" val="153723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rgbClr val="009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p:cNvSpPr>
            <a:spLocks noGrp="1" noChangeArrowheads="1"/>
          </p:cNvSpPr>
          <p:nvPr>
            <p:ph type="title"/>
          </p:nvPr>
        </p:nvSpPr>
        <p:spPr bwMode="auto">
          <a:xfrm>
            <a:off x="871538" y="484142"/>
            <a:ext cx="11320272" cy="914400"/>
          </a:xfrm>
          <a:prstGeom prst="rect">
            <a:avLst/>
          </a:prstGeom>
          <a:solidFill>
            <a:srgbClr val="D6D2C4"/>
          </a:solidFill>
          <a:ln w="9525">
            <a:noFill/>
            <a:miter lim="800000"/>
            <a:headEnd/>
            <a:tailEnd/>
          </a:ln>
        </p:spPr>
        <p:txBody>
          <a:bodyPr vert="horz" wrap="square" lIns="0" tIns="91440" rIns="0" bIns="91440" numCol="1" anchor="ctr" anchorCtr="0" compatLnSpc="1">
            <a:prstTxWarp prst="textNoShape">
              <a:avLst/>
            </a:prstTxWarp>
          </a:bodyPr>
          <a:lstStyle>
            <a:lvl1pPr algn="l">
              <a:defRPr>
                <a:solidFill>
                  <a:schemeClr val="tx1"/>
                </a:solidFill>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926" y="5122414"/>
            <a:ext cx="2196074" cy="1125986"/>
          </a:xfrm>
          <a:prstGeom prst="rect">
            <a:avLst/>
          </a:prstGeom>
        </p:spPr>
      </p:pic>
    </p:spTree>
    <p:extLst>
      <p:ext uri="{BB962C8B-B14F-4D97-AF65-F5344CB8AC3E}">
        <p14:creationId xmlns:p14="http://schemas.microsoft.com/office/powerpoint/2010/main" val="3939028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794371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411638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151062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rgbClr val="00B5E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1677363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389532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3644096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26C3C-67CC-6491-9FA0-72DD5EF4BC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50F86-006A-6561-50DD-EAA49C44B5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18C617-E18C-4FDD-7C7B-DE32BD77F365}"/>
              </a:ext>
            </a:extLst>
          </p:cNvPr>
          <p:cNvSpPr>
            <a:spLocks noGrp="1"/>
          </p:cNvSpPr>
          <p:nvPr>
            <p:ph type="dt" sz="half" idx="10"/>
          </p:nvPr>
        </p:nvSpPr>
        <p:spPr/>
        <p:txBody>
          <a:bodyPr/>
          <a:lstStyle/>
          <a:p>
            <a:fld id="{F4011006-D440-4F32-B46F-C0D6066FB312}" type="datetime1">
              <a:rPr lang="en-US" smtClean="0"/>
              <a:t>3/20/2024</a:t>
            </a:fld>
            <a:endParaRPr lang="en-US"/>
          </a:p>
        </p:txBody>
      </p:sp>
      <p:sp>
        <p:nvSpPr>
          <p:cNvPr id="5" name="Footer Placeholder 4">
            <a:extLst>
              <a:ext uri="{FF2B5EF4-FFF2-40B4-BE49-F238E27FC236}">
                <a16:creationId xmlns:a16="http://schemas.microsoft.com/office/drawing/2014/main" id="{2788F57F-EE47-89B4-691D-4DC4BB126B7D}"/>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10C3F596-FD91-858B-8777-59E195B7B891}"/>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36408189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323994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248224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19666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94802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863917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rgbClr val="00B5E2"/>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98413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48018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DE4-D33E-47CD-9BF3-F156E7F68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05F1C-01C0-4F29-B10F-A5DDF6E77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D9B35-0A0E-4529-A635-D7641CCD8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34632-9F6E-4631-B5B2-6C26DBB28055}"/>
              </a:ext>
            </a:extLst>
          </p:cNvPr>
          <p:cNvSpPr>
            <a:spLocks noGrp="1"/>
          </p:cNvSpPr>
          <p:nvPr>
            <p:ph type="dt" sz="half" idx="10"/>
          </p:nvPr>
        </p:nvSpPr>
        <p:spPr/>
        <p:txBody>
          <a:bodyPr/>
          <a:lstStyle/>
          <a:p>
            <a:fld id="{FDEE6FCE-5906-40D3-8EB8-28399FFCFF57}" type="datetime1">
              <a:rPr lang="en-US" smtClean="0"/>
              <a:t>3/20/2024</a:t>
            </a:fld>
            <a:endParaRPr lang="en-US"/>
          </a:p>
        </p:txBody>
      </p:sp>
      <p:sp>
        <p:nvSpPr>
          <p:cNvPr id="6" name="Footer Placeholder 5">
            <a:extLst>
              <a:ext uri="{FF2B5EF4-FFF2-40B4-BE49-F238E27FC236}">
                <a16:creationId xmlns:a16="http://schemas.microsoft.com/office/drawing/2014/main" id="{9FA57F4C-3565-40AB-8C8B-40D1C7B59F4D}"/>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8B92819C-1A47-4765-9043-95FBB36E960E}"/>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0118013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34AA7-AC47-4AA7-9AB2-18B8F52C92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956264-964F-4438-A81F-8454686A40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E23AC0-3A75-4536-8BF9-D1CFECA29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76212B-680A-4845-8475-455F74ABBBD0}"/>
              </a:ext>
            </a:extLst>
          </p:cNvPr>
          <p:cNvSpPr>
            <a:spLocks noGrp="1"/>
          </p:cNvSpPr>
          <p:nvPr>
            <p:ph type="dt" sz="half" idx="10"/>
          </p:nvPr>
        </p:nvSpPr>
        <p:spPr/>
        <p:txBody>
          <a:bodyPr/>
          <a:lstStyle/>
          <a:p>
            <a:fld id="{DC9DF604-3EA8-4891-A3E9-A0D233DAF3CA}" type="datetime1">
              <a:rPr lang="en-US" smtClean="0"/>
              <a:t>3/20/2024</a:t>
            </a:fld>
            <a:endParaRPr lang="en-US"/>
          </a:p>
        </p:txBody>
      </p:sp>
      <p:sp>
        <p:nvSpPr>
          <p:cNvPr id="6" name="Footer Placeholder 5">
            <a:extLst>
              <a:ext uri="{FF2B5EF4-FFF2-40B4-BE49-F238E27FC236}">
                <a16:creationId xmlns:a16="http://schemas.microsoft.com/office/drawing/2014/main" id="{F6D5FD05-B85B-4B30-9480-5AEEBEA5B592}"/>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ED2739F8-785B-4E2A-847B-C9E86D6442F8}"/>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9170563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8A0AD-99E7-461B-B8AC-D23CBA97F1C8}"/>
              </a:ext>
            </a:extLst>
          </p:cNvPr>
          <p:cNvSpPr>
            <a:spLocks noGrp="1"/>
          </p:cNvSpPr>
          <p:nvPr>
            <p:ph type="dt" sz="half" idx="10"/>
          </p:nvPr>
        </p:nvSpPr>
        <p:spPr/>
        <p:txBody>
          <a:bodyPr/>
          <a:lstStyle/>
          <a:p>
            <a:fld id="{F4B05E3D-07B6-4E9A-8D82-6F7A31E5D2EC}" type="datetime1">
              <a:rPr lang="en-US" smtClean="0"/>
              <a:t>3/20/2024</a:t>
            </a:fld>
            <a:endParaRPr lang="en-US"/>
          </a:p>
        </p:txBody>
      </p:sp>
      <p:sp>
        <p:nvSpPr>
          <p:cNvPr id="3" name="Footer Placeholder 2">
            <a:extLst>
              <a:ext uri="{FF2B5EF4-FFF2-40B4-BE49-F238E27FC236}">
                <a16:creationId xmlns:a16="http://schemas.microsoft.com/office/drawing/2014/main" id="{66E40F96-62B8-4A89-958B-3468F9022528}"/>
              </a:ext>
            </a:extLst>
          </p:cNvPr>
          <p:cNvSpPr>
            <a:spLocks noGrp="1"/>
          </p:cNvSpPr>
          <p:nvPr>
            <p:ph type="ftr" sz="quarter" idx="11"/>
          </p:nvPr>
        </p:nvSpPr>
        <p:spPr/>
        <p:txBody>
          <a:bodyPr/>
          <a:lstStyle/>
          <a:p>
            <a:r>
              <a:rPr lang="en-US"/>
              <a:t>Datums/Coordinates and Other Stuff 2024</a:t>
            </a:r>
          </a:p>
        </p:txBody>
      </p:sp>
      <p:sp>
        <p:nvSpPr>
          <p:cNvPr id="4" name="Slide Number Placeholder 3">
            <a:extLst>
              <a:ext uri="{FF2B5EF4-FFF2-40B4-BE49-F238E27FC236}">
                <a16:creationId xmlns:a16="http://schemas.microsoft.com/office/drawing/2014/main" id="{FD717602-B46F-4A86-95BC-5A5ED58A06F2}"/>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230785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86DF-44B2-6C69-D653-7DB2D52228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FD697D-4E4B-A400-61CC-BEE9B06197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8BB075-35D5-9D02-DC51-11507BD3F035}"/>
              </a:ext>
            </a:extLst>
          </p:cNvPr>
          <p:cNvSpPr>
            <a:spLocks noGrp="1"/>
          </p:cNvSpPr>
          <p:nvPr>
            <p:ph type="dt" sz="half" idx="10"/>
          </p:nvPr>
        </p:nvSpPr>
        <p:spPr/>
        <p:txBody>
          <a:bodyPr/>
          <a:lstStyle/>
          <a:p>
            <a:fld id="{6396D418-705D-4EC7-987B-1E2996DE9DDE}" type="datetime1">
              <a:rPr lang="en-US" smtClean="0"/>
              <a:t>3/20/2024</a:t>
            </a:fld>
            <a:endParaRPr lang="en-US"/>
          </a:p>
        </p:txBody>
      </p:sp>
      <p:sp>
        <p:nvSpPr>
          <p:cNvPr id="5" name="Footer Placeholder 4">
            <a:extLst>
              <a:ext uri="{FF2B5EF4-FFF2-40B4-BE49-F238E27FC236}">
                <a16:creationId xmlns:a16="http://schemas.microsoft.com/office/drawing/2014/main" id="{53E9D0EC-14F1-4F8C-9A07-68D1F24C5CF1}"/>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515018F0-AE36-A84E-BB45-183AB02C7AC1}"/>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3844583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3A36-E847-445A-984F-5F2326C8E4C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3AC606-1906-4428-AF19-EB4D2D72E1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D7B65F-BE9C-426F-ACDB-A3CC9168AF3C}"/>
              </a:ext>
            </a:extLst>
          </p:cNvPr>
          <p:cNvSpPr>
            <a:spLocks noGrp="1"/>
          </p:cNvSpPr>
          <p:nvPr>
            <p:ph type="dt" sz="half" idx="10"/>
          </p:nvPr>
        </p:nvSpPr>
        <p:spPr/>
        <p:txBody>
          <a:bodyPr/>
          <a:lstStyle/>
          <a:p>
            <a:fld id="{11437A35-8AA2-4E60-AA25-F7E0D21A9264}" type="datetime1">
              <a:rPr lang="en-US" smtClean="0"/>
              <a:t>3/20/2024</a:t>
            </a:fld>
            <a:endParaRPr lang="en-US"/>
          </a:p>
        </p:txBody>
      </p:sp>
      <p:sp>
        <p:nvSpPr>
          <p:cNvPr id="5" name="Footer Placeholder 4">
            <a:extLst>
              <a:ext uri="{FF2B5EF4-FFF2-40B4-BE49-F238E27FC236}">
                <a16:creationId xmlns:a16="http://schemas.microsoft.com/office/drawing/2014/main" id="{0E2FBE94-68B1-4B07-A046-B8A317E2B17D}"/>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41920F1F-6AFB-478A-8F8B-CCBFF2F9D650}"/>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2683383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2AAC8-F49B-44DD-8236-3BC01A9CC5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2E2E1-18BC-4AF6-863A-DDA4F86F28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766EFA-5F89-4F6A-805D-3E3925226746}"/>
              </a:ext>
            </a:extLst>
          </p:cNvPr>
          <p:cNvSpPr>
            <a:spLocks noGrp="1"/>
          </p:cNvSpPr>
          <p:nvPr>
            <p:ph type="dt" sz="half" idx="10"/>
          </p:nvPr>
        </p:nvSpPr>
        <p:spPr/>
        <p:txBody>
          <a:bodyPr/>
          <a:lstStyle/>
          <a:p>
            <a:fld id="{0A010521-88ED-4587-83EE-0FFE8B123C2C}" type="datetime1">
              <a:rPr lang="en-US" smtClean="0"/>
              <a:t>3/20/2024</a:t>
            </a:fld>
            <a:endParaRPr lang="en-US"/>
          </a:p>
        </p:txBody>
      </p:sp>
      <p:sp>
        <p:nvSpPr>
          <p:cNvPr id="5" name="Footer Placeholder 4">
            <a:extLst>
              <a:ext uri="{FF2B5EF4-FFF2-40B4-BE49-F238E27FC236}">
                <a16:creationId xmlns:a16="http://schemas.microsoft.com/office/drawing/2014/main" id="{296F1AAB-E0AD-4EB2-B36E-BC9087A82F08}"/>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66D49C9A-C802-4B13-AC1E-4EC44536CEAF}"/>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33102973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83762-3F14-481A-B60E-BE618F58CD0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F015FD-3E82-485B-B89D-529C64A133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8439EC-AA5E-493E-9E4F-4CF903D184B5}"/>
              </a:ext>
            </a:extLst>
          </p:cNvPr>
          <p:cNvSpPr>
            <a:spLocks noGrp="1"/>
          </p:cNvSpPr>
          <p:nvPr>
            <p:ph type="dt" sz="half" idx="10"/>
          </p:nvPr>
        </p:nvSpPr>
        <p:spPr/>
        <p:txBody>
          <a:bodyPr/>
          <a:lstStyle/>
          <a:p>
            <a:fld id="{D7F5050B-E27B-46A7-8A96-7B674BAE6794}" type="datetime1">
              <a:rPr lang="en-US" smtClean="0"/>
              <a:t>3/20/2024</a:t>
            </a:fld>
            <a:endParaRPr lang="en-US"/>
          </a:p>
        </p:txBody>
      </p:sp>
      <p:sp>
        <p:nvSpPr>
          <p:cNvPr id="5" name="Footer Placeholder 4">
            <a:extLst>
              <a:ext uri="{FF2B5EF4-FFF2-40B4-BE49-F238E27FC236}">
                <a16:creationId xmlns:a16="http://schemas.microsoft.com/office/drawing/2014/main" id="{DB8A21A8-88EC-4CA0-9EE9-E9E71BFD4B9C}"/>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D4B2B046-68CF-459C-908C-406EA0668830}"/>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3761499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6962A-80F3-469D-A83E-95436DFCBC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44C1D2-E80B-4B4D-8FC4-AF00AEDFC72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A2DCD2-A7BD-4EF7-B6A9-28E4F3C4D3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7BD8639-17DD-4D16-A0FF-89F4A2833663}"/>
              </a:ext>
            </a:extLst>
          </p:cNvPr>
          <p:cNvSpPr>
            <a:spLocks noGrp="1"/>
          </p:cNvSpPr>
          <p:nvPr>
            <p:ph type="dt" sz="half" idx="10"/>
          </p:nvPr>
        </p:nvSpPr>
        <p:spPr/>
        <p:txBody>
          <a:bodyPr/>
          <a:lstStyle/>
          <a:p>
            <a:fld id="{057164D2-EA10-480E-95CB-909C901BCB57}" type="datetime1">
              <a:rPr lang="en-US" smtClean="0"/>
              <a:t>3/20/2024</a:t>
            </a:fld>
            <a:endParaRPr lang="en-US"/>
          </a:p>
        </p:txBody>
      </p:sp>
      <p:sp>
        <p:nvSpPr>
          <p:cNvPr id="6" name="Footer Placeholder 5">
            <a:extLst>
              <a:ext uri="{FF2B5EF4-FFF2-40B4-BE49-F238E27FC236}">
                <a16:creationId xmlns:a16="http://schemas.microsoft.com/office/drawing/2014/main" id="{87202FBB-030B-4367-AF69-1C1F4FECB2B9}"/>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D3A4883A-9C90-4BE9-A6F7-FF151C2A2E23}"/>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4319185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A5B99-CA40-4349-9327-2E8629EB33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A491C28-2086-4515-9577-96AA71B1C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EA6644-1F8F-41A3-9D01-4F9B336F6F5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72CFED-3F21-43B8-A7A2-884EFC665E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7BD6A5-E390-4C40-A745-C5DBBD9E75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90ECE6-D4DB-4384-9E0B-973EFEBD8BFA}"/>
              </a:ext>
            </a:extLst>
          </p:cNvPr>
          <p:cNvSpPr>
            <a:spLocks noGrp="1"/>
          </p:cNvSpPr>
          <p:nvPr>
            <p:ph type="dt" sz="half" idx="10"/>
          </p:nvPr>
        </p:nvSpPr>
        <p:spPr/>
        <p:txBody>
          <a:bodyPr/>
          <a:lstStyle/>
          <a:p>
            <a:fld id="{99B8306E-DF66-44E1-97FD-AF25B28546CE}" type="datetime1">
              <a:rPr lang="en-US" smtClean="0"/>
              <a:t>3/20/2024</a:t>
            </a:fld>
            <a:endParaRPr lang="en-US"/>
          </a:p>
        </p:txBody>
      </p:sp>
      <p:sp>
        <p:nvSpPr>
          <p:cNvPr id="8" name="Footer Placeholder 7">
            <a:extLst>
              <a:ext uri="{FF2B5EF4-FFF2-40B4-BE49-F238E27FC236}">
                <a16:creationId xmlns:a16="http://schemas.microsoft.com/office/drawing/2014/main" id="{2108DFAC-4CB1-4DCF-9CB7-264BAA7422F6}"/>
              </a:ext>
            </a:extLst>
          </p:cNvPr>
          <p:cNvSpPr>
            <a:spLocks noGrp="1"/>
          </p:cNvSpPr>
          <p:nvPr>
            <p:ph type="ftr" sz="quarter" idx="11"/>
          </p:nvPr>
        </p:nvSpPr>
        <p:spPr/>
        <p:txBody>
          <a:bodyPr/>
          <a:lstStyle/>
          <a:p>
            <a:r>
              <a:rPr lang="en-US"/>
              <a:t>Datums/Coordinates and Other Stuff 2024</a:t>
            </a:r>
          </a:p>
        </p:txBody>
      </p:sp>
      <p:sp>
        <p:nvSpPr>
          <p:cNvPr id="9" name="Slide Number Placeholder 8">
            <a:extLst>
              <a:ext uri="{FF2B5EF4-FFF2-40B4-BE49-F238E27FC236}">
                <a16:creationId xmlns:a16="http://schemas.microsoft.com/office/drawing/2014/main" id="{A3993750-5496-4999-AFBC-0A9EFD0E0BBD}"/>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542848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8C68E-806E-4298-902E-440868AF2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1AB783-1DB2-4382-8BFD-F6162BED2AAA}"/>
              </a:ext>
            </a:extLst>
          </p:cNvPr>
          <p:cNvSpPr>
            <a:spLocks noGrp="1"/>
          </p:cNvSpPr>
          <p:nvPr>
            <p:ph type="dt" sz="half" idx="10"/>
          </p:nvPr>
        </p:nvSpPr>
        <p:spPr/>
        <p:txBody>
          <a:bodyPr/>
          <a:lstStyle/>
          <a:p>
            <a:fld id="{754E1AA1-60D1-4583-9D20-301642028BB3}" type="datetime1">
              <a:rPr lang="en-US" smtClean="0"/>
              <a:t>3/20/2024</a:t>
            </a:fld>
            <a:endParaRPr lang="en-US"/>
          </a:p>
        </p:txBody>
      </p:sp>
      <p:sp>
        <p:nvSpPr>
          <p:cNvPr id="4" name="Footer Placeholder 3">
            <a:extLst>
              <a:ext uri="{FF2B5EF4-FFF2-40B4-BE49-F238E27FC236}">
                <a16:creationId xmlns:a16="http://schemas.microsoft.com/office/drawing/2014/main" id="{EDDAA3BF-E420-4FB9-911A-228EFE138BB8}"/>
              </a:ext>
            </a:extLst>
          </p:cNvPr>
          <p:cNvSpPr>
            <a:spLocks noGrp="1"/>
          </p:cNvSpPr>
          <p:nvPr>
            <p:ph type="ftr" sz="quarter" idx="11"/>
          </p:nvPr>
        </p:nvSpPr>
        <p:spPr/>
        <p:txBody>
          <a:bodyPr/>
          <a:lstStyle/>
          <a:p>
            <a:r>
              <a:rPr lang="en-US"/>
              <a:t>Datums/Coordinates and Other Stuff 2024</a:t>
            </a:r>
          </a:p>
        </p:txBody>
      </p:sp>
      <p:sp>
        <p:nvSpPr>
          <p:cNvPr id="5" name="Slide Number Placeholder 4">
            <a:extLst>
              <a:ext uri="{FF2B5EF4-FFF2-40B4-BE49-F238E27FC236}">
                <a16:creationId xmlns:a16="http://schemas.microsoft.com/office/drawing/2014/main" id="{9CD694F8-5446-485E-A707-5E6023E2A37E}"/>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345678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5780D8-7B26-4329-BCE3-39226A16E849}"/>
              </a:ext>
            </a:extLst>
          </p:cNvPr>
          <p:cNvSpPr>
            <a:spLocks noGrp="1"/>
          </p:cNvSpPr>
          <p:nvPr>
            <p:ph type="dt" sz="half" idx="10"/>
          </p:nvPr>
        </p:nvSpPr>
        <p:spPr/>
        <p:txBody>
          <a:bodyPr/>
          <a:lstStyle/>
          <a:p>
            <a:fld id="{D8F3E744-DF2E-4E1E-A259-F0826C4AF534}" type="datetime1">
              <a:rPr lang="en-US" smtClean="0"/>
              <a:t>3/20/2024</a:t>
            </a:fld>
            <a:endParaRPr lang="en-US"/>
          </a:p>
        </p:txBody>
      </p:sp>
      <p:sp>
        <p:nvSpPr>
          <p:cNvPr id="3" name="Footer Placeholder 2">
            <a:extLst>
              <a:ext uri="{FF2B5EF4-FFF2-40B4-BE49-F238E27FC236}">
                <a16:creationId xmlns:a16="http://schemas.microsoft.com/office/drawing/2014/main" id="{DAA2BC77-82C4-44A4-9032-EAA046979E20}"/>
              </a:ext>
            </a:extLst>
          </p:cNvPr>
          <p:cNvSpPr>
            <a:spLocks noGrp="1"/>
          </p:cNvSpPr>
          <p:nvPr>
            <p:ph type="ftr" sz="quarter" idx="11"/>
          </p:nvPr>
        </p:nvSpPr>
        <p:spPr/>
        <p:txBody>
          <a:bodyPr/>
          <a:lstStyle/>
          <a:p>
            <a:r>
              <a:rPr lang="en-US"/>
              <a:t>Datums/Coordinates and Other Stuff 2024</a:t>
            </a:r>
          </a:p>
        </p:txBody>
      </p:sp>
      <p:sp>
        <p:nvSpPr>
          <p:cNvPr id="4" name="Slide Number Placeholder 3">
            <a:extLst>
              <a:ext uri="{FF2B5EF4-FFF2-40B4-BE49-F238E27FC236}">
                <a16:creationId xmlns:a16="http://schemas.microsoft.com/office/drawing/2014/main" id="{EBD0822E-A9B5-413B-A659-EEDCDB8CBC56}"/>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1880017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C08A5-A652-4237-B26A-32E5BDE221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5D83D8-335A-41DF-AA3C-EB0B10AA65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547213-EBC3-4B78-9094-F05884C436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BB99AB-C958-4F89-ACA4-8EB582E75DE2}"/>
              </a:ext>
            </a:extLst>
          </p:cNvPr>
          <p:cNvSpPr>
            <a:spLocks noGrp="1"/>
          </p:cNvSpPr>
          <p:nvPr>
            <p:ph type="dt" sz="half" idx="10"/>
          </p:nvPr>
        </p:nvSpPr>
        <p:spPr/>
        <p:txBody>
          <a:bodyPr/>
          <a:lstStyle/>
          <a:p>
            <a:fld id="{9B84E42E-EA66-4730-AF05-FED8CBBE2EAE}" type="datetime1">
              <a:rPr lang="en-US" smtClean="0"/>
              <a:t>3/20/2024</a:t>
            </a:fld>
            <a:endParaRPr lang="en-US"/>
          </a:p>
        </p:txBody>
      </p:sp>
      <p:sp>
        <p:nvSpPr>
          <p:cNvPr id="6" name="Footer Placeholder 5">
            <a:extLst>
              <a:ext uri="{FF2B5EF4-FFF2-40B4-BE49-F238E27FC236}">
                <a16:creationId xmlns:a16="http://schemas.microsoft.com/office/drawing/2014/main" id="{8DCBA26B-6F41-4F85-BCB2-EA723208B6FE}"/>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FD2B98AE-CDDC-47B8-BD6F-D60E72C4F21E}"/>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0629317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949BB-FAC9-4877-9FE2-1FCDC542D8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43B5D1-5112-4C44-B0A2-8731BBA836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CF78A2-B9DB-4ACD-9DA8-C69E5C4B53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3F19E4-A3BA-47C6-951F-20C2217C9E6A}"/>
              </a:ext>
            </a:extLst>
          </p:cNvPr>
          <p:cNvSpPr>
            <a:spLocks noGrp="1"/>
          </p:cNvSpPr>
          <p:nvPr>
            <p:ph type="dt" sz="half" idx="10"/>
          </p:nvPr>
        </p:nvSpPr>
        <p:spPr/>
        <p:txBody>
          <a:bodyPr/>
          <a:lstStyle/>
          <a:p>
            <a:fld id="{639F4628-C2D7-4617-B540-AAA36A0B71C2}" type="datetime1">
              <a:rPr lang="en-US" smtClean="0"/>
              <a:t>3/20/2024</a:t>
            </a:fld>
            <a:endParaRPr lang="en-US"/>
          </a:p>
        </p:txBody>
      </p:sp>
      <p:sp>
        <p:nvSpPr>
          <p:cNvPr id="6" name="Footer Placeholder 5">
            <a:extLst>
              <a:ext uri="{FF2B5EF4-FFF2-40B4-BE49-F238E27FC236}">
                <a16:creationId xmlns:a16="http://schemas.microsoft.com/office/drawing/2014/main" id="{3991BABE-72A6-4194-BEEF-E1EBC2D1A909}"/>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F62B097B-6D79-40A8-A62E-C2BAD6C72601}"/>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18841537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2D908-4ADE-4AB2-A732-4170D3934E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FA6DDD-7CB1-4ACE-A4F8-5EFD6CB8DA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B4BCD-B68C-4D9C-A031-B4438F63A479}"/>
              </a:ext>
            </a:extLst>
          </p:cNvPr>
          <p:cNvSpPr>
            <a:spLocks noGrp="1"/>
          </p:cNvSpPr>
          <p:nvPr>
            <p:ph type="dt" sz="half" idx="10"/>
          </p:nvPr>
        </p:nvSpPr>
        <p:spPr/>
        <p:txBody>
          <a:bodyPr/>
          <a:lstStyle/>
          <a:p>
            <a:fld id="{96300780-6992-4205-A8BF-85B13577E9D2}" type="datetime1">
              <a:rPr lang="en-US" smtClean="0"/>
              <a:t>3/20/2024</a:t>
            </a:fld>
            <a:endParaRPr lang="en-US"/>
          </a:p>
        </p:txBody>
      </p:sp>
      <p:sp>
        <p:nvSpPr>
          <p:cNvPr id="5" name="Footer Placeholder 4">
            <a:extLst>
              <a:ext uri="{FF2B5EF4-FFF2-40B4-BE49-F238E27FC236}">
                <a16:creationId xmlns:a16="http://schemas.microsoft.com/office/drawing/2014/main" id="{3CC2B2E8-99E5-4F18-AB98-417953F24291}"/>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4BCFB2A0-46C4-4BB2-94CC-58A70F984F70}"/>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204932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7256-444A-D56B-9B26-62230BE49E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C696-B3CC-C7A5-4321-AE783462F6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2E7A3D-7637-9192-7297-60E150F54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C2DC44-4962-BF0A-4BF9-B872D381CF60}"/>
              </a:ext>
            </a:extLst>
          </p:cNvPr>
          <p:cNvSpPr>
            <a:spLocks noGrp="1"/>
          </p:cNvSpPr>
          <p:nvPr>
            <p:ph type="dt" sz="half" idx="10"/>
          </p:nvPr>
        </p:nvSpPr>
        <p:spPr/>
        <p:txBody>
          <a:bodyPr/>
          <a:lstStyle/>
          <a:p>
            <a:fld id="{8A238FBF-6B1F-4165-B680-FCBAD7FF258D}" type="datetime1">
              <a:rPr lang="en-US" smtClean="0"/>
              <a:t>3/20/2024</a:t>
            </a:fld>
            <a:endParaRPr lang="en-US"/>
          </a:p>
        </p:txBody>
      </p:sp>
      <p:sp>
        <p:nvSpPr>
          <p:cNvPr id="6" name="Footer Placeholder 5">
            <a:extLst>
              <a:ext uri="{FF2B5EF4-FFF2-40B4-BE49-F238E27FC236}">
                <a16:creationId xmlns:a16="http://schemas.microsoft.com/office/drawing/2014/main" id="{3480A9B0-E84F-5E22-1CE9-0996755779C6}"/>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14F0203B-BA10-4C7C-DBE5-C8E4989C0715}"/>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1255236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6955E6-910E-4AC4-B64A-5476ECC5AB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AEC936-2BFE-4FB2-A9C8-D6ED0A6481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AF193-3801-46A6-B4FE-EF6F913236D1}"/>
              </a:ext>
            </a:extLst>
          </p:cNvPr>
          <p:cNvSpPr>
            <a:spLocks noGrp="1"/>
          </p:cNvSpPr>
          <p:nvPr>
            <p:ph type="dt" sz="half" idx="10"/>
          </p:nvPr>
        </p:nvSpPr>
        <p:spPr/>
        <p:txBody>
          <a:bodyPr/>
          <a:lstStyle/>
          <a:p>
            <a:fld id="{568F5334-DA13-4D50-A57E-F228F7AF276E}" type="datetime1">
              <a:rPr lang="en-US" smtClean="0"/>
              <a:t>3/20/2024</a:t>
            </a:fld>
            <a:endParaRPr lang="en-US"/>
          </a:p>
        </p:txBody>
      </p:sp>
      <p:sp>
        <p:nvSpPr>
          <p:cNvPr id="5" name="Footer Placeholder 4">
            <a:extLst>
              <a:ext uri="{FF2B5EF4-FFF2-40B4-BE49-F238E27FC236}">
                <a16:creationId xmlns:a16="http://schemas.microsoft.com/office/drawing/2014/main" id="{1210A46E-16FD-415A-933D-D7895FC8E945}"/>
              </a:ext>
            </a:extLst>
          </p:cNvPr>
          <p:cNvSpPr>
            <a:spLocks noGrp="1"/>
          </p:cNvSpPr>
          <p:nvPr>
            <p:ph type="ftr" sz="quarter" idx="11"/>
          </p:nvPr>
        </p:nvSpPr>
        <p:spPr/>
        <p:txBody>
          <a:bodyPr/>
          <a:lstStyle/>
          <a:p>
            <a:r>
              <a:rPr lang="en-US"/>
              <a:t>Datums/Coordinates and Other Stuff 2024</a:t>
            </a:r>
          </a:p>
        </p:txBody>
      </p:sp>
      <p:sp>
        <p:nvSpPr>
          <p:cNvPr id="6" name="Slide Number Placeholder 5">
            <a:extLst>
              <a:ext uri="{FF2B5EF4-FFF2-40B4-BE49-F238E27FC236}">
                <a16:creationId xmlns:a16="http://schemas.microsoft.com/office/drawing/2014/main" id="{6521ECDB-3149-409D-8285-376FE87FA983}"/>
              </a:ext>
            </a:extLst>
          </p:cNvPr>
          <p:cNvSpPr>
            <a:spLocks noGrp="1"/>
          </p:cNvSpPr>
          <p:nvPr>
            <p:ph type="sldNum" sz="quarter" idx="12"/>
          </p:nvPr>
        </p:nvSpPr>
        <p:spPr/>
        <p:txBody>
          <a:bodyPr/>
          <a:lstStyle/>
          <a:p>
            <a:fld id="{0F7BFBAC-A956-45B0-95C8-3632388918CF}" type="slidenum">
              <a:rPr lang="en-US" smtClean="0"/>
              <a:t>‹#›</a:t>
            </a:fld>
            <a:endParaRPr lang="en-US"/>
          </a:p>
        </p:txBody>
      </p:sp>
    </p:spTree>
    <p:extLst>
      <p:ext uri="{BB962C8B-B14F-4D97-AF65-F5344CB8AC3E}">
        <p14:creationId xmlns:p14="http://schemas.microsoft.com/office/powerpoint/2010/main" val="707289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Rectangle 8"/>
          <p:cNvSpPr/>
          <p:nvPr userDrawn="1"/>
        </p:nvSpPr>
        <p:spPr>
          <a:xfrm>
            <a:off x="871538" y="5232400"/>
            <a:ext cx="11320272" cy="946062"/>
          </a:xfrm>
          <a:prstGeom prst="rect">
            <a:avLst/>
          </a:prstGeom>
          <a:solidFill>
            <a:srgbClr val="009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2"/>
          <p:cNvSpPr>
            <a:spLocks noGrp="1" noChangeArrowheads="1"/>
          </p:cNvSpPr>
          <p:nvPr>
            <p:ph type="title"/>
          </p:nvPr>
        </p:nvSpPr>
        <p:spPr bwMode="auto">
          <a:xfrm>
            <a:off x="871538" y="484142"/>
            <a:ext cx="11320272" cy="914400"/>
          </a:xfrm>
          <a:prstGeom prst="rect">
            <a:avLst/>
          </a:prstGeom>
          <a:solidFill>
            <a:srgbClr val="D6D2C4"/>
          </a:solidFill>
          <a:ln w="9525">
            <a:noFill/>
            <a:miter lim="800000"/>
            <a:headEnd/>
            <a:tailEnd/>
          </a:ln>
        </p:spPr>
        <p:txBody>
          <a:bodyPr vert="horz" wrap="square" lIns="0" tIns="91440" rIns="0" bIns="91440" numCol="1" anchor="ctr" anchorCtr="0" compatLnSpc="1">
            <a:prstTxWarp prst="textNoShape">
              <a:avLst/>
            </a:prstTxWarp>
          </a:bodyPr>
          <a:lstStyle>
            <a:lvl1pPr algn="l">
              <a:defRPr>
                <a:solidFill>
                  <a:schemeClr val="tx1"/>
                </a:solidFill>
                <a:latin typeface="+mj-lt"/>
              </a:defRPr>
            </a:lvl1pPr>
          </a:lstStyle>
          <a:p>
            <a:pPr lvl="0"/>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 y="1646202"/>
            <a:ext cx="11887200" cy="3571741"/>
          </a:xfrm>
          <a:prstGeom prst="rect">
            <a:avLst/>
          </a:prstGeom>
        </p:spPr>
      </p:pic>
      <p:sp>
        <p:nvSpPr>
          <p:cNvPr id="3" name="Rectangle 2"/>
          <p:cNvSpPr/>
          <p:nvPr userDrawn="1"/>
        </p:nvSpPr>
        <p:spPr>
          <a:xfrm>
            <a:off x="871538" y="1497340"/>
            <a:ext cx="11320462" cy="14886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926" y="5122414"/>
            <a:ext cx="2196074" cy="1125986"/>
          </a:xfrm>
          <a:prstGeom prst="rect">
            <a:avLst/>
          </a:prstGeom>
        </p:spPr>
      </p:pic>
    </p:spTree>
    <p:extLst>
      <p:ext uri="{BB962C8B-B14F-4D97-AF65-F5344CB8AC3E}">
        <p14:creationId xmlns:p14="http://schemas.microsoft.com/office/powerpoint/2010/main" val="470374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747749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6"/>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415085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574882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rgbClr val="00B5E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34707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84751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309431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userDrawn="1">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223698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userDrawn="1">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77475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43CCB-3D39-144F-9B37-583983DD58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6A232F-F51D-6E2C-DD35-B619F7FF7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9238D-3753-6647-AD4C-6FB15A500E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A5D6A6D-447E-CD30-5638-9E6B4B809B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998F8FB-4AEE-FEDD-6D20-CC340BCE08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9FDF29-CF9B-CBBE-4D56-909666C8326D}"/>
              </a:ext>
            </a:extLst>
          </p:cNvPr>
          <p:cNvSpPr>
            <a:spLocks noGrp="1"/>
          </p:cNvSpPr>
          <p:nvPr>
            <p:ph type="dt" sz="half" idx="10"/>
          </p:nvPr>
        </p:nvSpPr>
        <p:spPr/>
        <p:txBody>
          <a:bodyPr/>
          <a:lstStyle/>
          <a:p>
            <a:fld id="{B697B404-3344-44E9-9781-07D97F61C051}" type="datetime1">
              <a:rPr lang="en-US" smtClean="0"/>
              <a:t>3/20/2024</a:t>
            </a:fld>
            <a:endParaRPr lang="en-US"/>
          </a:p>
        </p:txBody>
      </p:sp>
      <p:sp>
        <p:nvSpPr>
          <p:cNvPr id="8" name="Footer Placeholder 7">
            <a:extLst>
              <a:ext uri="{FF2B5EF4-FFF2-40B4-BE49-F238E27FC236}">
                <a16:creationId xmlns:a16="http://schemas.microsoft.com/office/drawing/2014/main" id="{D4669168-0434-6422-7002-03794D032B14}"/>
              </a:ext>
            </a:extLst>
          </p:cNvPr>
          <p:cNvSpPr>
            <a:spLocks noGrp="1"/>
          </p:cNvSpPr>
          <p:nvPr>
            <p:ph type="ftr" sz="quarter" idx="11"/>
          </p:nvPr>
        </p:nvSpPr>
        <p:spPr/>
        <p:txBody>
          <a:bodyPr/>
          <a:lstStyle/>
          <a:p>
            <a:r>
              <a:rPr lang="en-US"/>
              <a:t>Datums/Coordinates and Other Stuff 2024</a:t>
            </a:r>
          </a:p>
        </p:txBody>
      </p:sp>
      <p:sp>
        <p:nvSpPr>
          <p:cNvPr id="9" name="Slide Number Placeholder 8">
            <a:extLst>
              <a:ext uri="{FF2B5EF4-FFF2-40B4-BE49-F238E27FC236}">
                <a16:creationId xmlns:a16="http://schemas.microsoft.com/office/drawing/2014/main" id="{60285197-B5AD-F9FA-5DB3-E79DF995B010}"/>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16089710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18499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144270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tx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11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rgbClr val="00B5E2"/>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1419716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570971"/>
            <a:ext cx="9144000" cy="1938992"/>
          </a:xfrm>
        </p:spPr>
        <p:txBody>
          <a:bodyPr wrap="square" anchor="b">
            <a:spAutoFit/>
          </a:bodyP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spTree>
    <p:extLst>
      <p:ext uri="{BB962C8B-B14F-4D97-AF65-F5344CB8AC3E}">
        <p14:creationId xmlns:p14="http://schemas.microsoft.com/office/powerpoint/2010/main" val="259573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DBDE4-D33E-47CD-9BF3-F156E7F68B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D05F1C-01C0-4F29-B10F-A5DDF6E77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02D9B35-0A0E-4529-A635-D7641CCD84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834632-9F6E-4631-B5B2-6C26DBB28055}"/>
              </a:ext>
            </a:extLst>
          </p:cNvPr>
          <p:cNvSpPr>
            <a:spLocks noGrp="1"/>
          </p:cNvSpPr>
          <p:nvPr>
            <p:ph type="dt" sz="half" idx="10"/>
          </p:nvPr>
        </p:nvSpPr>
        <p:spPr/>
        <p:txBody>
          <a:bodyPr/>
          <a:lstStyle/>
          <a:p>
            <a:fld id="{51862EA4-E3AB-4DB6-B9A9-758BE8B0569A}" type="datetime1">
              <a:rPr lang="en-US" smtClean="0"/>
              <a:t>3/20/2024</a:t>
            </a:fld>
            <a:endParaRPr lang="en-US"/>
          </a:p>
        </p:txBody>
      </p:sp>
      <p:sp>
        <p:nvSpPr>
          <p:cNvPr id="6" name="Footer Placeholder 5">
            <a:extLst>
              <a:ext uri="{FF2B5EF4-FFF2-40B4-BE49-F238E27FC236}">
                <a16:creationId xmlns:a16="http://schemas.microsoft.com/office/drawing/2014/main" id="{9FA57F4C-3565-40AB-8C8B-40D1C7B59F4D}"/>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8B92819C-1A47-4765-9043-95FBB36E960E}"/>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3446686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78A0AD-99E7-461B-B8AC-D23CBA97F1C8}"/>
              </a:ext>
            </a:extLst>
          </p:cNvPr>
          <p:cNvSpPr>
            <a:spLocks noGrp="1"/>
          </p:cNvSpPr>
          <p:nvPr>
            <p:ph type="dt" sz="half" idx="10"/>
          </p:nvPr>
        </p:nvSpPr>
        <p:spPr/>
        <p:txBody>
          <a:bodyPr/>
          <a:lstStyle/>
          <a:p>
            <a:fld id="{EB9F539B-F905-4972-A98D-2ED7694A48A2}" type="datetime1">
              <a:rPr lang="en-US" smtClean="0"/>
              <a:t>3/20/2024</a:t>
            </a:fld>
            <a:endParaRPr lang="en-US"/>
          </a:p>
        </p:txBody>
      </p:sp>
      <p:sp>
        <p:nvSpPr>
          <p:cNvPr id="3" name="Footer Placeholder 2">
            <a:extLst>
              <a:ext uri="{FF2B5EF4-FFF2-40B4-BE49-F238E27FC236}">
                <a16:creationId xmlns:a16="http://schemas.microsoft.com/office/drawing/2014/main" id="{66E40F96-62B8-4A89-958B-3468F9022528}"/>
              </a:ext>
            </a:extLst>
          </p:cNvPr>
          <p:cNvSpPr>
            <a:spLocks noGrp="1"/>
          </p:cNvSpPr>
          <p:nvPr>
            <p:ph type="ftr" sz="quarter" idx="11"/>
          </p:nvPr>
        </p:nvSpPr>
        <p:spPr/>
        <p:txBody>
          <a:bodyPr/>
          <a:lstStyle/>
          <a:p>
            <a:r>
              <a:rPr lang="en-US"/>
              <a:t>Datums/Coordinates and Other Stuff 2024</a:t>
            </a:r>
          </a:p>
        </p:txBody>
      </p:sp>
      <p:sp>
        <p:nvSpPr>
          <p:cNvPr id="4" name="Slide Number Placeholder 3">
            <a:extLst>
              <a:ext uri="{FF2B5EF4-FFF2-40B4-BE49-F238E27FC236}">
                <a16:creationId xmlns:a16="http://schemas.microsoft.com/office/drawing/2014/main" id="{FD717602-B46F-4A86-95BC-5A5ED58A06F2}"/>
              </a:ext>
            </a:extLst>
          </p:cNvPr>
          <p:cNvSpPr>
            <a:spLocks noGrp="1"/>
          </p:cNvSpPr>
          <p:nvPr>
            <p:ph type="sldNum" sz="quarter" idx="12"/>
          </p:nvPr>
        </p:nvSpPr>
        <p:spPr/>
        <p:txBody>
          <a:bodyPr/>
          <a:lstStyle/>
          <a:p>
            <a:fld id="{5D8680CC-D29A-491B-A797-7CE3B1CA1E47}" type="slidenum">
              <a:rPr lang="en-US" smtClean="0"/>
              <a:t>‹#›</a:t>
            </a:fld>
            <a:endParaRPr lang="en-US"/>
          </a:p>
        </p:txBody>
      </p:sp>
    </p:spTree>
    <p:extLst>
      <p:ext uri="{BB962C8B-B14F-4D97-AF65-F5344CB8AC3E}">
        <p14:creationId xmlns:p14="http://schemas.microsoft.com/office/powerpoint/2010/main" val="132046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35929-8691-FFFC-DBF9-9C75CB69C65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38DF022-5462-31D4-1531-79E1B6569F22}"/>
              </a:ext>
            </a:extLst>
          </p:cNvPr>
          <p:cNvSpPr>
            <a:spLocks noGrp="1"/>
          </p:cNvSpPr>
          <p:nvPr>
            <p:ph type="dt" sz="half" idx="10"/>
          </p:nvPr>
        </p:nvSpPr>
        <p:spPr/>
        <p:txBody>
          <a:bodyPr/>
          <a:lstStyle/>
          <a:p>
            <a:fld id="{B086DB7E-1E27-4964-9ABD-0BE15CF0BCB4}" type="datetime1">
              <a:rPr lang="en-US" smtClean="0"/>
              <a:t>3/20/2024</a:t>
            </a:fld>
            <a:endParaRPr lang="en-US"/>
          </a:p>
        </p:txBody>
      </p:sp>
      <p:sp>
        <p:nvSpPr>
          <p:cNvPr id="4" name="Footer Placeholder 3">
            <a:extLst>
              <a:ext uri="{FF2B5EF4-FFF2-40B4-BE49-F238E27FC236}">
                <a16:creationId xmlns:a16="http://schemas.microsoft.com/office/drawing/2014/main" id="{BFF3A4D8-4BE9-D5D5-94CC-4AF2527C2306}"/>
              </a:ext>
            </a:extLst>
          </p:cNvPr>
          <p:cNvSpPr>
            <a:spLocks noGrp="1"/>
          </p:cNvSpPr>
          <p:nvPr>
            <p:ph type="ftr" sz="quarter" idx="11"/>
          </p:nvPr>
        </p:nvSpPr>
        <p:spPr/>
        <p:txBody>
          <a:bodyPr/>
          <a:lstStyle/>
          <a:p>
            <a:r>
              <a:rPr lang="en-US"/>
              <a:t>Datums/Coordinates and Other Stuff 2024</a:t>
            </a:r>
          </a:p>
        </p:txBody>
      </p:sp>
      <p:sp>
        <p:nvSpPr>
          <p:cNvPr id="5" name="Slide Number Placeholder 4">
            <a:extLst>
              <a:ext uri="{FF2B5EF4-FFF2-40B4-BE49-F238E27FC236}">
                <a16:creationId xmlns:a16="http://schemas.microsoft.com/office/drawing/2014/main" id="{31BA9AF3-802F-02B8-FE94-7DB7008E9E79}"/>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3623755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D45F16-0E66-ABB8-16DF-2984BD9F6FD4}"/>
              </a:ext>
            </a:extLst>
          </p:cNvPr>
          <p:cNvSpPr>
            <a:spLocks noGrp="1"/>
          </p:cNvSpPr>
          <p:nvPr>
            <p:ph type="dt" sz="half" idx="10"/>
          </p:nvPr>
        </p:nvSpPr>
        <p:spPr/>
        <p:txBody>
          <a:bodyPr/>
          <a:lstStyle/>
          <a:p>
            <a:fld id="{4B623C49-52DA-41A1-95EB-546020B8B10C}" type="datetime1">
              <a:rPr lang="en-US" smtClean="0"/>
              <a:t>3/20/2024</a:t>
            </a:fld>
            <a:endParaRPr lang="en-US"/>
          </a:p>
        </p:txBody>
      </p:sp>
      <p:sp>
        <p:nvSpPr>
          <p:cNvPr id="3" name="Footer Placeholder 2">
            <a:extLst>
              <a:ext uri="{FF2B5EF4-FFF2-40B4-BE49-F238E27FC236}">
                <a16:creationId xmlns:a16="http://schemas.microsoft.com/office/drawing/2014/main" id="{D68CA4B4-8DAF-A96D-B154-E770D280157C}"/>
              </a:ext>
            </a:extLst>
          </p:cNvPr>
          <p:cNvSpPr>
            <a:spLocks noGrp="1"/>
          </p:cNvSpPr>
          <p:nvPr>
            <p:ph type="ftr" sz="quarter" idx="11"/>
          </p:nvPr>
        </p:nvSpPr>
        <p:spPr/>
        <p:txBody>
          <a:bodyPr/>
          <a:lstStyle/>
          <a:p>
            <a:r>
              <a:rPr lang="en-US"/>
              <a:t>Datums/Coordinates and Other Stuff 2024</a:t>
            </a:r>
          </a:p>
        </p:txBody>
      </p:sp>
      <p:sp>
        <p:nvSpPr>
          <p:cNvPr id="4" name="Slide Number Placeholder 3">
            <a:extLst>
              <a:ext uri="{FF2B5EF4-FFF2-40B4-BE49-F238E27FC236}">
                <a16:creationId xmlns:a16="http://schemas.microsoft.com/office/drawing/2014/main" id="{35FA8443-299F-1AF5-238A-3789A4A93A7E}"/>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1958803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82049-461B-3009-8FD1-E35674B0A4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7CEFC2-02F4-A352-BB01-EA5BFF9238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9E5E375-F95F-7411-8BA3-714B1D9B1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07559-9D6A-E4CA-2D74-2F1009DF78EC}"/>
              </a:ext>
            </a:extLst>
          </p:cNvPr>
          <p:cNvSpPr>
            <a:spLocks noGrp="1"/>
          </p:cNvSpPr>
          <p:nvPr>
            <p:ph type="dt" sz="half" idx="10"/>
          </p:nvPr>
        </p:nvSpPr>
        <p:spPr/>
        <p:txBody>
          <a:bodyPr/>
          <a:lstStyle/>
          <a:p>
            <a:fld id="{DE81EA6B-101C-422A-9CD4-992C65A20878}" type="datetime1">
              <a:rPr lang="en-US" smtClean="0"/>
              <a:t>3/20/2024</a:t>
            </a:fld>
            <a:endParaRPr lang="en-US"/>
          </a:p>
        </p:txBody>
      </p:sp>
      <p:sp>
        <p:nvSpPr>
          <p:cNvPr id="6" name="Footer Placeholder 5">
            <a:extLst>
              <a:ext uri="{FF2B5EF4-FFF2-40B4-BE49-F238E27FC236}">
                <a16:creationId xmlns:a16="http://schemas.microsoft.com/office/drawing/2014/main" id="{1ABC1D3C-861B-5D40-F4BA-3CBCA4D214CA}"/>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55B79027-11F0-3E7B-45E3-3CEF0035FB1C}"/>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1705501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6CE3D-B7E5-7CA1-7235-B0039A0D6A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169BC58-7989-1532-514C-700EC80205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E0C7E5-7A98-9FC2-0376-B465B69E8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42786D-E821-D632-B572-5AAD826CB6B5}"/>
              </a:ext>
            </a:extLst>
          </p:cNvPr>
          <p:cNvSpPr>
            <a:spLocks noGrp="1"/>
          </p:cNvSpPr>
          <p:nvPr>
            <p:ph type="dt" sz="half" idx="10"/>
          </p:nvPr>
        </p:nvSpPr>
        <p:spPr/>
        <p:txBody>
          <a:bodyPr/>
          <a:lstStyle/>
          <a:p>
            <a:fld id="{944F7687-5D9C-4601-AD9D-E74D17EF16F0}" type="datetime1">
              <a:rPr lang="en-US" smtClean="0"/>
              <a:t>3/20/2024</a:t>
            </a:fld>
            <a:endParaRPr lang="en-US"/>
          </a:p>
        </p:txBody>
      </p:sp>
      <p:sp>
        <p:nvSpPr>
          <p:cNvPr id="6" name="Footer Placeholder 5">
            <a:extLst>
              <a:ext uri="{FF2B5EF4-FFF2-40B4-BE49-F238E27FC236}">
                <a16:creationId xmlns:a16="http://schemas.microsoft.com/office/drawing/2014/main" id="{E777796D-52E3-6C7D-FFBC-8FFCDBBC29FC}"/>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04995C07-FE14-1671-183A-30E14778493A}"/>
              </a:ext>
            </a:extLst>
          </p:cNvPr>
          <p:cNvSpPr>
            <a:spLocks noGrp="1"/>
          </p:cNvSpPr>
          <p:nvPr>
            <p:ph type="sldNum" sz="quarter" idx="12"/>
          </p:nvPr>
        </p:nvSpPr>
        <p:spPr/>
        <p:txBody>
          <a:bodyPr/>
          <a:lstStyle/>
          <a:p>
            <a:fld id="{42673A44-D89A-4861-AE10-F3E432DACD63}" type="slidenum">
              <a:rPr lang="en-US" smtClean="0"/>
              <a:t>‹#›</a:t>
            </a:fld>
            <a:endParaRPr lang="en-US"/>
          </a:p>
        </p:txBody>
      </p:sp>
    </p:spTree>
    <p:extLst>
      <p:ext uri="{BB962C8B-B14F-4D97-AF65-F5344CB8AC3E}">
        <p14:creationId xmlns:p14="http://schemas.microsoft.com/office/powerpoint/2010/main" val="381356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3.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F2A4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35FD9E-02FE-F476-E4EF-5ACF9E568F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B7E61B6-5685-CF39-AFD6-D33F34DEFB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9839B4-DF5A-87C6-0CEB-3E70B6E32F1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091BD7-48CA-4BE4-B45E-40B69A58AE2B}" type="datetime1">
              <a:rPr lang="en-US" smtClean="0"/>
              <a:t>3/20/2024</a:t>
            </a:fld>
            <a:endParaRPr lang="en-US"/>
          </a:p>
        </p:txBody>
      </p:sp>
      <p:sp>
        <p:nvSpPr>
          <p:cNvPr id="5" name="Footer Placeholder 4">
            <a:extLst>
              <a:ext uri="{FF2B5EF4-FFF2-40B4-BE49-F238E27FC236}">
                <a16:creationId xmlns:a16="http://schemas.microsoft.com/office/drawing/2014/main" id="{6C83D325-FBEF-6C7B-BCD6-612616D6C6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Datums/Coordinates and Other Stuff 2024</a:t>
            </a:r>
          </a:p>
        </p:txBody>
      </p:sp>
      <p:sp>
        <p:nvSpPr>
          <p:cNvPr id="6" name="Slide Number Placeholder 5">
            <a:extLst>
              <a:ext uri="{FF2B5EF4-FFF2-40B4-BE49-F238E27FC236}">
                <a16:creationId xmlns:a16="http://schemas.microsoft.com/office/drawing/2014/main" id="{57819979-691E-6A3B-9F66-8261F2107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73A44-D89A-4861-AE10-F3E432DACD63}" type="slidenum">
              <a:rPr lang="en-US" smtClean="0"/>
              <a:t>‹#›</a:t>
            </a:fld>
            <a:endParaRPr lang="en-US"/>
          </a:p>
        </p:txBody>
      </p:sp>
    </p:spTree>
    <p:extLst>
      <p:ext uri="{BB962C8B-B14F-4D97-AF65-F5344CB8AC3E}">
        <p14:creationId xmlns:p14="http://schemas.microsoft.com/office/powerpoint/2010/main" val="1523096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4"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1F2A44"/>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rgbClr val="D6D2C4"/>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noFill/>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0316402" y="6248400"/>
            <a:ext cx="1037296" cy="531850"/>
          </a:xfrm>
          <a:prstGeom prst="rect">
            <a:avLst/>
          </a:prstGeom>
        </p:spPr>
      </p:pic>
    </p:spTree>
    <p:extLst>
      <p:ext uri="{BB962C8B-B14F-4D97-AF65-F5344CB8AC3E}">
        <p14:creationId xmlns:p14="http://schemas.microsoft.com/office/powerpoint/2010/main" val="25833249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712" r:id="rId16"/>
    <p:sldLayoutId id="214748371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spcBef>
          <a:spcPct val="0"/>
        </a:spcBef>
        <a:spcAft>
          <a:spcPct val="0"/>
        </a:spcAft>
        <a:defRPr sz="3600" b="0" cap="all" normalizeH="0" baseline="0">
          <a:solidFill>
            <a:schemeClr val="tx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bg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bg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F2A44"/>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E5EC33-2AEC-41B3-944F-C77588E7AD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65DB8DB-C08B-4645-9B91-C2206021B3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ABDDE-00FC-48A9-88A0-49851B3CF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2B801-A2B8-4F14-B8F4-DF87F0593A2B}" type="datetime1">
              <a:rPr lang="en-US" smtClean="0"/>
              <a:t>3/20/2024</a:t>
            </a:fld>
            <a:endParaRPr lang="en-US"/>
          </a:p>
        </p:txBody>
      </p:sp>
      <p:sp>
        <p:nvSpPr>
          <p:cNvPr id="5" name="Footer Placeholder 4">
            <a:extLst>
              <a:ext uri="{FF2B5EF4-FFF2-40B4-BE49-F238E27FC236}">
                <a16:creationId xmlns:a16="http://schemas.microsoft.com/office/drawing/2014/main" id="{24B57E6A-C445-4B3E-95CF-6368FEC8F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Datums/Coordinates and Other Stuff 2024</a:t>
            </a:r>
          </a:p>
        </p:txBody>
      </p:sp>
      <p:sp>
        <p:nvSpPr>
          <p:cNvPr id="6" name="Slide Number Placeholder 5">
            <a:extLst>
              <a:ext uri="{FF2B5EF4-FFF2-40B4-BE49-F238E27FC236}">
                <a16:creationId xmlns:a16="http://schemas.microsoft.com/office/drawing/2014/main" id="{2470CF9A-1EEA-463C-8521-19799D5871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BFBAC-A956-45B0-95C8-3632388918CF}" type="slidenum">
              <a:rPr lang="en-US" smtClean="0"/>
              <a:t>‹#›</a:t>
            </a:fld>
            <a:endParaRPr lang="en-US"/>
          </a:p>
        </p:txBody>
      </p:sp>
    </p:spTree>
    <p:extLst>
      <p:ext uri="{BB962C8B-B14F-4D97-AF65-F5344CB8AC3E}">
        <p14:creationId xmlns:p14="http://schemas.microsoft.com/office/powerpoint/2010/main" val="180523266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1F2A44"/>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rgbClr val="D6D2C4"/>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975360" y="6324600"/>
            <a:ext cx="472440" cy="365760"/>
          </a:xfrm>
          <a:prstGeom prst="rect">
            <a:avLst/>
          </a:prstGeom>
          <a:noFill/>
          <a:ln w="9525">
            <a:noFill/>
            <a:miter lim="800000"/>
            <a:headEnd/>
            <a:tailEnd/>
          </a:ln>
          <a:effectLst/>
        </p:spPr>
        <p:txBody>
          <a:bodyPr wrap="none" lIns="0" tIns="0" rIns="0" bIns="0" anchor="ctr" anchorCtr="0">
            <a:normAutofit/>
          </a:bodyPr>
          <a:lstStyle/>
          <a:p>
            <a:pPr algn="r">
              <a:defRPr/>
            </a:pPr>
            <a:fld id="{C08E5819-54B1-418D-9241-92F644D79DBB}" type="slidenum">
              <a:rPr lang="en-US" sz="1400" b="0" smtClean="0">
                <a:solidFill>
                  <a:schemeClr val="tx1">
                    <a:lumMod val="50000"/>
                    <a:lumOff val="50000"/>
                  </a:schemeClr>
                </a:solidFill>
                <a:latin typeface="+mn-lt"/>
              </a:rPr>
              <a:pPr algn="r">
                <a:defRPr/>
              </a:pPr>
              <a:t>‹#›</a:t>
            </a:fld>
            <a:r>
              <a:rPr lang="en-US" sz="1400" b="0" dirty="0">
                <a:solidFill>
                  <a:schemeClr val="tx1">
                    <a:lumMod val="50000"/>
                    <a:lumOff val="50000"/>
                  </a:schemeClr>
                </a:solidFill>
                <a:latin typeface="+mn-lt"/>
              </a:rPr>
              <a:t> |</a:t>
            </a:r>
          </a:p>
        </p:txBody>
      </p:sp>
      <p:sp>
        <p:nvSpPr>
          <p:cNvPr id="7" name="Rectangle 5"/>
          <p:cNvSpPr>
            <a:spLocks noGrp="1" noChangeArrowheads="1"/>
          </p:cNvSpPr>
          <p:nvPr>
            <p:ph type="ftr" sz="quarter" idx="3"/>
          </p:nvPr>
        </p:nvSpPr>
        <p:spPr>
          <a:xfrm>
            <a:off x="1447800" y="6324600"/>
            <a:ext cx="7756218" cy="365760"/>
          </a:xfrm>
          <a:prstGeom prst="rect">
            <a:avLst/>
          </a:prstGeom>
          <a:noFill/>
          <a:ln/>
        </p:spPr>
        <p:txBody>
          <a:bodyPr anchor="ctr" anchorCtr="0">
            <a:normAutofit/>
          </a:bodyPr>
          <a:lstStyle>
            <a:lvl1pPr algn="l">
              <a:defRPr sz="1400" b="0" spc="100" baseline="0">
                <a:solidFill>
                  <a:schemeClr val="tx1">
                    <a:lumMod val="50000"/>
                    <a:lumOff val="50000"/>
                  </a:schemeClr>
                </a:solidFill>
                <a:latin typeface="+mn-lt"/>
              </a:defRPr>
            </a:lvl1pPr>
          </a:lstStyle>
          <a:p>
            <a:pPr>
              <a:defRPr/>
            </a:pPr>
            <a:r>
              <a:rPr lang="en-US"/>
              <a:t>Datums/Coordinates and Other Stuff 2024</a:t>
            </a:r>
            <a:endParaRPr lang="en-US" dirty="0"/>
          </a:p>
        </p:txBody>
      </p:sp>
      <p:cxnSp>
        <p:nvCxnSpPr>
          <p:cNvPr id="18" name="Straight Connector 17"/>
          <p:cNvCxnSpPr/>
          <p:nvPr userDrawn="1"/>
        </p:nvCxnSpPr>
        <p:spPr>
          <a:xfrm>
            <a:off x="883920" y="6244862"/>
            <a:ext cx="10424160" cy="0"/>
          </a:xfrm>
          <a:prstGeom prst="line">
            <a:avLst/>
          </a:prstGeom>
          <a:ln w="12700" cap="rnd">
            <a:solidFill>
              <a:schemeClr val="accent1"/>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10316402" y="6248400"/>
            <a:ext cx="1037296" cy="531850"/>
          </a:xfrm>
          <a:prstGeom prst="rect">
            <a:avLst/>
          </a:prstGeom>
        </p:spPr>
      </p:pic>
    </p:spTree>
    <p:extLst>
      <p:ext uri="{BB962C8B-B14F-4D97-AF65-F5344CB8AC3E}">
        <p14:creationId xmlns:p14="http://schemas.microsoft.com/office/powerpoint/2010/main" val="84917475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rtl="0" eaLnBrk="1" fontAlgn="base" hangingPunct="1">
        <a:spcBef>
          <a:spcPct val="0"/>
        </a:spcBef>
        <a:spcAft>
          <a:spcPct val="0"/>
        </a:spcAft>
        <a:defRPr sz="3600" b="0" cap="all" normalizeH="0" baseline="0">
          <a:solidFill>
            <a:schemeClr val="tx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Courier New" panose="02070309020205020404" pitchFamily="49" charset="0"/>
        <a:buChar char="o"/>
        <a:defRPr sz="4000" b="0">
          <a:solidFill>
            <a:schemeClr val="bg1"/>
          </a:solidFill>
          <a:latin typeface="+mn-lt"/>
          <a:ea typeface="+mn-ea"/>
          <a:cs typeface="+mn-cs"/>
        </a:defRPr>
      </a:lvl1pPr>
      <a:lvl2pPr marL="9144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2pPr>
      <a:lvl3pPr marL="1371600" indent="-457200" algn="l" rtl="0" eaLnBrk="1" fontAlgn="base" hangingPunct="1">
        <a:spcBef>
          <a:spcPct val="20000"/>
        </a:spcBef>
        <a:spcAft>
          <a:spcPct val="0"/>
        </a:spcAft>
        <a:buFont typeface="Courier New" panose="02070309020205020404" pitchFamily="49" charset="0"/>
        <a:buChar char="o"/>
        <a:defRPr sz="2800">
          <a:solidFill>
            <a:schemeClr val="bg1"/>
          </a:solidFill>
          <a:latin typeface="+mn-lt"/>
        </a:defRPr>
      </a:lvl3pPr>
      <a:lvl4pPr marL="1828800" indent="-457200" algn="l" rtl="0" eaLnBrk="1" fontAlgn="base" hangingPunct="1">
        <a:spcBef>
          <a:spcPct val="20000"/>
        </a:spcBef>
        <a:spcAft>
          <a:spcPct val="0"/>
        </a:spcAft>
        <a:buFont typeface="Courier New" panose="02070309020205020404" pitchFamily="49" charset="0"/>
        <a:buChar char="o"/>
        <a:defRPr sz="2400">
          <a:solidFill>
            <a:schemeClr val="bg1"/>
          </a:solidFill>
          <a:latin typeface="+mn-lt"/>
        </a:defRPr>
      </a:lvl4pPr>
      <a:lvl5pPr marL="2401888" indent="-396875" algn="l" rtl="0" eaLnBrk="1" fontAlgn="base" hangingPunct="1">
        <a:spcBef>
          <a:spcPct val="20000"/>
        </a:spcBef>
        <a:spcAft>
          <a:spcPct val="0"/>
        </a:spcAft>
        <a:buFont typeface="Courier New" panose="02070309020205020404" pitchFamily="49" charset="0"/>
        <a:buChar char="o"/>
        <a:tabLst>
          <a:tab pos="2401888" algn="l"/>
        </a:tabLst>
        <a:defRPr sz="2400">
          <a:solidFill>
            <a:schemeClr val="bg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gisiokolice.blogspot.com/2014/07/warstwy-3d-w-qgis.html"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2.xml"/></Relationships>
</file>

<file path=ppt/slides/_rels/slide4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5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pn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image" Target="../media/image1150.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b="1" dirty="0"/>
              <a:t>Datums/Coordinates and Other Stuff     </a:t>
            </a:r>
            <a:r>
              <a:rPr lang="en-US" sz="3200" b="1" dirty="0"/>
              <a:t>• </a:t>
            </a:r>
            <a:r>
              <a:rPr lang="en-US" sz="2800" b="1" dirty="0"/>
              <a:t>March 20, 2024</a:t>
            </a:r>
            <a:endParaRPr lang="en-US" dirty="0"/>
          </a:p>
        </p:txBody>
      </p:sp>
    </p:spTree>
    <p:extLst>
      <p:ext uri="{BB962C8B-B14F-4D97-AF65-F5344CB8AC3E}">
        <p14:creationId xmlns:p14="http://schemas.microsoft.com/office/powerpoint/2010/main" val="3323585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0"/>
            <a:ext cx="12192000" cy="848095"/>
          </a:xfrm>
          <a:prstGeom prst="rect">
            <a:avLst/>
          </a:prstGeom>
          <a:solidFill>
            <a:schemeClr val="tx2"/>
          </a:solidFill>
        </p:spPr>
        <p:txBody>
          <a:bodyPr vert="horz" wrap="square" lIns="0" tIns="16933" rIns="0" bIns="0" numCol="1" rtlCol="0" anchor="ctr" anchorCtr="0" compatLnSpc="1">
            <a:prstTxWarp prst="textNoShape">
              <a:avLst/>
            </a:prstTxWarp>
            <a:spAutoFit/>
          </a:bodyPr>
          <a:lstStyle/>
          <a:p>
            <a:pPr marL="1009201" marR="6773" indent="-993115" algn="ctr">
              <a:spcBef>
                <a:spcPts val="133"/>
              </a:spcBef>
            </a:pPr>
            <a:r>
              <a:rPr lang="en-US" sz="5400" b="1" spc="-7" dirty="0">
                <a:solidFill>
                  <a:schemeClr val="bg1"/>
                </a:solidFill>
                <a:latin typeface="Cambria" panose="02040503050406030204" pitchFamily="18" charset="0"/>
                <a:cs typeface="Calibri"/>
              </a:rPr>
              <a:t>Replacing NAVD88</a:t>
            </a:r>
            <a:endParaRPr sz="5400" b="1" dirty="0">
              <a:solidFill>
                <a:schemeClr val="bg1"/>
              </a:solidFill>
              <a:latin typeface="Cambria" panose="02040503050406030204" pitchFamily="18" charset="0"/>
              <a:cs typeface="Calibri"/>
            </a:endParaRPr>
          </a:p>
        </p:txBody>
      </p:sp>
      <p:sp>
        <p:nvSpPr>
          <p:cNvPr id="3" name="object 3"/>
          <p:cNvSpPr txBox="1"/>
          <p:nvPr/>
        </p:nvSpPr>
        <p:spPr>
          <a:xfrm>
            <a:off x="1640114" y="1243569"/>
            <a:ext cx="9027886" cy="4155839"/>
          </a:xfrm>
          <a:prstGeom prst="rect">
            <a:avLst/>
          </a:prstGeom>
        </p:spPr>
        <p:txBody>
          <a:bodyPr vert="horz" wrap="square" lIns="0" tIns="130387" rIns="0" bIns="0" rtlCol="0">
            <a:spAutoFit/>
          </a:bodyPr>
          <a:lstStyle/>
          <a:p>
            <a:pPr marL="474121" indent="-457189" defTabSz="457200" fontAlgn="base">
              <a:spcBef>
                <a:spcPts val="893"/>
              </a:spcBef>
              <a:spcAft>
                <a:spcPct val="0"/>
              </a:spcAft>
              <a:buFont typeface="Arial"/>
              <a:buChar char="•"/>
              <a:tabLst>
                <a:tab pos="473275" algn="l"/>
                <a:tab pos="474121" algn="l"/>
              </a:tabLst>
            </a:pPr>
            <a:r>
              <a:rPr lang="en-US" sz="3200" spc="-7" dirty="0">
                <a:solidFill>
                  <a:schemeClr val="bg1"/>
                </a:solidFill>
                <a:latin typeface="Cambria" panose="02040503050406030204" pitchFamily="18" charset="0"/>
                <a:ea typeface="ＭＳ Ｐゴシック" pitchFamily="34" charset="-128"/>
                <a:cs typeface="Calibri"/>
              </a:rPr>
              <a:t>primary </a:t>
            </a:r>
            <a:r>
              <a:rPr sz="3200" spc="-7" dirty="0">
                <a:solidFill>
                  <a:schemeClr val="bg1"/>
                </a:solidFill>
                <a:latin typeface="Cambria" panose="02040503050406030204" pitchFamily="18" charset="0"/>
                <a:ea typeface="ＭＳ Ｐゴシック" pitchFamily="34" charset="-128"/>
                <a:cs typeface="Calibri"/>
              </a:rPr>
              <a:t>access via GNSS </a:t>
            </a:r>
            <a:r>
              <a:rPr lang="en-US" sz="3200" dirty="0">
                <a:solidFill>
                  <a:schemeClr val="bg1"/>
                </a:solidFill>
                <a:latin typeface="Cambria" panose="02040503050406030204" pitchFamily="18" charset="0"/>
                <a:ea typeface="ＭＳ Ｐゴシック" pitchFamily="34" charset="-128"/>
                <a:cs typeface="Calibri"/>
              </a:rPr>
              <a:t>and </a:t>
            </a:r>
            <a:r>
              <a:rPr sz="3200" spc="-13" dirty="0">
                <a:solidFill>
                  <a:schemeClr val="bg1"/>
                </a:solidFill>
                <a:uFill>
                  <a:solidFill>
                    <a:srgbClr val="000000"/>
                  </a:solidFill>
                </a:uFill>
                <a:latin typeface="Cambria" panose="02040503050406030204" pitchFamily="18" charset="0"/>
                <a:ea typeface="ＭＳ Ｐゴシック" pitchFamily="34" charset="-128"/>
                <a:cs typeface="Calibri"/>
              </a:rPr>
              <a:t>geoid</a:t>
            </a:r>
            <a:r>
              <a:rPr lang="en-US" sz="3200" spc="-13" dirty="0">
                <a:solidFill>
                  <a:schemeClr val="bg1"/>
                </a:solidFill>
                <a:uFill>
                  <a:solidFill>
                    <a:srgbClr val="000000"/>
                  </a:solidFill>
                </a:uFill>
                <a:latin typeface="Cambria" panose="02040503050406030204" pitchFamily="18" charset="0"/>
                <a:ea typeface="ＭＳ Ｐゴシック" pitchFamily="34" charset="-128"/>
                <a:cs typeface="Calibri"/>
              </a:rPr>
              <a:t> (OPUS, etc.)</a:t>
            </a:r>
          </a:p>
          <a:p>
            <a:pPr marL="474121" indent="-457189" defTabSz="457200" fontAlgn="base">
              <a:spcBef>
                <a:spcPts val="893"/>
              </a:spcBef>
              <a:spcAft>
                <a:spcPct val="0"/>
              </a:spcAft>
              <a:buFont typeface="Arial"/>
              <a:buChar char="•"/>
              <a:tabLst>
                <a:tab pos="473275" algn="l"/>
                <a:tab pos="474121" algn="l"/>
              </a:tabLst>
            </a:pPr>
            <a:r>
              <a:rPr lang="en-US" sz="3200" spc="-27" dirty="0">
                <a:solidFill>
                  <a:schemeClr val="bg1"/>
                </a:solidFill>
                <a:latin typeface="Cambria" panose="02040503050406030204" pitchFamily="18" charset="0"/>
                <a:ea typeface="ＭＳ Ｐゴシック" pitchFamily="34" charset="-128"/>
                <a:cs typeface="Calibri"/>
              </a:rPr>
              <a:t>accurate </a:t>
            </a:r>
            <a:r>
              <a:rPr lang="en-US" sz="3200" spc="-20" dirty="0">
                <a:solidFill>
                  <a:schemeClr val="bg1"/>
                </a:solidFill>
                <a:latin typeface="Cambria" panose="02040503050406030204" pitchFamily="18" charset="0"/>
                <a:ea typeface="ＭＳ Ｐゴシック" pitchFamily="34" charset="-128"/>
                <a:cs typeface="Calibri"/>
              </a:rPr>
              <a:t>continental </a:t>
            </a:r>
            <a:r>
              <a:rPr lang="en-US" sz="3200" b="1" spc="-20" dirty="0">
                <a:solidFill>
                  <a:schemeClr val="bg1"/>
                </a:solidFill>
                <a:latin typeface="Cambria" panose="02040503050406030204" pitchFamily="18" charset="0"/>
                <a:ea typeface="ＭＳ Ｐゴシック" pitchFamily="34" charset="-128"/>
                <a:cs typeface="Calibri"/>
              </a:rPr>
              <a:t>gravimetric</a:t>
            </a:r>
            <a:r>
              <a:rPr lang="en-US" sz="3200" spc="-20" dirty="0">
                <a:solidFill>
                  <a:schemeClr val="bg1"/>
                </a:solidFill>
                <a:latin typeface="Cambria" panose="02040503050406030204" pitchFamily="18" charset="0"/>
                <a:ea typeface="ＭＳ Ｐゴシック" pitchFamily="34" charset="-128"/>
                <a:cs typeface="Calibri"/>
              </a:rPr>
              <a:t> </a:t>
            </a:r>
            <a:r>
              <a:rPr lang="en-US" sz="3200" spc="-13" dirty="0">
                <a:solidFill>
                  <a:schemeClr val="bg1"/>
                </a:solidFill>
                <a:latin typeface="Cambria" panose="02040503050406030204" pitchFamily="18" charset="0"/>
                <a:ea typeface="ＭＳ Ｐゴシック" pitchFamily="34" charset="-128"/>
                <a:cs typeface="Calibri"/>
              </a:rPr>
              <a:t>geoid </a:t>
            </a:r>
            <a:r>
              <a:rPr lang="en-US" sz="3200" spc="-7" dirty="0">
                <a:solidFill>
                  <a:schemeClr val="bg1"/>
                </a:solidFill>
                <a:latin typeface="Cambria" panose="02040503050406030204" pitchFamily="18" charset="0"/>
                <a:ea typeface="ＭＳ Ｐゴシック" pitchFamily="34" charset="-128"/>
                <a:cs typeface="Calibri"/>
              </a:rPr>
              <a:t>(1-2 cm</a:t>
            </a:r>
            <a:r>
              <a:rPr lang="en-US" sz="3200" spc="-13" dirty="0">
                <a:solidFill>
                  <a:schemeClr val="bg1"/>
                </a:solidFill>
                <a:latin typeface="Cambria" panose="02040503050406030204" pitchFamily="18" charset="0"/>
                <a:ea typeface="ＭＳ Ｐゴシック" pitchFamily="34" charset="-128"/>
                <a:cs typeface="Calibri"/>
              </a:rPr>
              <a:t>)</a:t>
            </a:r>
            <a:endParaRPr sz="3200" dirty="0">
              <a:solidFill>
                <a:schemeClr val="bg1"/>
              </a:solidFill>
              <a:latin typeface="Cambria" panose="02040503050406030204" pitchFamily="18" charset="0"/>
              <a:ea typeface="ＭＳ Ｐゴシック" pitchFamily="34" charset="-128"/>
              <a:cs typeface="Calibri"/>
            </a:endParaRPr>
          </a:p>
          <a:p>
            <a:pPr marL="474121" indent="-457189" defTabSz="457200" fontAlgn="base">
              <a:spcBef>
                <a:spcPts val="900"/>
              </a:spcBef>
              <a:spcAft>
                <a:spcPct val="0"/>
              </a:spcAft>
              <a:buFont typeface="Arial"/>
              <a:buChar char="•"/>
              <a:tabLst>
                <a:tab pos="473275" algn="l"/>
                <a:tab pos="474121" algn="l"/>
              </a:tabLst>
            </a:pPr>
            <a:r>
              <a:rPr lang="en-US" sz="3200" spc="-7" dirty="0">
                <a:solidFill>
                  <a:schemeClr val="bg1"/>
                </a:solidFill>
                <a:latin typeface="Cambria" panose="02040503050406030204" pitchFamily="18" charset="0"/>
                <a:ea typeface="ＭＳ Ｐゴシック" pitchFamily="34" charset="-128"/>
                <a:cs typeface="Calibri"/>
              </a:rPr>
              <a:t>a</a:t>
            </a:r>
            <a:r>
              <a:rPr sz="3200" spc="-7" dirty="0">
                <a:solidFill>
                  <a:schemeClr val="bg1"/>
                </a:solidFill>
                <a:latin typeface="Cambria" panose="02040503050406030204" pitchFamily="18" charset="0"/>
                <a:ea typeface="ＭＳ Ｐゴシック" pitchFamily="34" charset="-128"/>
                <a:cs typeface="Calibri"/>
              </a:rPr>
              <a:t>ligned</a:t>
            </a:r>
            <a:r>
              <a:rPr lang="en-US" sz="3200" spc="-7" dirty="0">
                <a:solidFill>
                  <a:schemeClr val="bg1"/>
                </a:solidFill>
                <a:latin typeface="Cambria" panose="02040503050406030204" pitchFamily="18" charset="0"/>
                <a:ea typeface="ＭＳ Ｐゴシック" pitchFamily="34" charset="-128"/>
                <a:cs typeface="Calibri"/>
              </a:rPr>
              <a:t> with:</a:t>
            </a:r>
          </a:p>
          <a:p>
            <a:pPr marL="988482" lvl="1" indent="-514350" defTabSz="457200" fontAlgn="base">
              <a:spcBef>
                <a:spcPts val="900"/>
              </a:spcBef>
              <a:spcAft>
                <a:spcPct val="0"/>
              </a:spcAft>
              <a:buSzPct val="66000"/>
              <a:buFont typeface="+mj-lt"/>
              <a:buAutoNum type="arabicParenR"/>
              <a:tabLst>
                <a:tab pos="473275" algn="l"/>
                <a:tab pos="474121" algn="l"/>
              </a:tabLst>
            </a:pPr>
            <a:r>
              <a:rPr lang="en-US" sz="3200" dirty="0">
                <a:solidFill>
                  <a:schemeClr val="bg1"/>
                </a:solidFill>
                <a:latin typeface="Cambria" panose="02040503050406030204" pitchFamily="18" charset="0"/>
                <a:ea typeface="ＭＳ Ｐゴシック" pitchFamily="34" charset="-128"/>
                <a:cs typeface="Calibri"/>
              </a:rPr>
              <a:t>NATRF</a:t>
            </a:r>
            <a:r>
              <a:rPr sz="3200" dirty="0">
                <a:solidFill>
                  <a:schemeClr val="bg1"/>
                </a:solidFill>
                <a:latin typeface="Cambria" panose="02040503050406030204" pitchFamily="18" charset="0"/>
                <a:ea typeface="ＭＳ Ｐゴシック" pitchFamily="34" charset="-128"/>
                <a:cs typeface="Calibri"/>
              </a:rPr>
              <a:t>2022</a:t>
            </a:r>
            <a:r>
              <a:rPr lang="en-US" sz="3200" dirty="0">
                <a:solidFill>
                  <a:schemeClr val="bg1"/>
                </a:solidFill>
                <a:latin typeface="Cambria" panose="02040503050406030204" pitchFamily="18" charset="0"/>
                <a:ea typeface="ＭＳ Ｐゴシック" pitchFamily="34" charset="-128"/>
                <a:cs typeface="Calibri"/>
              </a:rPr>
              <a:t> (or CATRF, PATRF, MATRF)</a:t>
            </a:r>
            <a:endParaRPr lang="en-US" sz="3200" spc="-20" dirty="0">
              <a:solidFill>
                <a:schemeClr val="bg1"/>
              </a:solidFill>
              <a:latin typeface="Cambria" panose="02040503050406030204" pitchFamily="18" charset="0"/>
              <a:ea typeface="ＭＳ Ｐゴシック" pitchFamily="34" charset="-128"/>
              <a:cs typeface="Calibri"/>
            </a:endParaRPr>
          </a:p>
          <a:p>
            <a:pPr marL="988482" lvl="1" indent="-514350" defTabSz="457200" fontAlgn="base">
              <a:spcBef>
                <a:spcPts val="900"/>
              </a:spcBef>
              <a:spcAft>
                <a:spcPct val="0"/>
              </a:spcAft>
              <a:buSzPct val="66000"/>
              <a:buFont typeface="+mj-lt"/>
              <a:buAutoNum type="arabicParenR"/>
              <a:tabLst>
                <a:tab pos="473275" algn="l"/>
                <a:tab pos="474121" algn="l"/>
              </a:tabLst>
            </a:pPr>
            <a:r>
              <a:rPr lang="en-US" sz="3200" u="sng" spc="-20" dirty="0">
                <a:solidFill>
                  <a:schemeClr val="bg1"/>
                </a:solidFill>
                <a:latin typeface="Cambria" panose="02040503050406030204" pitchFamily="18" charset="0"/>
                <a:ea typeface="ＭＳ Ｐゴシック" pitchFamily="34" charset="-128"/>
                <a:cs typeface="Calibri"/>
              </a:rPr>
              <a:t>global</a:t>
            </a:r>
            <a:r>
              <a:rPr lang="en-US" sz="3200" spc="-20" dirty="0">
                <a:solidFill>
                  <a:schemeClr val="bg1"/>
                </a:solidFill>
                <a:latin typeface="Cambria" panose="02040503050406030204" pitchFamily="18" charset="0"/>
                <a:ea typeface="ＭＳ Ｐゴシック" pitchFamily="34" charset="-128"/>
                <a:cs typeface="Calibri"/>
              </a:rPr>
              <a:t> mean sea level (GMSL)</a:t>
            </a:r>
            <a:endParaRPr sz="3200" dirty="0">
              <a:solidFill>
                <a:schemeClr val="bg1"/>
              </a:solidFill>
              <a:latin typeface="Cambria" panose="02040503050406030204" pitchFamily="18" charset="0"/>
              <a:ea typeface="ＭＳ Ｐゴシック" pitchFamily="34" charset="-128"/>
              <a:cs typeface="Calibri"/>
            </a:endParaRPr>
          </a:p>
          <a:p>
            <a:pPr marL="474121" indent="-457189" defTabSz="457200" fontAlgn="base">
              <a:spcBef>
                <a:spcPts val="893"/>
              </a:spcBef>
              <a:spcAft>
                <a:spcPct val="0"/>
              </a:spcAft>
              <a:buFont typeface="Arial"/>
              <a:buChar char="•"/>
              <a:tabLst>
                <a:tab pos="473275" algn="l"/>
                <a:tab pos="474121" algn="l"/>
              </a:tabLst>
            </a:pPr>
            <a:r>
              <a:rPr sz="3200" spc="-7" dirty="0">
                <a:solidFill>
                  <a:schemeClr val="bg1"/>
                </a:solidFill>
                <a:latin typeface="Cambria" panose="02040503050406030204" pitchFamily="18" charset="0"/>
                <a:ea typeface="ＭＳ Ｐゴシック" pitchFamily="34" charset="-128"/>
                <a:cs typeface="Calibri"/>
              </a:rPr>
              <a:t>monitor </a:t>
            </a:r>
            <a:r>
              <a:rPr sz="3200" spc="-13" dirty="0">
                <a:solidFill>
                  <a:schemeClr val="bg1"/>
                </a:solidFill>
                <a:latin typeface="Cambria" panose="02040503050406030204" pitchFamily="18" charset="0"/>
                <a:ea typeface="ＭＳ Ｐゴシック" pitchFamily="34" charset="-128"/>
                <a:cs typeface="Calibri"/>
              </a:rPr>
              <a:t>time-varying </a:t>
            </a:r>
            <a:r>
              <a:rPr sz="3200" spc="-20" dirty="0">
                <a:solidFill>
                  <a:schemeClr val="bg1"/>
                </a:solidFill>
                <a:latin typeface="Cambria" panose="02040503050406030204" pitchFamily="18" charset="0"/>
                <a:ea typeface="ＭＳ Ｐゴシック" pitchFamily="34" charset="-128"/>
                <a:cs typeface="Calibri"/>
              </a:rPr>
              <a:t>nature </a:t>
            </a:r>
            <a:r>
              <a:rPr sz="3200" spc="-7" dirty="0">
                <a:solidFill>
                  <a:schemeClr val="bg1"/>
                </a:solidFill>
                <a:latin typeface="Cambria" panose="02040503050406030204" pitchFamily="18" charset="0"/>
                <a:ea typeface="ＭＳ Ｐゴシック" pitchFamily="34" charset="-128"/>
                <a:cs typeface="Calibri"/>
              </a:rPr>
              <a:t>of</a:t>
            </a:r>
            <a:r>
              <a:rPr sz="3200" dirty="0">
                <a:solidFill>
                  <a:schemeClr val="bg1"/>
                </a:solidFill>
                <a:latin typeface="Cambria" panose="02040503050406030204" pitchFamily="18" charset="0"/>
                <a:ea typeface="ＭＳ Ｐゴシック" pitchFamily="34" charset="-128"/>
                <a:cs typeface="Calibri"/>
              </a:rPr>
              <a:t> </a:t>
            </a:r>
            <a:r>
              <a:rPr sz="3200" spc="-27" dirty="0">
                <a:solidFill>
                  <a:schemeClr val="bg1"/>
                </a:solidFill>
                <a:latin typeface="Cambria" panose="02040503050406030204" pitchFamily="18" charset="0"/>
                <a:ea typeface="ＭＳ Ｐゴシック" pitchFamily="34" charset="-128"/>
                <a:cs typeface="Calibri"/>
              </a:rPr>
              <a:t>gravity</a:t>
            </a:r>
            <a:r>
              <a:rPr lang="en-US" sz="3200" spc="-27" dirty="0">
                <a:solidFill>
                  <a:schemeClr val="bg1"/>
                </a:solidFill>
                <a:latin typeface="Cambria" panose="02040503050406030204" pitchFamily="18" charset="0"/>
                <a:ea typeface="ＭＳ Ｐゴシック" pitchFamily="34" charset="-128"/>
                <a:cs typeface="Calibri"/>
              </a:rPr>
              <a:t> (NGS Geoid Monitoring Service </a:t>
            </a:r>
            <a:r>
              <a:rPr lang="en-US" sz="3200" b="1" spc="-27" dirty="0" err="1">
                <a:solidFill>
                  <a:schemeClr val="bg1"/>
                </a:solidFill>
                <a:latin typeface="Cambria" panose="02040503050406030204" pitchFamily="18" charset="0"/>
                <a:ea typeface="ＭＳ Ｐゴシック" pitchFamily="34" charset="-128"/>
                <a:cs typeface="Calibri"/>
              </a:rPr>
              <a:t>GeMS</a:t>
            </a:r>
            <a:r>
              <a:rPr lang="en-US" sz="3200" spc="-27" dirty="0">
                <a:solidFill>
                  <a:schemeClr val="bg1"/>
                </a:solidFill>
                <a:latin typeface="Cambria" panose="02040503050406030204" pitchFamily="18" charset="0"/>
                <a:ea typeface="ＭＳ Ｐゴシック" pitchFamily="34" charset="-128"/>
                <a:cs typeface="Calibri"/>
              </a:rPr>
              <a:t>)</a:t>
            </a:r>
            <a:endParaRPr sz="2800" dirty="0">
              <a:solidFill>
                <a:schemeClr val="bg1"/>
              </a:solidFill>
              <a:latin typeface="Cambria" panose="02040503050406030204" pitchFamily="18" charset="0"/>
              <a:ea typeface="ＭＳ Ｐゴシック" pitchFamily="34" charset="-128"/>
              <a:cs typeface="Calibri"/>
            </a:endParaRPr>
          </a:p>
        </p:txBody>
      </p:sp>
      <p:sp>
        <p:nvSpPr>
          <p:cNvPr id="4" name="Footer Placeholder 3">
            <a:extLst>
              <a:ext uri="{FF2B5EF4-FFF2-40B4-BE49-F238E27FC236}">
                <a16:creationId xmlns:a16="http://schemas.microsoft.com/office/drawing/2014/main" id="{03C53DCF-B207-A4F7-ECDC-1EFE72655780}"/>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682861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606705"/>
            <a:ext cx="8739769" cy="4079720"/>
          </a:xfrm>
          <a:prstGeom prst="rect">
            <a:avLst/>
          </a:prstGeom>
        </p:spPr>
        <p:txBody>
          <a:bodyPr vert="horz" wrap="square" lIns="0" tIns="97790" rIns="0" bIns="0" rtlCol="0">
            <a:noAutofit/>
          </a:bodyPr>
          <a:lstStyle/>
          <a:p>
            <a:pPr lvl="1" indent="-228600" defTabSz="457200" fontAlgn="base">
              <a:spcBef>
                <a:spcPts val="670"/>
              </a:spcBef>
              <a:spcAft>
                <a:spcPct val="0"/>
              </a:spcAft>
              <a:buFont typeface="Arial" panose="020B0604020202020204" pitchFamily="34" charset="0"/>
              <a:buChar char="•"/>
            </a:pPr>
            <a:r>
              <a:rPr lang="en-US" sz="3000" b="1" spc="-5" dirty="0">
                <a:solidFill>
                  <a:schemeClr val="bg1"/>
                </a:solidFill>
                <a:uFill>
                  <a:solidFill>
                    <a:srgbClr val="000000"/>
                  </a:solidFill>
                </a:uFill>
                <a:latin typeface="Cambria" panose="02040503050406030204" pitchFamily="18" charset="0"/>
                <a:ea typeface="ＭＳ Ｐゴシック" pitchFamily="34" charset="-128"/>
                <a:cs typeface="Calibri"/>
              </a:rPr>
              <a:t>Gravimetric</a:t>
            </a:r>
          </a:p>
          <a:p>
            <a:pPr lvl="1" indent="-228600" defTabSz="457200" fontAlgn="base">
              <a:spcBef>
                <a:spcPts val="545"/>
              </a:spcBef>
              <a:spcAft>
                <a:spcPct val="0"/>
              </a:spcAft>
              <a:buFont typeface="Arial" panose="020B0604020202020204" pitchFamily="34" charset="0"/>
              <a:buChar cha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lvl="1" indent="-228600" defTabSz="457200" fontAlgn="base">
              <a:spcBef>
                <a:spcPts val="545"/>
              </a:spcBef>
              <a:spcAft>
                <a:spcPct val="0"/>
              </a:spcAft>
              <a:buFont typeface="Arial" panose="020B0604020202020204" pitchFamily="34" charset="0"/>
              <a:buChar char="•"/>
            </a:pPr>
            <a:endParaRPr lang="en-US" sz="3000" b="1"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lvl="1" indent="-228600" defTabSz="457200" fontAlgn="base">
              <a:spcBef>
                <a:spcPts val="545"/>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lvl="1" indent="-228600" defTabSz="457200" fontAlgn="base">
              <a:spcBef>
                <a:spcPts val="670"/>
              </a:spcBef>
              <a:spcAft>
                <a:spcPct val="0"/>
              </a:spcAft>
              <a:buFont typeface="Arial" panose="020B0604020202020204" pitchFamily="34" charset="0"/>
              <a:buChar char="•"/>
            </a:pPr>
            <a:r>
              <a:rPr lang="en-US" sz="3000" b="1" spc="-5" dirty="0">
                <a:solidFill>
                  <a:schemeClr val="bg1"/>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 </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solidFill>
                  <a:schemeClr val="bg1"/>
                </a:solidFill>
                <a:latin typeface="Cambria" panose="02040503050406030204" pitchFamily="18" charset="0"/>
                <a:cs typeface="Calibri"/>
              </a:rPr>
              <a:t>Two flavors of geoid models…</a:t>
            </a:r>
            <a:endParaRPr lang="en-US" sz="5400" dirty="0">
              <a:solidFill>
                <a:schemeClr val="bg1"/>
              </a:solidFill>
              <a:latin typeface="Cambria" panose="02040503050406030204" pitchFamily="18" charset="0"/>
              <a:cs typeface="Calibri"/>
            </a:endParaRPr>
          </a:p>
        </p:txBody>
      </p:sp>
      <p:sp>
        <p:nvSpPr>
          <p:cNvPr id="2" name="Footer Placeholder 1">
            <a:extLst>
              <a:ext uri="{FF2B5EF4-FFF2-40B4-BE49-F238E27FC236}">
                <a16:creationId xmlns:a16="http://schemas.microsoft.com/office/drawing/2014/main" id="{C1A9A2E5-270A-A5D1-5EF0-97668E78BDB4}"/>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968456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606705"/>
            <a:ext cx="8739769" cy="4079720"/>
          </a:xfrm>
          <a:prstGeom prst="rect">
            <a:avLst/>
          </a:prstGeom>
        </p:spPr>
        <p:txBody>
          <a:bodyPr vert="horz" wrap="square" lIns="0" tIns="97790" rIns="0" bIns="0" rtlCol="0">
            <a:noAutofit/>
          </a:bodyPr>
          <a:lstStyle/>
          <a:p>
            <a:pPr lvl="1" indent="-228600" defTabSz="457200" fontAlgn="base">
              <a:spcBef>
                <a:spcPts val="670"/>
              </a:spcBef>
              <a:spcAft>
                <a:spcPct val="0"/>
              </a:spcAft>
              <a:buFont typeface="Arial" panose="020B0604020202020204" pitchFamily="34" charset="0"/>
              <a:buChar char="•"/>
            </a:pPr>
            <a:r>
              <a:rPr lang="en-US" sz="3000" b="1" spc="-5" dirty="0">
                <a:solidFill>
                  <a:schemeClr val="bg1"/>
                </a:solidFill>
                <a:uFill>
                  <a:solidFill>
                    <a:srgbClr val="000000"/>
                  </a:solidFill>
                </a:uFill>
                <a:latin typeface="Cambria" panose="02040503050406030204" pitchFamily="18" charset="0"/>
                <a:ea typeface="ＭＳ Ｐゴシック" pitchFamily="34" charset="-128"/>
                <a:cs typeface="Calibri"/>
              </a:rPr>
              <a:t>Gravimetric</a:t>
            </a: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 geoid is created from “scratch” with various types of gravity data</a:t>
            </a:r>
          </a:p>
          <a:p>
            <a:pPr marL="465138" lvl="3" indent="-236538" defTabSz="457200" fontAlgn="base">
              <a:spcBef>
                <a:spcPts val="900"/>
              </a:spcBef>
              <a:spcAft>
                <a:spcPct val="0"/>
              </a:spcAft>
              <a:buFont typeface="Cambria" panose="02040503050406030204" pitchFamily="18" charset="0"/>
              <a:buChar char="–"/>
            </a:pP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USGG2003, USGG2009, USGG2012, xGEOID19</a:t>
            </a:r>
          </a:p>
          <a:p>
            <a:pPr lvl="1" indent="-228600" defTabSz="457200" fontAlgn="base">
              <a:spcBef>
                <a:spcPts val="670"/>
              </a:spcBef>
              <a:spcAft>
                <a:spcPct val="0"/>
              </a:spcAft>
              <a:buFont typeface="Arial" panose="020B0604020202020204" pitchFamily="34" charset="0"/>
              <a:buChar char="•"/>
            </a:pPr>
            <a:endPar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endParaRPr>
          </a:p>
          <a:p>
            <a:pPr lvl="1" indent="-228600" defTabSz="457200" fontAlgn="base">
              <a:spcBef>
                <a:spcPts val="670"/>
              </a:spcBef>
              <a:spcAft>
                <a:spcPts val="800"/>
              </a:spcAft>
              <a:buFont typeface="Arial" panose="020B0604020202020204" pitchFamily="34" charset="0"/>
              <a:buChar char="•"/>
            </a:pPr>
            <a:r>
              <a:rPr lang="en-US" sz="3000" b="1" spc="-5" dirty="0">
                <a:solidFill>
                  <a:schemeClr val="bg1"/>
                </a:solidFill>
                <a:uFill>
                  <a:solidFill>
                    <a:srgbClr val="000000"/>
                  </a:solidFill>
                </a:uFill>
                <a:latin typeface="Cambria" panose="02040503050406030204" pitchFamily="18" charset="0"/>
                <a:ea typeface="ＭＳ Ｐゴシック" pitchFamily="34" charset="-128"/>
                <a:cs typeface="Calibri"/>
              </a:rPr>
              <a:t>Hybrid</a:t>
            </a: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 geoid is simply a gravimetric geoid </a:t>
            </a:r>
            <a:r>
              <a:rPr lang="en-US" sz="3000" u="sng" spc="-5" dirty="0">
                <a:solidFill>
                  <a:schemeClr val="bg1"/>
                </a:solidFill>
                <a:uFill>
                  <a:solidFill>
                    <a:srgbClr val="000000"/>
                  </a:solidFill>
                </a:uFill>
                <a:latin typeface="Cambria" panose="02040503050406030204" pitchFamily="18" charset="0"/>
                <a:ea typeface="ＭＳ Ｐゴシック" pitchFamily="34" charset="-128"/>
                <a:cs typeface="Calibri"/>
              </a:rPr>
              <a:t>warped to fit some vertical datum</a:t>
            </a: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 like NAVD88</a:t>
            </a:r>
          </a:p>
          <a:p>
            <a:pPr marL="465138" lvl="3" indent="-236538" defTabSz="457200" fontAlgn="base">
              <a:spcBef>
                <a:spcPts val="900"/>
              </a:spcBef>
              <a:spcAft>
                <a:spcPct val="0"/>
              </a:spcAft>
              <a:buFont typeface="Cambria" panose="02040503050406030204" pitchFamily="18" charset="0"/>
              <a:buChar char="–"/>
            </a:pP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solidFill>
                  <a:schemeClr val="bg1"/>
                </a:solidFill>
                <a:latin typeface="Cambria" panose="02040503050406030204" pitchFamily="18" charset="0"/>
                <a:cs typeface="Calibri"/>
              </a:rPr>
              <a:t>Gravimetric </a:t>
            </a:r>
            <a:r>
              <a:rPr lang="en-US" sz="5400" spc="-7" dirty="0">
                <a:solidFill>
                  <a:schemeClr val="bg1"/>
                </a:solidFill>
                <a:latin typeface="Cambria" panose="02040503050406030204" pitchFamily="18" charset="0"/>
                <a:cs typeface="Calibri"/>
                <a:sym typeface="Wingdings" panose="05000000000000000000" pitchFamily="2" charset="2"/>
              </a:rPr>
              <a:t> Hybrid</a:t>
            </a:r>
            <a:endParaRPr lang="en-US" sz="5400" dirty="0">
              <a:solidFill>
                <a:schemeClr val="bg1"/>
              </a:solidFill>
              <a:latin typeface="Cambria" panose="02040503050406030204" pitchFamily="18" charset="0"/>
              <a:cs typeface="Calibri"/>
            </a:endParaRPr>
          </a:p>
        </p:txBody>
      </p:sp>
      <p:sp>
        <p:nvSpPr>
          <p:cNvPr id="2" name="Footer Placeholder 1">
            <a:extLst>
              <a:ext uri="{FF2B5EF4-FFF2-40B4-BE49-F238E27FC236}">
                <a16:creationId xmlns:a16="http://schemas.microsoft.com/office/drawing/2014/main" id="{207A5F5A-4DD9-BDE7-4266-4EA6CAD10795}"/>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774775578"/>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733086" y="1494739"/>
            <a:ext cx="8739769" cy="4079720"/>
          </a:xfrm>
          <a:prstGeom prst="rect">
            <a:avLst/>
          </a:prstGeom>
        </p:spPr>
        <p:txBody>
          <a:bodyPr vert="horz" wrap="square" lIns="0" tIns="97790" rIns="0" bIns="0" rtlCol="0">
            <a:noAutofit/>
          </a:bodyPr>
          <a:lstStyle/>
          <a:p>
            <a:pPr marL="457200" lvl="3" indent="-228600" defTabSz="457200" fontAlgn="base">
              <a:spcBef>
                <a:spcPts val="900"/>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200" lvl="3" indent="-228600" defTabSz="457200" fontAlgn="base">
              <a:spcBef>
                <a:spcPts val="900"/>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65138" lvl="3" indent="-236538" defTabSz="457200" fontAlgn="base">
              <a:spcBef>
                <a:spcPts val="900"/>
              </a:spcBef>
              <a:spcAft>
                <a:spcPct val="0"/>
              </a:spcAft>
              <a:buFont typeface="Cambria" panose="02040503050406030204" pitchFamily="18" charset="0"/>
              <a:buChar char="–"/>
            </a:pP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USGG2003, USGG2009, USGG2012, xGEOID19</a:t>
            </a:r>
          </a:p>
          <a:p>
            <a:pPr lvl="1" indent="-228600" defTabSz="457200" fontAlgn="base">
              <a:spcBef>
                <a:spcPts val="670"/>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lvl="1" indent="-228600" defTabSz="457200" fontAlgn="base">
              <a:spcBef>
                <a:spcPts val="670"/>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57200" lvl="3" indent="-228600" defTabSz="457200" fontAlgn="base">
              <a:spcBef>
                <a:spcPts val="900"/>
              </a:spcBef>
              <a:spcAft>
                <a:spcPct val="0"/>
              </a:spcAft>
              <a:buFont typeface="Arial" panose="020B0604020202020204" pitchFamily="34" charset="0"/>
              <a:buChar char="•"/>
            </a:pPr>
            <a:endParaRPr lang="en-US" sz="3000" spc="-5" dirty="0">
              <a:solidFill>
                <a:prstClr val="black"/>
              </a:solidFill>
              <a:uFill>
                <a:solidFill>
                  <a:srgbClr val="000000"/>
                </a:solidFill>
              </a:uFill>
              <a:latin typeface="Cambria" panose="02040503050406030204" pitchFamily="18" charset="0"/>
              <a:ea typeface="ＭＳ Ｐゴシック" pitchFamily="34" charset="-128"/>
              <a:cs typeface="Calibri"/>
            </a:endParaRPr>
          </a:p>
          <a:p>
            <a:pPr marL="465138" lvl="3" indent="-236538" defTabSz="457200" fontAlgn="base">
              <a:spcBef>
                <a:spcPts val="900"/>
              </a:spcBef>
              <a:spcAft>
                <a:spcPct val="0"/>
              </a:spcAft>
              <a:buFont typeface="Cambria" panose="02040503050406030204" pitchFamily="18" charset="0"/>
              <a:buChar char="–"/>
            </a:pPr>
            <a:r>
              <a:rPr lang="en-US" sz="3000" spc="-5" dirty="0">
                <a:solidFill>
                  <a:schemeClr val="bg1"/>
                </a:solidFill>
                <a:uFill>
                  <a:solidFill>
                    <a:srgbClr val="000000"/>
                  </a:solidFill>
                </a:uFill>
                <a:latin typeface="Cambria" panose="02040503050406030204" pitchFamily="18" charset="0"/>
                <a:ea typeface="ＭＳ Ｐゴシック" pitchFamily="34" charset="-128"/>
                <a:cs typeface="Calibri"/>
              </a:rPr>
              <a:t>GEOID03, GEOID09, GEOID12B, GEOID18</a:t>
            </a:r>
          </a:p>
        </p:txBody>
      </p:sp>
      <p:sp>
        <p:nvSpPr>
          <p:cNvPr id="4" name="object 2"/>
          <p:cNvSpPr txBox="1">
            <a:spLocks/>
          </p:cNvSpPr>
          <p:nvPr/>
        </p:nvSpPr>
        <p:spPr bwMode="auto">
          <a:xfrm>
            <a:off x="1524001" y="332251"/>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solidFill>
                  <a:schemeClr val="bg1"/>
                </a:solidFill>
                <a:latin typeface="Cambria" panose="02040503050406030204" pitchFamily="18" charset="0"/>
                <a:cs typeface="Calibri"/>
              </a:rPr>
              <a:t>Gravimetric </a:t>
            </a:r>
            <a:r>
              <a:rPr lang="en-US" sz="5400" spc="-7" dirty="0">
                <a:solidFill>
                  <a:schemeClr val="bg1"/>
                </a:solidFill>
                <a:latin typeface="Cambria" panose="02040503050406030204" pitchFamily="18" charset="0"/>
                <a:cs typeface="Calibri"/>
                <a:sym typeface="Wingdings" panose="05000000000000000000" pitchFamily="2" charset="2"/>
              </a:rPr>
              <a:t> Hybrid</a:t>
            </a:r>
            <a:endParaRPr lang="en-US" sz="5400" dirty="0">
              <a:solidFill>
                <a:schemeClr val="bg1"/>
              </a:solidFill>
              <a:latin typeface="Cambria" panose="02040503050406030204" pitchFamily="18" charset="0"/>
              <a:cs typeface="Calibri"/>
            </a:endParaRPr>
          </a:p>
        </p:txBody>
      </p:sp>
      <p:cxnSp>
        <p:nvCxnSpPr>
          <p:cNvPr id="5" name="Straight Arrow Connector 4"/>
          <p:cNvCxnSpPr/>
          <p:nvPr/>
        </p:nvCxnSpPr>
        <p:spPr>
          <a:xfrm flipH="1">
            <a:off x="2985972" y="3231310"/>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4630601" y="3231310"/>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6355614"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8201025"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2426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24" name="TextBox 23"/>
          <p:cNvSpPr txBox="1"/>
          <p:nvPr/>
        </p:nvSpPr>
        <p:spPr bwMode="auto">
          <a:xfrm>
            <a:off x="2566641" y="3764710"/>
            <a:ext cx="1114657" cy="646331"/>
          </a:xfrm>
          <a:prstGeom prst="rect">
            <a:avLst/>
          </a:prstGeom>
          <a:noFill/>
          <a:ln w="9525">
            <a:noFill/>
            <a:miter lim="800000"/>
            <a:headEnd/>
            <a:tailEnd/>
          </a:ln>
        </p:spPr>
        <p:txBody>
          <a:bodyPr wrap="square" rtlCol="0">
            <a:spAutoFit/>
          </a:bodyPr>
          <a:lstStyle/>
          <a:p>
            <a:pPr defTabSz="457200" fontAlgn="base">
              <a:spcBef>
                <a:spcPct val="0"/>
              </a:spcBef>
              <a:spcAft>
                <a:spcPct val="0"/>
              </a:spcAft>
            </a:pPr>
            <a:r>
              <a:rPr lang="en-US" dirty="0">
                <a:solidFill>
                  <a:prstClr val="black"/>
                </a:solidFill>
                <a:latin typeface="Calibri" pitchFamily="34" charset="0"/>
                <a:ea typeface="ＭＳ Ｐゴシック" pitchFamily="34" charset="-128"/>
              </a:rPr>
              <a:t>best fit to NAVD88</a:t>
            </a:r>
          </a:p>
        </p:txBody>
      </p:sp>
      <p:sp>
        <p:nvSpPr>
          <p:cNvPr id="31" name="Oval 30"/>
          <p:cNvSpPr/>
          <p:nvPr/>
        </p:nvSpPr>
        <p:spPr>
          <a:xfrm>
            <a:off x="4159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2" name="TextBox 31"/>
          <p:cNvSpPr txBox="1"/>
          <p:nvPr/>
        </p:nvSpPr>
        <p:spPr bwMode="auto">
          <a:xfrm>
            <a:off x="4300191" y="3794654"/>
            <a:ext cx="1114657" cy="646331"/>
          </a:xfrm>
          <a:prstGeom prst="rect">
            <a:avLst/>
          </a:prstGeom>
          <a:noFill/>
          <a:ln w="9525">
            <a:noFill/>
            <a:miter lim="800000"/>
            <a:headEnd/>
            <a:tailEnd/>
          </a:ln>
        </p:spPr>
        <p:txBody>
          <a:bodyPr wrap="square" rtlCol="0">
            <a:spAutoFit/>
          </a:bodyPr>
          <a:lstStyle/>
          <a:p>
            <a:pPr defTabSz="457200" fontAlgn="base">
              <a:spcBef>
                <a:spcPct val="0"/>
              </a:spcBef>
              <a:spcAft>
                <a:spcPct val="0"/>
              </a:spcAft>
            </a:pPr>
            <a:r>
              <a:rPr lang="en-US" dirty="0">
                <a:solidFill>
                  <a:prstClr val="black"/>
                </a:solidFill>
                <a:latin typeface="Calibri" pitchFamily="34" charset="0"/>
                <a:ea typeface="ＭＳ Ｐゴシック" pitchFamily="34" charset="-128"/>
              </a:rPr>
              <a:t>best fit to NAVD88</a:t>
            </a:r>
          </a:p>
        </p:txBody>
      </p:sp>
      <p:sp>
        <p:nvSpPr>
          <p:cNvPr id="33" name="Oval 32"/>
          <p:cNvSpPr/>
          <p:nvPr/>
        </p:nvSpPr>
        <p:spPr>
          <a:xfrm>
            <a:off x="5934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4" name="TextBox 33"/>
          <p:cNvSpPr txBox="1"/>
          <p:nvPr/>
        </p:nvSpPr>
        <p:spPr bwMode="auto">
          <a:xfrm>
            <a:off x="6074280" y="3796023"/>
            <a:ext cx="1114657" cy="646331"/>
          </a:xfrm>
          <a:prstGeom prst="rect">
            <a:avLst/>
          </a:prstGeom>
          <a:noFill/>
          <a:ln w="9525">
            <a:noFill/>
            <a:miter lim="800000"/>
            <a:headEnd/>
            <a:tailEnd/>
          </a:ln>
        </p:spPr>
        <p:txBody>
          <a:bodyPr wrap="square" rtlCol="0">
            <a:spAutoFit/>
          </a:bodyPr>
          <a:lstStyle/>
          <a:p>
            <a:pPr defTabSz="457200" fontAlgn="base">
              <a:spcBef>
                <a:spcPct val="0"/>
              </a:spcBef>
              <a:spcAft>
                <a:spcPct val="0"/>
              </a:spcAft>
            </a:pPr>
            <a:r>
              <a:rPr lang="en-US" dirty="0">
                <a:solidFill>
                  <a:prstClr val="black"/>
                </a:solidFill>
                <a:latin typeface="Calibri" pitchFamily="34" charset="0"/>
                <a:ea typeface="ＭＳ Ｐゴシック" pitchFamily="34" charset="-128"/>
              </a:rPr>
              <a:t>best fit to NAVD88</a:t>
            </a:r>
          </a:p>
        </p:txBody>
      </p:sp>
      <p:sp>
        <p:nvSpPr>
          <p:cNvPr id="35" name="Oval 34"/>
          <p:cNvSpPr/>
          <p:nvPr/>
        </p:nvSpPr>
        <p:spPr>
          <a:xfrm>
            <a:off x="7739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6" name="TextBox 35"/>
          <p:cNvSpPr txBox="1"/>
          <p:nvPr/>
        </p:nvSpPr>
        <p:spPr bwMode="auto">
          <a:xfrm>
            <a:off x="7880140" y="3794654"/>
            <a:ext cx="1114657" cy="646331"/>
          </a:xfrm>
          <a:prstGeom prst="rect">
            <a:avLst/>
          </a:prstGeom>
          <a:noFill/>
          <a:ln w="9525">
            <a:noFill/>
            <a:miter lim="800000"/>
            <a:headEnd/>
            <a:tailEnd/>
          </a:ln>
        </p:spPr>
        <p:txBody>
          <a:bodyPr wrap="square" rtlCol="0">
            <a:spAutoFit/>
          </a:bodyPr>
          <a:lstStyle/>
          <a:p>
            <a:pPr defTabSz="457200" fontAlgn="base">
              <a:spcBef>
                <a:spcPct val="0"/>
              </a:spcBef>
              <a:spcAft>
                <a:spcPct val="0"/>
              </a:spcAft>
            </a:pPr>
            <a:r>
              <a:rPr lang="en-US" dirty="0">
                <a:solidFill>
                  <a:prstClr val="black"/>
                </a:solidFill>
                <a:latin typeface="Calibri" pitchFamily="34" charset="0"/>
                <a:ea typeface="ＭＳ Ｐゴシック" pitchFamily="34" charset="-128"/>
              </a:rPr>
              <a:t>best fit to NAVD88</a:t>
            </a:r>
          </a:p>
        </p:txBody>
      </p:sp>
      <p:sp>
        <p:nvSpPr>
          <p:cNvPr id="2" name="Footer Placeholder 1">
            <a:extLst>
              <a:ext uri="{FF2B5EF4-FFF2-40B4-BE49-F238E27FC236}">
                <a16:creationId xmlns:a16="http://schemas.microsoft.com/office/drawing/2014/main" id="{3AC332D0-2CD3-4CF4-B3C6-3F2BE961321E}"/>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414875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itle 8"/>
          <p:cNvSpPr>
            <a:spLocks noGrp="1"/>
          </p:cNvSpPr>
          <p:nvPr>
            <p:ph type="title"/>
          </p:nvPr>
        </p:nvSpPr>
        <p:spPr>
          <a:xfrm>
            <a:off x="1524000" y="364128"/>
            <a:ext cx="9144000" cy="1143000"/>
          </a:xfrm>
        </p:spPr>
        <p:txBody>
          <a:bodyPr/>
          <a:lstStyle/>
          <a:p>
            <a:pPr algn="ctr"/>
            <a:r>
              <a:rPr lang="en-US" altLang="en-US" b="1" dirty="0">
                <a:solidFill>
                  <a:schemeClr val="bg1"/>
                </a:solidFill>
                <a:latin typeface="Cambria" panose="02040503050406030204" pitchFamily="18" charset="0"/>
                <a:ea typeface="Cambria" panose="02040503050406030204" pitchFamily="18" charset="0"/>
              </a:rPr>
              <a:t>Which NAD83 with which geoid?</a:t>
            </a:r>
          </a:p>
        </p:txBody>
      </p:sp>
      <p:sp>
        <p:nvSpPr>
          <p:cNvPr id="10" name="Content Placeholder 9"/>
          <p:cNvSpPr>
            <a:spLocks noGrp="1"/>
          </p:cNvSpPr>
          <p:nvPr>
            <p:ph sz="half" idx="1"/>
          </p:nvPr>
        </p:nvSpPr>
        <p:spPr>
          <a:xfrm>
            <a:off x="2076733" y="1838522"/>
            <a:ext cx="4387752" cy="4525963"/>
          </a:xfrm>
        </p:spPr>
        <p:txBody>
          <a:bodyPr/>
          <a:lstStyle/>
          <a:p>
            <a:r>
              <a:rPr lang="en-US" altLang="en-US" sz="3200" dirty="0">
                <a:solidFill>
                  <a:schemeClr val="bg1"/>
                </a:solidFill>
                <a:latin typeface="Cambria" panose="02040503050406030204" pitchFamily="18" charset="0"/>
                <a:ea typeface="Cambria" panose="02040503050406030204" pitchFamily="18" charset="0"/>
              </a:rPr>
              <a:t>NAD83(2011)      </a:t>
            </a:r>
            <a:r>
              <a:rPr lang="en-US" altLang="en-US" sz="3200" dirty="0">
                <a:solidFill>
                  <a:schemeClr val="bg1"/>
                </a:solidFill>
                <a:latin typeface="Cambria" panose="02040503050406030204" pitchFamily="18" charset="0"/>
                <a:ea typeface="Cambria" panose="02040503050406030204" pitchFamily="18" charset="0"/>
                <a:sym typeface="Wingdings" panose="05000000000000000000" pitchFamily="2" charset="2"/>
              </a:rPr>
              <a:t></a:t>
            </a:r>
            <a:endParaRPr lang="en-US" altLang="en-US" sz="3200" dirty="0">
              <a:solidFill>
                <a:schemeClr val="bg1"/>
              </a:solidFill>
              <a:latin typeface="Cambria" panose="02040503050406030204" pitchFamily="18" charset="0"/>
              <a:ea typeface="Cambria" panose="02040503050406030204" pitchFamily="18" charset="0"/>
            </a:endParaRPr>
          </a:p>
          <a:p>
            <a:pPr>
              <a:spcBef>
                <a:spcPts val="7800"/>
              </a:spcBef>
            </a:pPr>
            <a:r>
              <a:rPr lang="en-US" altLang="en-US" sz="3200" dirty="0">
                <a:solidFill>
                  <a:schemeClr val="bg1"/>
                </a:solidFill>
                <a:latin typeface="Cambria" panose="02040503050406030204" pitchFamily="18" charset="0"/>
                <a:ea typeface="Cambria" panose="02040503050406030204" pitchFamily="18" charset="0"/>
              </a:rPr>
              <a:t>NAD83(2007)      </a:t>
            </a:r>
            <a:r>
              <a:rPr lang="en-US" altLang="en-US" sz="3200" dirty="0">
                <a:solidFill>
                  <a:schemeClr val="bg1"/>
                </a:solidFill>
                <a:latin typeface="Cambria" panose="02040503050406030204" pitchFamily="18" charset="0"/>
                <a:ea typeface="Cambria" panose="02040503050406030204" pitchFamily="18" charset="0"/>
                <a:sym typeface="Wingdings" panose="05000000000000000000" pitchFamily="2" charset="2"/>
              </a:rPr>
              <a:t></a:t>
            </a:r>
            <a:endParaRPr lang="en-US" altLang="en-US" sz="3200" dirty="0">
              <a:solidFill>
                <a:schemeClr val="bg1"/>
              </a:solidFill>
              <a:latin typeface="Cambria" panose="02040503050406030204" pitchFamily="18" charset="0"/>
              <a:ea typeface="Cambria" panose="02040503050406030204" pitchFamily="18" charset="0"/>
            </a:endParaRPr>
          </a:p>
          <a:p>
            <a:endParaRPr lang="en-US" altLang="en-US" sz="3200" dirty="0">
              <a:solidFill>
                <a:schemeClr val="bg1"/>
              </a:solidFill>
              <a:latin typeface="Cambria" panose="02040503050406030204" pitchFamily="18" charset="0"/>
              <a:ea typeface="Cambria" panose="02040503050406030204" pitchFamily="18" charset="0"/>
            </a:endParaRPr>
          </a:p>
          <a:p>
            <a:endParaRPr lang="en-US" altLang="en-US" sz="3200" dirty="0">
              <a:solidFill>
                <a:schemeClr val="bg1"/>
              </a:solidFill>
              <a:latin typeface="Cambria" panose="02040503050406030204" pitchFamily="18" charset="0"/>
              <a:ea typeface="Cambria" panose="02040503050406030204" pitchFamily="18" charset="0"/>
            </a:endParaRPr>
          </a:p>
          <a:p>
            <a:r>
              <a:rPr lang="en-US" altLang="en-US" sz="3200" dirty="0">
                <a:solidFill>
                  <a:schemeClr val="bg1"/>
                </a:solidFill>
                <a:latin typeface="Cambria" panose="02040503050406030204" pitchFamily="18" charset="0"/>
                <a:ea typeface="Cambria" panose="02040503050406030204" pitchFamily="18" charset="0"/>
              </a:rPr>
              <a:t>NAD83(HARN/FBN)</a:t>
            </a:r>
          </a:p>
          <a:p>
            <a:r>
              <a:rPr lang="en-US" altLang="en-US" sz="3200" dirty="0">
                <a:solidFill>
                  <a:schemeClr val="bg1"/>
                </a:solidFill>
                <a:latin typeface="Cambria" panose="02040503050406030204" pitchFamily="18" charset="0"/>
                <a:ea typeface="Cambria" panose="02040503050406030204" pitchFamily="18" charset="0"/>
              </a:rPr>
              <a:t>NAD83(CORS96)</a:t>
            </a:r>
          </a:p>
        </p:txBody>
      </p:sp>
      <p:sp>
        <p:nvSpPr>
          <p:cNvPr id="11" name="Content Placeholder 10"/>
          <p:cNvSpPr>
            <a:spLocks noGrp="1"/>
          </p:cNvSpPr>
          <p:nvPr>
            <p:ph sz="half" idx="2"/>
          </p:nvPr>
        </p:nvSpPr>
        <p:spPr>
          <a:xfrm>
            <a:off x="6633676" y="1546675"/>
            <a:ext cx="2926302" cy="1341757"/>
          </a:xfrm>
        </p:spPr>
        <p:txBody>
          <a:bodyPr/>
          <a:lstStyle/>
          <a:p>
            <a:pPr marL="0" indent="0">
              <a:buNone/>
            </a:pPr>
            <a:r>
              <a:rPr lang="en-US" altLang="en-US" sz="3200" dirty="0">
                <a:solidFill>
                  <a:schemeClr val="bg1"/>
                </a:solidFill>
                <a:latin typeface="Cambria" panose="02040503050406030204" pitchFamily="18" charset="0"/>
                <a:ea typeface="Cambria" panose="02040503050406030204" pitchFamily="18" charset="0"/>
              </a:rPr>
              <a:t>Geoid18</a:t>
            </a:r>
          </a:p>
          <a:p>
            <a:pPr marL="0" indent="0">
              <a:buNone/>
            </a:pPr>
            <a:r>
              <a:rPr lang="en-US" altLang="en-US" sz="3200" dirty="0">
                <a:solidFill>
                  <a:schemeClr val="bg1"/>
                </a:solidFill>
                <a:latin typeface="Cambria" panose="02040503050406030204" pitchFamily="18" charset="0"/>
                <a:ea typeface="Cambria" panose="02040503050406030204" pitchFamily="18" charset="0"/>
              </a:rPr>
              <a:t>Geoid12A/B</a:t>
            </a:r>
          </a:p>
        </p:txBody>
      </p:sp>
      <p:sp>
        <p:nvSpPr>
          <p:cNvPr id="4" name="Right Brace 3"/>
          <p:cNvSpPr/>
          <p:nvPr/>
        </p:nvSpPr>
        <p:spPr>
          <a:xfrm>
            <a:off x="6217140" y="5161903"/>
            <a:ext cx="364501" cy="1141267"/>
          </a:xfrm>
          <a:prstGeom prst="rightBrace">
            <a:avLst>
              <a:gd name="adj1" fmla="val 8333"/>
              <a:gd name="adj2" fmla="val 49259"/>
            </a:avLst>
          </a:prstGeom>
          <a:noFill/>
          <a:ln w="28575">
            <a:solidFill>
              <a:schemeClr val="bg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base">
              <a:spcBef>
                <a:spcPct val="0"/>
              </a:spcBef>
              <a:spcAft>
                <a:spcPct val="0"/>
              </a:spcAft>
            </a:pPr>
            <a:endParaRPr lang="en-US">
              <a:solidFill>
                <a:prstClr val="black"/>
              </a:solidFill>
              <a:latin typeface="Cambria" panose="02040503050406030204" pitchFamily="18" charset="0"/>
              <a:ea typeface="Cambria" panose="02040503050406030204" pitchFamily="18" charset="0"/>
            </a:endParaRPr>
          </a:p>
        </p:txBody>
      </p:sp>
      <p:sp>
        <p:nvSpPr>
          <p:cNvPr id="8" name="Content Placeholder 10"/>
          <p:cNvSpPr txBox="1">
            <a:spLocks/>
          </p:cNvSpPr>
          <p:nvPr/>
        </p:nvSpPr>
        <p:spPr bwMode="auto">
          <a:xfrm>
            <a:off x="6633676" y="3087984"/>
            <a:ext cx="4038600" cy="135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altLang="en-US" sz="3200" dirty="0">
                <a:solidFill>
                  <a:schemeClr val="bg1"/>
                </a:solidFill>
                <a:latin typeface="Cambria" panose="02040503050406030204" pitchFamily="18" charset="0"/>
                <a:ea typeface="Cambria" panose="02040503050406030204" pitchFamily="18" charset="0"/>
              </a:rPr>
              <a:t>Geoid09</a:t>
            </a:r>
          </a:p>
          <a:p>
            <a:pPr marL="0" indent="0">
              <a:buNone/>
            </a:pPr>
            <a:r>
              <a:rPr lang="en-US" altLang="en-US" sz="3200" dirty="0">
                <a:solidFill>
                  <a:schemeClr val="bg1"/>
                </a:solidFill>
                <a:latin typeface="Cambria" panose="02040503050406030204" pitchFamily="18" charset="0"/>
                <a:ea typeface="Cambria" panose="02040503050406030204" pitchFamily="18" charset="0"/>
              </a:rPr>
              <a:t>Geoid06 (AK only)</a:t>
            </a:r>
          </a:p>
        </p:txBody>
      </p:sp>
      <p:sp>
        <p:nvSpPr>
          <p:cNvPr id="9" name="Content Placeholder 10"/>
          <p:cNvSpPr txBox="1">
            <a:spLocks/>
          </p:cNvSpPr>
          <p:nvPr/>
        </p:nvSpPr>
        <p:spPr bwMode="auto">
          <a:xfrm>
            <a:off x="6806823" y="4810991"/>
            <a:ext cx="2152650" cy="184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18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lgn="ctr">
              <a:buNone/>
            </a:pPr>
            <a:r>
              <a:rPr lang="en-US" altLang="en-US" sz="3200" dirty="0">
                <a:solidFill>
                  <a:schemeClr val="bg1"/>
                </a:solidFill>
                <a:latin typeface="Cambria" panose="02040503050406030204" pitchFamily="18" charset="0"/>
                <a:ea typeface="Cambria" panose="02040503050406030204" pitchFamily="18" charset="0"/>
              </a:rPr>
              <a:t>Geoid03</a:t>
            </a:r>
          </a:p>
          <a:p>
            <a:pPr marL="0" indent="0" algn="ctr">
              <a:buNone/>
            </a:pPr>
            <a:r>
              <a:rPr lang="en-US" altLang="en-US" sz="3200" dirty="0">
                <a:solidFill>
                  <a:schemeClr val="bg1"/>
                </a:solidFill>
                <a:latin typeface="Cambria" panose="02040503050406030204" pitchFamily="18" charset="0"/>
                <a:ea typeface="Cambria" panose="02040503050406030204" pitchFamily="18" charset="0"/>
              </a:rPr>
              <a:t>Geoid99</a:t>
            </a:r>
          </a:p>
          <a:p>
            <a:pPr marL="0" indent="0" algn="ctr">
              <a:buNone/>
            </a:pPr>
            <a:r>
              <a:rPr lang="en-US" altLang="en-US" sz="3200" dirty="0">
                <a:solidFill>
                  <a:schemeClr val="bg1"/>
                </a:solidFill>
                <a:latin typeface="Cambria" panose="02040503050406030204" pitchFamily="18" charset="0"/>
                <a:ea typeface="Cambria" panose="02040503050406030204" pitchFamily="18" charset="0"/>
              </a:rPr>
              <a:t>Geoid96</a:t>
            </a:r>
          </a:p>
        </p:txBody>
      </p:sp>
      <p:sp>
        <p:nvSpPr>
          <p:cNvPr id="2" name="Footer Placeholder 1">
            <a:extLst>
              <a:ext uri="{FF2B5EF4-FFF2-40B4-BE49-F238E27FC236}">
                <a16:creationId xmlns:a16="http://schemas.microsoft.com/office/drawing/2014/main" id="{DC2C86F0-A1D2-4859-D315-C5EE1EF41AF2}"/>
              </a:ext>
            </a:extLst>
          </p:cNvPr>
          <p:cNvSpPr>
            <a:spLocks noGrp="1"/>
          </p:cNvSpPr>
          <p:nvPr>
            <p:ph type="ftr" sz="quarter" idx="11"/>
          </p:nvPr>
        </p:nvSpPr>
        <p:spPr/>
        <p:txBody>
          <a:bodyPr/>
          <a:lstStyle/>
          <a:p>
            <a:r>
              <a:rPr lang="en-US"/>
              <a:t>Datums/Coordinates and Other Stuff 2024</a:t>
            </a:r>
          </a:p>
        </p:txBody>
      </p:sp>
      <p:sp>
        <p:nvSpPr>
          <p:cNvPr id="3" name="Slide Number Placeholder 2">
            <a:extLst>
              <a:ext uri="{FF2B5EF4-FFF2-40B4-BE49-F238E27FC236}">
                <a16:creationId xmlns:a16="http://schemas.microsoft.com/office/drawing/2014/main" id="{ABA05AFA-89BC-4F2A-A805-B093390726F4}"/>
              </a:ext>
            </a:extLst>
          </p:cNvPr>
          <p:cNvSpPr>
            <a:spLocks noGrp="1"/>
          </p:cNvSpPr>
          <p:nvPr>
            <p:ph type="sldNum" sz="quarter" idx="12"/>
          </p:nvPr>
        </p:nvSpPr>
        <p:spPr/>
        <p:txBody>
          <a:bodyPr/>
          <a:lstStyle/>
          <a:p>
            <a:fld id="{5D8680CC-D29A-491B-A797-7CE3B1CA1E47}" type="slidenum">
              <a:rPr lang="en-US" smtClean="0"/>
              <a:t>14</a:t>
            </a:fld>
            <a:endParaRPr lang="en-US"/>
          </a:p>
        </p:txBody>
      </p:sp>
    </p:spTree>
    <p:extLst>
      <p:ext uri="{BB962C8B-B14F-4D97-AF65-F5344CB8AC3E}">
        <p14:creationId xmlns:p14="http://schemas.microsoft.com/office/powerpoint/2010/main" val="17928191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778476"/>
          </a:xfrm>
          <a:solidFill>
            <a:schemeClr val="tx2"/>
          </a:solidFill>
        </p:spPr>
        <p:txBody>
          <a:bodyPr/>
          <a:lstStyle/>
          <a:p>
            <a:r>
              <a:rPr lang="en-US" sz="4200" dirty="0">
                <a:solidFill>
                  <a:schemeClr val="bg1"/>
                </a:solidFill>
                <a:latin typeface="Cambria" panose="02040503050406030204" pitchFamily="18" charset="0"/>
                <a:ea typeface="Cambria" panose="02040503050406030204" pitchFamily="18" charset="0"/>
              </a:rPr>
              <a:t>Individual Components of NAPGD2022</a:t>
            </a:r>
          </a:p>
        </p:txBody>
      </p:sp>
      <p:sp>
        <p:nvSpPr>
          <p:cNvPr id="2" name="Content Placeholder 1"/>
          <p:cNvSpPr>
            <a:spLocks noGrp="1"/>
          </p:cNvSpPr>
          <p:nvPr>
            <p:ph idx="1"/>
          </p:nvPr>
        </p:nvSpPr>
        <p:spPr>
          <a:xfrm>
            <a:off x="1600200" y="789215"/>
            <a:ext cx="9144000" cy="5535385"/>
          </a:xfrm>
        </p:spPr>
        <p:txBody>
          <a:bodyPr/>
          <a:lstStyle/>
          <a:p>
            <a:pPr marL="365760">
              <a:spcBef>
                <a:spcPts val="0"/>
              </a:spcBef>
            </a:pPr>
            <a:r>
              <a:rPr lang="en-US" sz="3600" spc="-7" dirty="0">
                <a:solidFill>
                  <a:schemeClr val="bg1"/>
                </a:solidFill>
                <a:uFill>
                  <a:solidFill>
                    <a:srgbClr val="000000"/>
                  </a:solidFill>
                </a:uFill>
                <a:latin typeface="Cambria" panose="02040503050406030204" pitchFamily="18" charset="0"/>
                <a:cs typeface="Calibri"/>
              </a:rPr>
              <a:t>Global</a:t>
            </a:r>
            <a:r>
              <a:rPr lang="en-US" sz="3600" b="1" spc="-7" dirty="0">
                <a:solidFill>
                  <a:schemeClr val="bg1"/>
                </a:solidFill>
                <a:latin typeface="Cambria" panose="02040503050406030204" pitchFamily="18" charset="0"/>
                <a:cs typeface="Calibri"/>
              </a:rPr>
              <a:t> </a:t>
            </a:r>
            <a:r>
              <a:rPr lang="en-US" sz="3600" spc="-7" dirty="0">
                <a:solidFill>
                  <a:schemeClr val="bg1"/>
                </a:solidFill>
                <a:latin typeface="Cambria" panose="02040503050406030204" pitchFamily="18" charset="0"/>
                <a:cs typeface="Calibri"/>
              </a:rPr>
              <a:t>Model</a:t>
            </a:r>
            <a:r>
              <a:rPr lang="en-US" sz="3600" spc="-67" dirty="0">
                <a:solidFill>
                  <a:schemeClr val="bg1"/>
                </a:solidFill>
                <a:latin typeface="Cambria" panose="02040503050406030204" pitchFamily="18" charset="0"/>
                <a:cs typeface="Calibri"/>
              </a:rPr>
              <a:t> of the </a:t>
            </a:r>
            <a:r>
              <a:rPr lang="en-US" sz="3600" spc="-13" dirty="0">
                <a:solidFill>
                  <a:schemeClr val="bg1"/>
                </a:solidFill>
                <a:latin typeface="Cambria" panose="02040503050406030204" pitchFamily="18" charset="0"/>
                <a:cs typeface="Calibri"/>
              </a:rPr>
              <a:t>geopotential field</a:t>
            </a:r>
            <a:endParaRPr lang="en-US" sz="3600" spc="-67" dirty="0">
              <a:solidFill>
                <a:schemeClr val="bg1"/>
              </a:solidFill>
              <a:latin typeface="Cambria" panose="02040503050406030204" pitchFamily="18" charset="0"/>
              <a:cs typeface="Calibri"/>
            </a:endParaRPr>
          </a:p>
          <a:p>
            <a:pPr marL="765810" lvl="1">
              <a:spcBef>
                <a:spcPts val="0"/>
              </a:spcBef>
              <a:spcAft>
                <a:spcPts val="1200"/>
              </a:spcAft>
            </a:pPr>
            <a:r>
              <a:rPr lang="en-US" sz="3600" b="1" dirty="0">
                <a:solidFill>
                  <a:schemeClr val="bg1"/>
                </a:solidFill>
                <a:latin typeface="Cambria" panose="02040503050406030204" pitchFamily="18" charset="0"/>
                <a:cs typeface="Calibri"/>
              </a:rPr>
              <a:t>GM2022</a:t>
            </a:r>
            <a:endParaRPr lang="en-US" sz="3600" dirty="0">
              <a:solidFill>
                <a:schemeClr val="bg1"/>
              </a:solidFill>
              <a:latin typeface="Cambria" panose="02040503050406030204" pitchFamily="18" charset="0"/>
              <a:cs typeface="Calibri"/>
            </a:endParaRPr>
          </a:p>
          <a:p>
            <a:pPr marL="365760">
              <a:spcBef>
                <a:spcPts val="0"/>
              </a:spcBef>
              <a:tabLst>
                <a:tab pos="473275" algn="l"/>
                <a:tab pos="474121" algn="l"/>
              </a:tabLst>
            </a:pPr>
            <a:r>
              <a:rPr lang="en-US" sz="3600" spc="-13" dirty="0">
                <a:solidFill>
                  <a:schemeClr val="bg1"/>
                </a:solidFill>
                <a:latin typeface="Cambria" panose="02040503050406030204" pitchFamily="18" charset="0"/>
                <a:cs typeface="Calibri"/>
              </a:rPr>
              <a:t>Geoid undulation models by region</a:t>
            </a:r>
          </a:p>
          <a:p>
            <a:pPr marL="765810" lvl="1">
              <a:spcBef>
                <a:spcPts val="0"/>
              </a:spcBef>
              <a:spcAft>
                <a:spcPts val="1200"/>
              </a:spcAft>
              <a:tabLst>
                <a:tab pos="473275" algn="l"/>
                <a:tab pos="474121" algn="l"/>
              </a:tabLst>
            </a:pPr>
            <a:r>
              <a:rPr lang="en-US" sz="3600" b="1" spc="-7" dirty="0">
                <a:solidFill>
                  <a:schemeClr val="bg1"/>
                </a:solidFill>
                <a:latin typeface="Cambria" panose="02040503050406030204" pitchFamily="18" charset="0"/>
                <a:cs typeface="Calibri"/>
              </a:rPr>
              <a:t>GEOID2022</a:t>
            </a:r>
            <a:r>
              <a:rPr lang="en-US" sz="3600" spc="-7" dirty="0">
                <a:solidFill>
                  <a:schemeClr val="bg1"/>
                </a:solidFill>
                <a:latin typeface="Cambria" panose="02040503050406030204" pitchFamily="18" charset="0"/>
                <a:cs typeface="Calibri"/>
              </a:rPr>
              <a:t> aka “</a:t>
            </a:r>
            <a:r>
              <a:rPr lang="en-US" sz="3600" dirty="0">
                <a:solidFill>
                  <a:schemeClr val="bg1"/>
                </a:solidFill>
                <a:latin typeface="Cambria" panose="02040503050406030204" pitchFamily="18" charset="0"/>
                <a:cs typeface="Calibri"/>
              </a:rPr>
              <a:t>0</a:t>
            </a:r>
            <a:r>
              <a:rPr lang="en-US" sz="3600" spc="33" dirty="0">
                <a:solidFill>
                  <a:schemeClr val="bg1"/>
                </a:solidFill>
                <a:latin typeface="Cambria" panose="02040503050406030204" pitchFamily="18" charset="0"/>
                <a:cs typeface="Calibri"/>
              </a:rPr>
              <a:t> </a:t>
            </a:r>
            <a:r>
              <a:rPr lang="en-US" sz="3600" spc="-60" dirty="0">
                <a:solidFill>
                  <a:schemeClr val="bg1"/>
                </a:solidFill>
                <a:latin typeface="Cambria" panose="02040503050406030204" pitchFamily="18" charset="0"/>
                <a:cs typeface="Calibri"/>
              </a:rPr>
              <a:t>elevation”</a:t>
            </a:r>
            <a:endParaRPr lang="en-US" sz="3600" dirty="0">
              <a:solidFill>
                <a:schemeClr val="bg1"/>
              </a:solidFill>
              <a:latin typeface="Cambria" panose="02040503050406030204" pitchFamily="18" charset="0"/>
              <a:cs typeface="Calibri"/>
            </a:endParaRPr>
          </a:p>
          <a:p>
            <a:pPr marL="365760">
              <a:spcBef>
                <a:spcPts val="0"/>
              </a:spcBef>
              <a:tabLst>
                <a:tab pos="473275" algn="l"/>
                <a:tab pos="474121" algn="l"/>
              </a:tabLst>
            </a:pPr>
            <a:r>
              <a:rPr lang="en-US" sz="3600" spc="-13" dirty="0">
                <a:solidFill>
                  <a:schemeClr val="bg1"/>
                </a:solidFill>
                <a:latin typeface="Cambria" panose="02040503050406030204" pitchFamily="18" charset="0"/>
                <a:cs typeface="Calibri"/>
              </a:rPr>
              <a:t>Deflection </a:t>
            </a:r>
            <a:r>
              <a:rPr lang="en-US" sz="3600" spc="-7" dirty="0">
                <a:solidFill>
                  <a:schemeClr val="bg1"/>
                </a:solidFill>
                <a:latin typeface="Cambria" panose="02040503050406030204" pitchFamily="18" charset="0"/>
                <a:cs typeface="Calibri"/>
              </a:rPr>
              <a:t>of the </a:t>
            </a:r>
            <a:r>
              <a:rPr lang="en-US" sz="3600" spc="-13" dirty="0">
                <a:solidFill>
                  <a:schemeClr val="bg1"/>
                </a:solidFill>
                <a:latin typeface="Cambria" panose="02040503050406030204" pitchFamily="18" charset="0"/>
                <a:cs typeface="Calibri"/>
              </a:rPr>
              <a:t>Vertical (</a:t>
            </a:r>
            <a:r>
              <a:rPr lang="en-US" sz="3600" spc="-13" dirty="0" err="1">
                <a:solidFill>
                  <a:schemeClr val="bg1"/>
                </a:solidFill>
                <a:latin typeface="Cambria" panose="02040503050406030204" pitchFamily="18" charset="0"/>
                <a:cs typeface="Calibri"/>
              </a:rPr>
              <a:t>DoV</a:t>
            </a:r>
            <a:r>
              <a:rPr lang="en-US" sz="3600" spc="-13" dirty="0">
                <a:solidFill>
                  <a:schemeClr val="bg1"/>
                </a:solidFill>
                <a:latin typeface="Cambria" panose="02040503050406030204" pitchFamily="18" charset="0"/>
                <a:cs typeface="Calibri"/>
              </a:rPr>
              <a:t>) models by region</a:t>
            </a:r>
            <a:endParaRPr lang="en-US" sz="3600" spc="-20" dirty="0">
              <a:solidFill>
                <a:schemeClr val="bg1"/>
              </a:solidFill>
              <a:latin typeface="Cambria" panose="02040503050406030204" pitchFamily="18" charset="0"/>
              <a:cs typeface="Calibri"/>
            </a:endParaRPr>
          </a:p>
          <a:p>
            <a:pPr marL="765810" lvl="1">
              <a:spcBef>
                <a:spcPts val="0"/>
              </a:spcBef>
              <a:spcAft>
                <a:spcPts val="1200"/>
              </a:spcAft>
              <a:tabLst>
                <a:tab pos="473275" algn="l"/>
                <a:tab pos="474121" algn="l"/>
              </a:tabLst>
            </a:pPr>
            <a:r>
              <a:rPr lang="en-US" sz="3600" b="1" spc="-7" dirty="0">
                <a:solidFill>
                  <a:schemeClr val="bg1"/>
                </a:solidFill>
                <a:latin typeface="Cambria" panose="02040503050406030204" pitchFamily="18" charset="0"/>
                <a:cs typeface="Calibri"/>
              </a:rPr>
              <a:t>DEFLEC2022</a:t>
            </a:r>
            <a:endParaRPr lang="en-US" sz="3600" dirty="0">
              <a:solidFill>
                <a:schemeClr val="bg1"/>
              </a:solidFill>
              <a:latin typeface="Cambria" panose="02040503050406030204" pitchFamily="18" charset="0"/>
              <a:cs typeface="Calibri"/>
            </a:endParaRPr>
          </a:p>
          <a:p>
            <a:pPr marL="365760">
              <a:spcBef>
                <a:spcPts val="0"/>
              </a:spcBef>
              <a:tabLst>
                <a:tab pos="473275" algn="l"/>
                <a:tab pos="474121" algn="l"/>
              </a:tabLst>
            </a:pPr>
            <a:r>
              <a:rPr lang="en-US" sz="3600" spc="-27" dirty="0">
                <a:solidFill>
                  <a:schemeClr val="bg1"/>
                </a:solidFill>
                <a:latin typeface="Cambria" panose="02040503050406030204" pitchFamily="18" charset="0"/>
                <a:cs typeface="Calibri"/>
              </a:rPr>
              <a:t>Surface Gravity </a:t>
            </a:r>
            <a:r>
              <a:rPr lang="en-US" sz="3600" spc="-7" dirty="0">
                <a:solidFill>
                  <a:schemeClr val="bg1"/>
                </a:solidFill>
                <a:latin typeface="Cambria" panose="02040503050406030204" pitchFamily="18" charset="0"/>
                <a:cs typeface="Calibri"/>
              </a:rPr>
              <a:t>models by region</a:t>
            </a:r>
            <a:endParaRPr lang="en-US" sz="3600" spc="-33" dirty="0">
              <a:solidFill>
                <a:schemeClr val="bg1"/>
              </a:solidFill>
              <a:latin typeface="Cambria" panose="02040503050406030204" pitchFamily="18" charset="0"/>
              <a:cs typeface="Calibri"/>
            </a:endParaRPr>
          </a:p>
          <a:p>
            <a:pPr marL="765810" lvl="1">
              <a:spcBef>
                <a:spcPts val="0"/>
              </a:spcBef>
              <a:tabLst>
                <a:tab pos="473275" algn="l"/>
                <a:tab pos="474121" algn="l"/>
              </a:tabLst>
            </a:pPr>
            <a:r>
              <a:rPr lang="en-US" sz="3600" b="1" spc="-20" dirty="0">
                <a:solidFill>
                  <a:schemeClr val="bg1"/>
                </a:solidFill>
                <a:latin typeface="Cambria" panose="02040503050406030204" pitchFamily="18" charset="0"/>
                <a:cs typeface="Calibri"/>
              </a:rPr>
              <a:t>GRAV2022</a:t>
            </a:r>
          </a:p>
        </p:txBody>
      </p:sp>
      <p:sp>
        <p:nvSpPr>
          <p:cNvPr id="4" name="Footer Placeholder 3">
            <a:extLst>
              <a:ext uri="{FF2B5EF4-FFF2-40B4-BE49-F238E27FC236}">
                <a16:creationId xmlns:a16="http://schemas.microsoft.com/office/drawing/2014/main" id="{AA0CFA87-0F49-C4C2-76F9-54FB735BABC3}"/>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459227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50" t="6910" r="3334" b="5784"/>
          <a:stretch/>
        </p:blipFill>
        <p:spPr>
          <a:xfrm>
            <a:off x="1524000" y="533400"/>
            <a:ext cx="9144000" cy="5756603"/>
          </a:xfrm>
          <a:prstGeom prst="rect">
            <a:avLst/>
          </a:prstGeom>
        </p:spPr>
      </p:pic>
      <p:sp>
        <p:nvSpPr>
          <p:cNvPr id="2" name="Footer Placeholder 1">
            <a:extLst>
              <a:ext uri="{FF2B5EF4-FFF2-40B4-BE49-F238E27FC236}">
                <a16:creationId xmlns:a16="http://schemas.microsoft.com/office/drawing/2014/main" id="{D2CA7123-F2B3-0623-B137-53B5BFD0171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52423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18" y="0"/>
            <a:ext cx="12187881" cy="753762"/>
          </a:xfrm>
          <a:solidFill>
            <a:schemeClr val="tx2"/>
          </a:solidFill>
        </p:spPr>
        <p:txBody>
          <a:bodyPr/>
          <a:lstStyle/>
          <a:p>
            <a:r>
              <a:rPr lang="en-US" dirty="0">
                <a:solidFill>
                  <a:schemeClr val="bg1"/>
                </a:solidFill>
              </a:rPr>
              <a:t>Sea Level Change and the Geoid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14790" y="1344849"/>
            <a:ext cx="9162419" cy="5048250"/>
          </a:xfrm>
        </p:spPr>
      </p:pic>
      <p:sp>
        <p:nvSpPr>
          <p:cNvPr id="2" name="Footer Placeholder 1">
            <a:extLst>
              <a:ext uri="{FF2B5EF4-FFF2-40B4-BE49-F238E27FC236}">
                <a16:creationId xmlns:a16="http://schemas.microsoft.com/office/drawing/2014/main" id="{63745786-823B-7ADF-8727-396AD5BC1A1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255326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827903"/>
          </a:xfrm>
          <a:solidFill>
            <a:schemeClr val="tx2"/>
          </a:solidFill>
        </p:spPr>
        <p:txBody>
          <a:bodyPr/>
          <a:lstStyle/>
          <a:p>
            <a:r>
              <a:rPr lang="en-US" dirty="0">
                <a:solidFill>
                  <a:schemeClr val="bg1"/>
                </a:solidFill>
              </a:rPr>
              <a:t>Sea Level Change and the Geoid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1" y="1238250"/>
            <a:ext cx="9137415" cy="5029200"/>
          </a:xfrm>
        </p:spPr>
      </p:pic>
      <p:sp>
        <p:nvSpPr>
          <p:cNvPr id="2" name="Footer Placeholder 1">
            <a:extLst>
              <a:ext uri="{FF2B5EF4-FFF2-40B4-BE49-F238E27FC236}">
                <a16:creationId xmlns:a16="http://schemas.microsoft.com/office/drawing/2014/main" id="{30265953-7439-E879-6538-74C66F479FB3}"/>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34233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741405"/>
          </a:xfrm>
          <a:solidFill>
            <a:schemeClr val="tx2"/>
          </a:solidFill>
        </p:spPr>
        <p:txBody>
          <a:bodyPr/>
          <a:lstStyle/>
          <a:p>
            <a:r>
              <a:rPr lang="en-US" dirty="0">
                <a:solidFill>
                  <a:schemeClr val="bg1"/>
                </a:solidFill>
              </a:rPr>
              <a:t>Sea Level Change and the Geoid</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903" t="4653" r="2498" b="3689"/>
          <a:stretch/>
        </p:blipFill>
        <p:spPr>
          <a:xfrm>
            <a:off x="1524000" y="1295734"/>
            <a:ext cx="9144000" cy="5047917"/>
          </a:xfrm>
        </p:spPr>
      </p:pic>
      <p:sp>
        <p:nvSpPr>
          <p:cNvPr id="5" name="Rounded Rectangle 4"/>
          <p:cNvSpPr/>
          <p:nvPr/>
        </p:nvSpPr>
        <p:spPr>
          <a:xfrm>
            <a:off x="1524000" y="5787484"/>
            <a:ext cx="3493026" cy="568715"/>
          </a:xfrm>
          <a:prstGeom prst="roundRect">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2" name="Footer Placeholder 1">
            <a:extLst>
              <a:ext uri="{FF2B5EF4-FFF2-40B4-BE49-F238E27FC236}">
                <a16:creationId xmlns:a16="http://schemas.microsoft.com/office/drawing/2014/main" id="{E17607A9-AEE9-94CC-E253-7B47CBFC284B}"/>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61300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1DC0A7-42EF-4B4E-8DFA-BEDAB33A320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23318" y="496711"/>
            <a:ext cx="4653482" cy="5990299"/>
          </a:xfrm>
          <a:prstGeom prst="rect">
            <a:avLst/>
          </a:prstGeom>
        </p:spPr>
      </p:pic>
      <p:pic>
        <p:nvPicPr>
          <p:cNvPr id="5" name="Picture 4">
            <a:extLst>
              <a:ext uri="{FF2B5EF4-FFF2-40B4-BE49-F238E27FC236}">
                <a16:creationId xmlns:a16="http://schemas.microsoft.com/office/drawing/2014/main" id="{AA4109FF-6284-41F6-B29C-A13FF38B7A33}"/>
              </a:ext>
            </a:extLst>
          </p:cNvPr>
          <p:cNvPicPr>
            <a:picLocks noChangeAspect="1"/>
          </p:cNvPicPr>
          <p:nvPr/>
        </p:nvPicPr>
        <p:blipFill>
          <a:blip r:embed="rId5"/>
          <a:stretch>
            <a:fillRect/>
          </a:stretch>
        </p:blipFill>
        <p:spPr>
          <a:xfrm>
            <a:off x="6202649" y="562470"/>
            <a:ext cx="5766033" cy="5555770"/>
          </a:xfrm>
          <a:prstGeom prst="rect">
            <a:avLst/>
          </a:prstGeom>
          <a:solidFill>
            <a:schemeClr val="bg1"/>
          </a:solidFill>
        </p:spPr>
      </p:pic>
      <p:sp>
        <p:nvSpPr>
          <p:cNvPr id="6" name="TextBox 5">
            <a:extLst>
              <a:ext uri="{FF2B5EF4-FFF2-40B4-BE49-F238E27FC236}">
                <a16:creationId xmlns:a16="http://schemas.microsoft.com/office/drawing/2014/main" id="{B5C4D4AD-A3B1-4023-94D7-A4B1FC68A4F8}"/>
              </a:ext>
            </a:extLst>
          </p:cNvPr>
          <p:cNvSpPr txBox="1"/>
          <p:nvPr/>
        </p:nvSpPr>
        <p:spPr>
          <a:xfrm>
            <a:off x="7216788" y="4487249"/>
            <a:ext cx="3504353" cy="1323439"/>
          </a:xfrm>
          <a:prstGeom prst="rect">
            <a:avLst/>
          </a:prstGeom>
          <a:noFill/>
        </p:spPr>
        <p:txBody>
          <a:bodyPr wrap="square" rtlCol="0">
            <a:spAutoFit/>
          </a:bodyPr>
          <a:lstStyle/>
          <a:p>
            <a:r>
              <a:rPr lang="en-US" sz="2000" dirty="0">
                <a:latin typeface="Trebuchet MS" panose="020B0603020202020204"/>
              </a:rPr>
              <a:t>A Datum is a set of parameters that let us align our maps to their “true” location on the earth.</a:t>
            </a:r>
          </a:p>
        </p:txBody>
      </p:sp>
      <p:cxnSp>
        <p:nvCxnSpPr>
          <p:cNvPr id="3" name="Straight Arrow Connector 2">
            <a:extLst>
              <a:ext uri="{FF2B5EF4-FFF2-40B4-BE49-F238E27FC236}">
                <a16:creationId xmlns:a16="http://schemas.microsoft.com/office/drawing/2014/main" id="{9D23D034-F350-448E-8327-E455AB9C0E24}"/>
              </a:ext>
            </a:extLst>
          </p:cNvPr>
          <p:cNvCxnSpPr>
            <a:cxnSpLocks/>
          </p:cNvCxnSpPr>
          <p:nvPr/>
        </p:nvCxnSpPr>
        <p:spPr>
          <a:xfrm>
            <a:off x="4937760" y="496711"/>
            <a:ext cx="4256066" cy="1994819"/>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B84A901-FD4E-4831-954C-ED43E9FC8EFD}"/>
              </a:ext>
            </a:extLst>
          </p:cNvPr>
          <p:cNvCxnSpPr>
            <a:cxnSpLocks/>
          </p:cNvCxnSpPr>
          <p:nvPr/>
        </p:nvCxnSpPr>
        <p:spPr>
          <a:xfrm flipV="1">
            <a:off x="4876800" y="2634143"/>
            <a:ext cx="4317026" cy="3852867"/>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502E045E-76BF-4DD4-BB90-F5E62720346E}"/>
              </a:ext>
            </a:extLst>
          </p:cNvPr>
          <p:cNvSpPr>
            <a:spLocks noGrp="1"/>
          </p:cNvSpPr>
          <p:nvPr>
            <p:ph type="ftr" sz="quarter" idx="11"/>
          </p:nvPr>
        </p:nvSpPr>
        <p:spPr>
          <a:xfrm>
            <a:off x="4038600" y="6538912"/>
            <a:ext cx="4114800" cy="365125"/>
          </a:xfrm>
        </p:spPr>
        <p:txBody>
          <a:bodyPr/>
          <a:lstStyle/>
          <a:p>
            <a:r>
              <a:rPr lang="en-US"/>
              <a:t>Datums/Coordinates and Other Stuff 2024</a:t>
            </a:r>
          </a:p>
        </p:txBody>
      </p:sp>
      <p:sp>
        <p:nvSpPr>
          <p:cNvPr id="10" name="Slide Number Placeholder 9">
            <a:extLst>
              <a:ext uri="{FF2B5EF4-FFF2-40B4-BE49-F238E27FC236}">
                <a16:creationId xmlns:a16="http://schemas.microsoft.com/office/drawing/2014/main" id="{1523F6F9-FCD5-FDFF-1942-DE3F339517A1}"/>
              </a:ext>
            </a:extLst>
          </p:cNvPr>
          <p:cNvSpPr>
            <a:spLocks noGrp="1"/>
          </p:cNvSpPr>
          <p:nvPr>
            <p:ph type="sldNum" sz="quarter" idx="12"/>
          </p:nvPr>
        </p:nvSpPr>
        <p:spPr/>
        <p:txBody>
          <a:bodyPr/>
          <a:lstStyle/>
          <a:p>
            <a:fld id="{42673A44-D89A-4861-AE10-F3E432DACD63}" type="slidenum">
              <a:rPr lang="en-US" smtClean="0"/>
              <a:t>2</a:t>
            </a:fld>
            <a:endParaRPr lang="en-US"/>
          </a:p>
        </p:txBody>
      </p:sp>
    </p:spTree>
    <p:extLst>
      <p:ext uri="{BB962C8B-B14F-4D97-AF65-F5344CB8AC3E}">
        <p14:creationId xmlns:p14="http://schemas.microsoft.com/office/powerpoint/2010/main" val="3891369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534" y="110650"/>
            <a:ext cx="8848931" cy="6636699"/>
          </a:xfrm>
          <a:prstGeom prst="rect">
            <a:avLst/>
          </a:prstGeom>
        </p:spPr>
      </p:pic>
      <p:sp>
        <p:nvSpPr>
          <p:cNvPr id="6" name="Title 4"/>
          <p:cNvSpPr txBox="1">
            <a:spLocks/>
          </p:cNvSpPr>
          <p:nvPr/>
        </p:nvSpPr>
        <p:spPr bwMode="auto">
          <a:xfrm>
            <a:off x="152400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sz="2300" dirty="0">
                <a:solidFill>
                  <a:schemeClr val="bg1"/>
                </a:solidFill>
                <a:latin typeface="Cambria" panose="02040503050406030204" pitchFamily="18" charset="0"/>
              </a:rPr>
              <a:t>Estimated change in orthometric heights from NAVD88 to </a:t>
            </a:r>
            <a:r>
              <a:rPr lang="en-US" sz="2300" b="1" dirty="0">
                <a:solidFill>
                  <a:schemeClr val="bg1"/>
                </a:solidFill>
                <a:latin typeface="Cambria" panose="02040503050406030204" pitchFamily="18" charset="0"/>
              </a:rPr>
              <a:t>NAPGD2022</a:t>
            </a:r>
          </a:p>
        </p:txBody>
      </p:sp>
      <p:sp>
        <p:nvSpPr>
          <p:cNvPr id="4" name="TextBox 3"/>
          <p:cNvSpPr txBox="1"/>
          <p:nvPr/>
        </p:nvSpPr>
        <p:spPr>
          <a:xfrm>
            <a:off x="6156384" y="5745193"/>
            <a:ext cx="1940944" cy="923330"/>
          </a:xfrm>
          <a:prstGeom prst="rect">
            <a:avLst/>
          </a:prstGeom>
          <a:noFill/>
        </p:spPr>
        <p:txBody>
          <a:bodyPr wrap="square" rtlCol="0">
            <a:spAutoFit/>
          </a:bodyPr>
          <a:lstStyle/>
          <a:p>
            <a:pPr defTabSz="457200">
              <a:defRPr/>
            </a:pPr>
            <a:r>
              <a:rPr lang="en-US" b="1" i="1" dirty="0">
                <a:solidFill>
                  <a:srgbClr val="000000"/>
                </a:solidFill>
                <a:latin typeface="Calibri"/>
                <a:ea typeface="ＭＳ Ｐゴシック" pitchFamily="34" charset="-128"/>
              </a:rPr>
              <a:t>(NAPGD2022 approximated using xGEOID16B)</a:t>
            </a:r>
          </a:p>
        </p:txBody>
      </p:sp>
      <p:sp>
        <p:nvSpPr>
          <p:cNvPr id="2" name="Footer Placeholder 1">
            <a:extLst>
              <a:ext uri="{FF2B5EF4-FFF2-40B4-BE49-F238E27FC236}">
                <a16:creationId xmlns:a16="http://schemas.microsoft.com/office/drawing/2014/main" id="{DCC4A1E3-E338-8418-5DE8-004168BC4C77}"/>
              </a:ext>
            </a:extLst>
          </p:cNvPr>
          <p:cNvSpPr>
            <a:spLocks noGrp="1"/>
          </p:cNvSpPr>
          <p:nvPr>
            <p:ph type="ftr" sz="quarter" idx="11"/>
          </p:nvPr>
        </p:nvSpPr>
        <p:spPr/>
        <p:txBody>
          <a:bodyPr/>
          <a:lstStyle/>
          <a:p>
            <a:r>
              <a:rPr lang="en-US"/>
              <a:t>Datums/Coordinates and Other Stuff 2024</a:t>
            </a:r>
          </a:p>
        </p:txBody>
      </p:sp>
      <p:sp>
        <p:nvSpPr>
          <p:cNvPr id="5" name="Slide Number Placeholder 4">
            <a:extLst>
              <a:ext uri="{FF2B5EF4-FFF2-40B4-BE49-F238E27FC236}">
                <a16:creationId xmlns:a16="http://schemas.microsoft.com/office/drawing/2014/main" id="{AB0E44CA-719E-340D-116C-9FD7CDDFDC7B}"/>
              </a:ext>
            </a:extLst>
          </p:cNvPr>
          <p:cNvSpPr>
            <a:spLocks noGrp="1"/>
          </p:cNvSpPr>
          <p:nvPr>
            <p:ph type="sldNum" sz="quarter" idx="12"/>
          </p:nvPr>
        </p:nvSpPr>
        <p:spPr/>
        <p:txBody>
          <a:bodyPr/>
          <a:lstStyle/>
          <a:p>
            <a:fld id="{5D8680CC-D29A-491B-A797-7CE3B1CA1E47}" type="slidenum">
              <a:rPr lang="en-US" smtClean="0"/>
              <a:t>20</a:t>
            </a:fld>
            <a:endParaRPr lang="en-US"/>
          </a:p>
        </p:txBody>
      </p:sp>
    </p:spTree>
    <p:extLst>
      <p:ext uri="{BB962C8B-B14F-4D97-AF65-F5344CB8AC3E}">
        <p14:creationId xmlns:p14="http://schemas.microsoft.com/office/powerpoint/2010/main" val="19378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539" t="32619" r="11371" b="39286"/>
          <a:stretch/>
        </p:blipFill>
        <p:spPr>
          <a:xfrm>
            <a:off x="2215068" y="1166630"/>
            <a:ext cx="9144000" cy="5194932"/>
          </a:xfrm>
          <a:prstGeom prst="rect">
            <a:avLst/>
          </a:prstGeom>
        </p:spPr>
      </p:pic>
      <p:sp>
        <p:nvSpPr>
          <p:cNvPr id="4" name="TextBox 3"/>
          <p:cNvSpPr txBox="1"/>
          <p:nvPr/>
        </p:nvSpPr>
        <p:spPr>
          <a:xfrm>
            <a:off x="123218" y="1127361"/>
            <a:ext cx="2171700" cy="1015663"/>
          </a:xfrm>
          <a:prstGeom prst="rect">
            <a:avLst/>
          </a:prstGeom>
          <a:noFill/>
        </p:spPr>
        <p:txBody>
          <a:bodyPr wrap="square" rtlCol="0">
            <a:spAutoFit/>
          </a:bodyPr>
          <a:lstStyle/>
          <a:p>
            <a:pPr defTabSz="457200">
              <a:defRPr/>
            </a:pPr>
            <a:r>
              <a:rPr lang="en-US" sz="2000" b="1" i="1" dirty="0">
                <a:solidFill>
                  <a:schemeClr val="bg1"/>
                </a:solidFill>
                <a:latin typeface="Calibri"/>
                <a:ea typeface="ＭＳ Ｐゴシック" pitchFamily="34" charset="-128"/>
              </a:rPr>
              <a:t>(NAPGD2022 approximated using xGEOID16B)</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5" t="69523" r="77530" b="2368"/>
          <a:stretch/>
        </p:blipFill>
        <p:spPr>
          <a:xfrm>
            <a:off x="8782050" y="4416302"/>
            <a:ext cx="1885950" cy="1927638"/>
          </a:xfrm>
          <a:prstGeom prst="rect">
            <a:avLst/>
          </a:prstGeom>
        </p:spPr>
      </p:pic>
      <p:sp>
        <p:nvSpPr>
          <p:cNvPr id="6" name="Title 4"/>
          <p:cNvSpPr txBox="1">
            <a:spLocks/>
          </p:cNvSpPr>
          <p:nvPr/>
        </p:nvSpPr>
        <p:spPr bwMode="auto">
          <a:xfrm>
            <a:off x="1524000" y="367992"/>
            <a:ext cx="9144000" cy="7417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defRPr/>
            </a:pPr>
            <a:r>
              <a:rPr lang="en-US" sz="2800" dirty="0">
                <a:solidFill>
                  <a:schemeClr val="bg1"/>
                </a:solidFill>
                <a:latin typeface="Cambria" panose="02040503050406030204" pitchFamily="18" charset="0"/>
              </a:rPr>
              <a:t>Estimated change in orthometric heights from NAVD88 to </a:t>
            </a:r>
            <a:r>
              <a:rPr lang="en-US" sz="2800" b="1" dirty="0">
                <a:solidFill>
                  <a:schemeClr val="bg1"/>
                </a:solidFill>
                <a:latin typeface="Cambria" panose="02040503050406030204" pitchFamily="18" charset="0"/>
              </a:rPr>
              <a:t>NAPGD2022</a:t>
            </a:r>
          </a:p>
        </p:txBody>
      </p:sp>
      <p:sp>
        <p:nvSpPr>
          <p:cNvPr id="8" name="Rounded Rectangle 7"/>
          <p:cNvSpPr/>
          <p:nvPr/>
        </p:nvSpPr>
        <p:spPr>
          <a:xfrm>
            <a:off x="8782050" y="5099540"/>
            <a:ext cx="1644410" cy="780561"/>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defTabSz="457200" fontAlgn="base">
              <a:spcBef>
                <a:spcPct val="0"/>
              </a:spcBef>
              <a:spcAft>
                <a:spcPct val="0"/>
              </a:spcAft>
            </a:pPr>
            <a:endParaRPr lang="en-US">
              <a:solidFill>
                <a:prstClr val="black"/>
              </a:solidFill>
              <a:latin typeface="Calibri"/>
            </a:endParaRPr>
          </a:p>
        </p:txBody>
      </p:sp>
      <p:sp>
        <p:nvSpPr>
          <p:cNvPr id="9" name="TextBox 8"/>
          <p:cNvSpPr txBox="1"/>
          <p:nvPr/>
        </p:nvSpPr>
        <p:spPr bwMode="auto">
          <a:xfrm>
            <a:off x="1981201" y="6361562"/>
            <a:ext cx="8248650" cy="523220"/>
          </a:xfrm>
          <a:prstGeom prst="rect">
            <a:avLst/>
          </a:prstGeom>
          <a:noFill/>
          <a:ln w="9525">
            <a:noFill/>
            <a:miter lim="800000"/>
            <a:headEnd/>
            <a:tailEnd/>
          </a:ln>
        </p:spPr>
        <p:txBody>
          <a:bodyPr wrap="square" rtlCol="0">
            <a:spAutoFit/>
          </a:bodyPr>
          <a:lstStyle/>
          <a:p>
            <a:pPr algn="ctr" defTabSz="457200" fontAlgn="base">
              <a:spcBef>
                <a:spcPct val="0"/>
              </a:spcBef>
              <a:spcAft>
                <a:spcPct val="0"/>
              </a:spcAft>
            </a:pPr>
            <a:r>
              <a:rPr lang="en-US" sz="2800" dirty="0">
                <a:solidFill>
                  <a:schemeClr val="bg1"/>
                </a:solidFill>
                <a:latin typeface="Cambria" panose="02040503050406030204" pitchFamily="18" charset="0"/>
                <a:ea typeface="ＭＳ Ｐゴシック" pitchFamily="34" charset="-128"/>
              </a:rPr>
              <a:t>Vertical change of about -0.6 to -2.0 feet</a:t>
            </a:r>
          </a:p>
        </p:txBody>
      </p:sp>
      <p:sp>
        <p:nvSpPr>
          <p:cNvPr id="2" name="Footer Placeholder 1">
            <a:extLst>
              <a:ext uri="{FF2B5EF4-FFF2-40B4-BE49-F238E27FC236}">
                <a16:creationId xmlns:a16="http://schemas.microsoft.com/office/drawing/2014/main" id="{4EEA2639-5372-3A9A-691F-48821482D8F0}"/>
              </a:ext>
            </a:extLst>
          </p:cNvPr>
          <p:cNvSpPr>
            <a:spLocks noGrp="1"/>
          </p:cNvSpPr>
          <p:nvPr>
            <p:ph type="ftr" sz="quarter" idx="11"/>
          </p:nvPr>
        </p:nvSpPr>
        <p:spPr/>
        <p:txBody>
          <a:bodyPr/>
          <a:lstStyle/>
          <a:p>
            <a:r>
              <a:rPr lang="en-US"/>
              <a:t>Datums/Coordinates and Other Stuff 2024</a:t>
            </a:r>
          </a:p>
        </p:txBody>
      </p:sp>
      <p:sp>
        <p:nvSpPr>
          <p:cNvPr id="7" name="Slide Number Placeholder 6">
            <a:extLst>
              <a:ext uri="{FF2B5EF4-FFF2-40B4-BE49-F238E27FC236}">
                <a16:creationId xmlns:a16="http://schemas.microsoft.com/office/drawing/2014/main" id="{9C31A87B-F427-4B90-95AD-86C094CE9421}"/>
              </a:ext>
            </a:extLst>
          </p:cNvPr>
          <p:cNvSpPr>
            <a:spLocks noGrp="1"/>
          </p:cNvSpPr>
          <p:nvPr>
            <p:ph type="sldNum" sz="quarter" idx="12"/>
          </p:nvPr>
        </p:nvSpPr>
        <p:spPr/>
        <p:txBody>
          <a:bodyPr/>
          <a:lstStyle/>
          <a:p>
            <a:fld id="{5D8680CC-D29A-491B-A797-7CE3B1CA1E47}" type="slidenum">
              <a:rPr lang="en-US" smtClean="0"/>
              <a:t>21</a:t>
            </a:fld>
            <a:endParaRPr lang="en-US"/>
          </a:p>
        </p:txBody>
      </p:sp>
    </p:spTree>
    <p:extLst>
      <p:ext uri="{BB962C8B-B14F-4D97-AF65-F5344CB8AC3E}">
        <p14:creationId xmlns:p14="http://schemas.microsoft.com/office/powerpoint/2010/main" val="36233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15749-D06C-3FE9-911D-FF342E9BA146}"/>
              </a:ext>
            </a:extLst>
          </p:cNvPr>
          <p:cNvSpPr>
            <a:spLocks noGrp="1"/>
          </p:cNvSpPr>
          <p:nvPr>
            <p:ph type="title"/>
          </p:nvPr>
        </p:nvSpPr>
        <p:spPr>
          <a:solidFill>
            <a:schemeClr val="tx2"/>
          </a:solidFill>
        </p:spPr>
        <p:txBody>
          <a:bodyPr/>
          <a:lstStyle/>
          <a:p>
            <a:r>
              <a:rPr lang="en-US" dirty="0"/>
              <a:t>NAPGD 2022 vs. NAVD 88</a:t>
            </a:r>
          </a:p>
        </p:txBody>
      </p:sp>
      <p:sp>
        <p:nvSpPr>
          <p:cNvPr id="4" name="Footer Placeholder 3">
            <a:extLst>
              <a:ext uri="{FF2B5EF4-FFF2-40B4-BE49-F238E27FC236}">
                <a16:creationId xmlns:a16="http://schemas.microsoft.com/office/drawing/2014/main" id="{8E491138-2190-2568-03A2-1B6891C4B16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pic>
        <p:nvPicPr>
          <p:cNvPr id="6" name="Picture 5">
            <a:extLst>
              <a:ext uri="{FF2B5EF4-FFF2-40B4-BE49-F238E27FC236}">
                <a16:creationId xmlns:a16="http://schemas.microsoft.com/office/drawing/2014/main" id="{4745F1B0-FD67-0A7C-3048-DCF5C4669087}"/>
              </a:ext>
            </a:extLst>
          </p:cNvPr>
          <p:cNvPicPr>
            <a:picLocks noChangeAspect="1"/>
          </p:cNvPicPr>
          <p:nvPr/>
        </p:nvPicPr>
        <p:blipFill>
          <a:blip r:embed="rId2"/>
          <a:stretch>
            <a:fillRect/>
          </a:stretch>
        </p:blipFill>
        <p:spPr>
          <a:xfrm>
            <a:off x="225244" y="1085795"/>
            <a:ext cx="7030431" cy="1905266"/>
          </a:xfrm>
          <a:prstGeom prst="rect">
            <a:avLst/>
          </a:prstGeom>
        </p:spPr>
      </p:pic>
      <p:pic>
        <p:nvPicPr>
          <p:cNvPr id="8" name="Picture 7">
            <a:extLst>
              <a:ext uri="{FF2B5EF4-FFF2-40B4-BE49-F238E27FC236}">
                <a16:creationId xmlns:a16="http://schemas.microsoft.com/office/drawing/2014/main" id="{51BEF183-E750-7BAF-2742-9E7D9273E96C}"/>
              </a:ext>
            </a:extLst>
          </p:cNvPr>
          <p:cNvPicPr>
            <a:picLocks noChangeAspect="1"/>
          </p:cNvPicPr>
          <p:nvPr/>
        </p:nvPicPr>
        <p:blipFill>
          <a:blip r:embed="rId3"/>
          <a:stretch>
            <a:fillRect/>
          </a:stretch>
        </p:blipFill>
        <p:spPr>
          <a:xfrm>
            <a:off x="225244" y="3287110"/>
            <a:ext cx="8383170" cy="1333686"/>
          </a:xfrm>
          <a:prstGeom prst="rect">
            <a:avLst/>
          </a:prstGeom>
        </p:spPr>
      </p:pic>
      <p:sp>
        <p:nvSpPr>
          <p:cNvPr id="9" name="Oval 8">
            <a:extLst>
              <a:ext uri="{FF2B5EF4-FFF2-40B4-BE49-F238E27FC236}">
                <a16:creationId xmlns:a16="http://schemas.microsoft.com/office/drawing/2014/main" id="{B0746A78-57F9-3717-D23B-778476610819}"/>
              </a:ext>
            </a:extLst>
          </p:cNvPr>
          <p:cNvSpPr/>
          <p:nvPr/>
        </p:nvSpPr>
        <p:spPr>
          <a:xfrm>
            <a:off x="1447800" y="2208954"/>
            <a:ext cx="1893916" cy="63024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Oval 9">
            <a:extLst>
              <a:ext uri="{FF2B5EF4-FFF2-40B4-BE49-F238E27FC236}">
                <a16:creationId xmlns:a16="http://schemas.microsoft.com/office/drawing/2014/main" id="{38AFC9A1-E95D-7A3C-FC82-7207A2A03076}"/>
              </a:ext>
            </a:extLst>
          </p:cNvPr>
          <p:cNvSpPr/>
          <p:nvPr/>
        </p:nvSpPr>
        <p:spPr>
          <a:xfrm>
            <a:off x="2119746" y="3901101"/>
            <a:ext cx="1870364" cy="6317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Isosceles Triangle 11">
            <a:extLst>
              <a:ext uri="{FF2B5EF4-FFF2-40B4-BE49-F238E27FC236}">
                <a16:creationId xmlns:a16="http://schemas.microsoft.com/office/drawing/2014/main" id="{2B80B4A0-8953-3B8E-868C-AC3477940ED7}"/>
              </a:ext>
            </a:extLst>
          </p:cNvPr>
          <p:cNvSpPr/>
          <p:nvPr/>
        </p:nvSpPr>
        <p:spPr>
          <a:xfrm>
            <a:off x="2651761" y="5234787"/>
            <a:ext cx="491143" cy="442806"/>
          </a:xfrm>
          <a:prstGeom prst="triangl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TextBox 12">
            <a:extLst>
              <a:ext uri="{FF2B5EF4-FFF2-40B4-BE49-F238E27FC236}">
                <a16:creationId xmlns:a16="http://schemas.microsoft.com/office/drawing/2014/main" id="{A5CC80C6-ECC1-8A3F-868B-6980CC994A6A}"/>
              </a:ext>
            </a:extLst>
          </p:cNvPr>
          <p:cNvSpPr txBox="1"/>
          <p:nvPr/>
        </p:nvSpPr>
        <p:spPr>
          <a:xfrm>
            <a:off x="3298816" y="5146859"/>
            <a:ext cx="39568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Trebuchet MS" panose="020B0603020202020204"/>
                <a:ea typeface="+mn-ea"/>
                <a:cs typeface="+mn-cs"/>
              </a:rPr>
              <a:t>H = -1.77 </a:t>
            </a:r>
            <a:r>
              <a:rPr kumimoji="0" lang="en-US" sz="4000" b="0" i="0" u="none" strike="noStrike" kern="1200" cap="none" spc="0" normalizeH="0" baseline="0" noProof="0" dirty="0" err="1">
                <a:ln>
                  <a:noFill/>
                </a:ln>
                <a:solidFill>
                  <a:prstClr val="white"/>
                </a:solidFill>
                <a:effectLst/>
                <a:uLnTx/>
                <a:uFillTx/>
                <a:latin typeface="Trebuchet MS" panose="020B0603020202020204"/>
                <a:ea typeface="+mn-ea"/>
                <a:cs typeface="+mn-cs"/>
              </a:rPr>
              <a:t>usft</a:t>
            </a:r>
            <a:endParaRPr kumimoji="0" lang="en-US" sz="4000" b="0" i="0" u="none" strike="noStrike" kern="1200" cap="none" spc="0" normalizeH="0" baseline="0" noProof="0" dirty="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1207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What is CORS?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90289" y="2262681"/>
            <a:ext cx="4534934" cy="4534934"/>
          </a:xfrm>
        </p:spPr>
      </p:pic>
      <p:sp>
        <p:nvSpPr>
          <p:cNvPr id="5" name="TextBox 4"/>
          <p:cNvSpPr txBox="1"/>
          <p:nvPr/>
        </p:nvSpPr>
        <p:spPr>
          <a:xfrm>
            <a:off x="543465" y="2475781"/>
            <a:ext cx="5607170" cy="3170099"/>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CORS</a:t>
            </a:r>
            <a:r>
              <a:rPr lang="en-US" sz="2000" dirty="0">
                <a:solidFill>
                  <a:schemeClr val="bg1"/>
                </a:solidFill>
                <a:latin typeface="Arial" panose="020B0604020202020204" pitchFamily="34" charset="0"/>
                <a:cs typeface="Arial" panose="020B0604020202020204" pitchFamily="34" charset="0"/>
              </a:rPr>
              <a:t> stands for “</a:t>
            </a:r>
            <a:r>
              <a:rPr lang="en-US" sz="2000" b="1" u="sng" dirty="0">
                <a:solidFill>
                  <a:schemeClr val="bg1"/>
                </a:solidFill>
                <a:latin typeface="Arial" panose="020B0604020202020204" pitchFamily="34" charset="0"/>
                <a:cs typeface="Arial" panose="020B0604020202020204" pitchFamily="34" charset="0"/>
              </a:rPr>
              <a:t>C</a:t>
            </a:r>
            <a:r>
              <a:rPr lang="en-US" sz="2000" dirty="0">
                <a:solidFill>
                  <a:schemeClr val="bg1"/>
                </a:solidFill>
                <a:latin typeface="Arial" panose="020B0604020202020204" pitchFamily="34" charset="0"/>
                <a:cs typeface="Arial" panose="020B0604020202020204" pitchFamily="34" charset="0"/>
              </a:rPr>
              <a:t>ontinuously </a:t>
            </a:r>
            <a:r>
              <a:rPr lang="en-US" sz="2000" b="1" u="sng" dirty="0">
                <a:solidFill>
                  <a:schemeClr val="bg1"/>
                </a:solidFill>
                <a:latin typeface="Arial" panose="020B0604020202020204" pitchFamily="34" charset="0"/>
                <a:cs typeface="Arial" panose="020B0604020202020204" pitchFamily="34" charset="0"/>
              </a:rPr>
              <a:t>O</a:t>
            </a:r>
            <a:r>
              <a:rPr lang="en-US" sz="2000" dirty="0">
                <a:solidFill>
                  <a:schemeClr val="bg1"/>
                </a:solidFill>
                <a:latin typeface="Arial" panose="020B0604020202020204" pitchFamily="34" charset="0"/>
                <a:cs typeface="Arial" panose="020B0604020202020204" pitchFamily="34" charset="0"/>
              </a:rPr>
              <a:t>perating </a:t>
            </a:r>
            <a:r>
              <a:rPr lang="en-US" sz="2000" b="1" u="sng" dirty="0">
                <a:solidFill>
                  <a:schemeClr val="bg1"/>
                </a:solidFill>
                <a:latin typeface="Arial" panose="020B0604020202020204" pitchFamily="34" charset="0"/>
                <a:cs typeface="Arial" panose="020B0604020202020204" pitchFamily="34" charset="0"/>
              </a:rPr>
              <a:t>R</a:t>
            </a:r>
            <a:r>
              <a:rPr lang="en-US" sz="2000" dirty="0">
                <a:solidFill>
                  <a:schemeClr val="bg1"/>
                </a:solidFill>
                <a:latin typeface="Arial" panose="020B0604020202020204" pitchFamily="34" charset="0"/>
                <a:cs typeface="Arial" panose="020B0604020202020204" pitchFamily="34" charset="0"/>
              </a:rPr>
              <a:t>eference </a:t>
            </a:r>
            <a:r>
              <a:rPr lang="en-US" sz="2000" b="1" u="sng" dirty="0">
                <a:solidFill>
                  <a:schemeClr val="bg1"/>
                </a:solidFill>
                <a:latin typeface="Arial" panose="020B0604020202020204" pitchFamily="34" charset="0"/>
                <a:cs typeface="Arial" panose="020B0604020202020204" pitchFamily="34" charset="0"/>
              </a:rPr>
              <a:t>S</a:t>
            </a:r>
            <a:r>
              <a:rPr lang="en-US" sz="2000" dirty="0">
                <a:solidFill>
                  <a:schemeClr val="bg1"/>
                </a:solidFill>
                <a:latin typeface="Arial" panose="020B0604020202020204" pitchFamily="34" charset="0"/>
                <a:cs typeface="Arial" panose="020B0604020202020204" pitchFamily="34" charset="0"/>
              </a:rPr>
              <a:t>tations”.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The ODOT CORS network consists of 42 GNSS receivers owned by ODOT and an additional 12 GNSS receivers owned by other entities such as the Kentucky Transportation Cabinet and West Virginia DOT.  We also have data sharing agreements with Indiana and Michigan DOT’s that help strengthen our network.  </a:t>
            </a:r>
          </a:p>
        </p:txBody>
      </p:sp>
      <p:sp>
        <p:nvSpPr>
          <p:cNvPr id="3" name="Footer Placeholder 2">
            <a:extLst>
              <a:ext uri="{FF2B5EF4-FFF2-40B4-BE49-F238E27FC236}">
                <a16:creationId xmlns:a16="http://schemas.microsoft.com/office/drawing/2014/main" id="{9111B497-9FDC-2E5E-1CE4-A3D94097B46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14958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What does the CORS Network do?</a:t>
            </a:r>
          </a:p>
        </p:txBody>
      </p:sp>
      <p:sp>
        <p:nvSpPr>
          <p:cNvPr id="3" name="Content Placeholder 2"/>
          <p:cNvSpPr>
            <a:spLocks noGrp="1"/>
          </p:cNvSpPr>
          <p:nvPr>
            <p:ph idx="1"/>
          </p:nvPr>
        </p:nvSpPr>
        <p:spPr>
          <a:xfrm>
            <a:off x="1154954" y="2587925"/>
            <a:ext cx="4391831" cy="3431875"/>
          </a:xfrm>
        </p:spPr>
        <p:txBody>
          <a:bodyPr>
            <a:normAutofit/>
          </a:bodyPr>
          <a:lstStyle/>
          <a:p>
            <a:pPr marL="0" indent="0">
              <a:buNone/>
            </a:pPr>
            <a:r>
              <a:rPr lang="en-US" sz="2000" dirty="0">
                <a:latin typeface="Arial" panose="020B0604020202020204" pitchFamily="34" charset="0"/>
                <a:cs typeface="Arial" panose="020B0604020202020204" pitchFamily="34" charset="0"/>
              </a:rPr>
              <a:t>The GNSS receivers in the CORS network collect positional data 24/7/365.</a:t>
            </a:r>
          </a:p>
          <a:p>
            <a:pPr marL="0" indent="0">
              <a:buNone/>
            </a:pPr>
            <a:r>
              <a:rPr lang="en-US" sz="2000" dirty="0">
                <a:latin typeface="Arial" panose="020B0604020202020204" pitchFamily="34" charset="0"/>
                <a:cs typeface="Arial" panose="020B0604020202020204" pitchFamily="34" charset="0"/>
              </a:rPr>
              <a:t>By doing so over a long period of time we now have very accurate locations for all CORS stations in our network. </a:t>
            </a:r>
          </a:p>
          <a:p>
            <a:pPr marL="0" indent="0">
              <a:buNone/>
            </a:pPr>
            <a:endParaRPr lang="en-US" sz="2000" dirty="0">
              <a:latin typeface="Arial" panose="020B0604020202020204" pitchFamily="34" charset="0"/>
              <a:cs typeface="Arial" panose="020B0604020202020204" pitchFamily="34" charset="0"/>
            </a:endParaRPr>
          </a:p>
        </p:txBody>
      </p:sp>
      <p:pic>
        <p:nvPicPr>
          <p:cNvPr id="4" name="Content Placeholder 5"/>
          <p:cNvPicPr>
            <a:picLocks/>
          </p:cNvPicPr>
          <p:nvPr/>
        </p:nvPicPr>
        <p:blipFill rotWithShape="1">
          <a:blip r:embed="rId2"/>
          <a:srcRect t="1013" b="4423"/>
          <a:stretch/>
        </p:blipFill>
        <p:spPr>
          <a:xfrm>
            <a:off x="6155753" y="2752078"/>
            <a:ext cx="5632704" cy="3785616"/>
          </a:xfrm>
          <a:prstGeom prst="rect">
            <a:avLst/>
          </a:prstGeom>
        </p:spPr>
      </p:pic>
      <p:sp>
        <p:nvSpPr>
          <p:cNvPr id="5" name="Rectangle 4"/>
          <p:cNvSpPr/>
          <p:nvPr/>
        </p:nvSpPr>
        <p:spPr>
          <a:xfrm>
            <a:off x="7424245" y="2752078"/>
            <a:ext cx="3095719" cy="369332"/>
          </a:xfrm>
          <a:prstGeom prst="rect">
            <a:avLst/>
          </a:prstGeom>
        </p:spPr>
        <p:txBody>
          <a:bodyPr wrap="none">
            <a:spAutoFit/>
          </a:bodyPr>
          <a:lstStyle/>
          <a:p>
            <a:pPr algn="ctr"/>
            <a:r>
              <a:rPr lang="en-US" dirty="0">
                <a:solidFill>
                  <a:schemeClr val="bg1"/>
                </a:solidFill>
              </a:rPr>
              <a:t>GNSS Positioning Principles</a:t>
            </a:r>
          </a:p>
        </p:txBody>
      </p:sp>
      <p:sp>
        <p:nvSpPr>
          <p:cNvPr id="6" name="Footer Placeholder 5">
            <a:extLst>
              <a:ext uri="{FF2B5EF4-FFF2-40B4-BE49-F238E27FC236}">
                <a16:creationId xmlns:a16="http://schemas.microsoft.com/office/drawing/2014/main" id="{807D999B-D005-CD6B-75D9-62C43F1E6164}"/>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578493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Survey Position Accuracy</a:t>
            </a:r>
          </a:p>
        </p:txBody>
      </p:sp>
      <p:pic>
        <p:nvPicPr>
          <p:cNvPr id="4" name="Content Placeholder 2"/>
          <p:cNvPicPr>
            <a:picLocks noChangeAspect="1"/>
          </p:cNvPicPr>
          <p:nvPr/>
        </p:nvPicPr>
        <p:blipFill>
          <a:blip r:embed="rId2"/>
          <a:stretch>
            <a:fillRect/>
          </a:stretch>
        </p:blipFill>
        <p:spPr>
          <a:xfrm>
            <a:off x="6431799" y="3168631"/>
            <a:ext cx="5632704" cy="3689369"/>
          </a:xfrm>
          <a:prstGeom prst="rect">
            <a:avLst/>
          </a:prstGeom>
        </p:spPr>
      </p:pic>
      <p:sp>
        <p:nvSpPr>
          <p:cNvPr id="5" name="Rectangle 4"/>
          <p:cNvSpPr/>
          <p:nvPr/>
        </p:nvSpPr>
        <p:spPr>
          <a:xfrm>
            <a:off x="6431799" y="3168631"/>
            <a:ext cx="5632704" cy="369332"/>
          </a:xfrm>
          <a:prstGeom prst="rect">
            <a:avLst/>
          </a:prstGeom>
        </p:spPr>
        <p:txBody>
          <a:bodyPr wrap="square">
            <a:spAutoFit/>
          </a:bodyPr>
          <a:lstStyle/>
          <a:p>
            <a:pPr algn="ctr"/>
            <a:r>
              <a:rPr lang="en-US" dirty="0">
                <a:solidFill>
                  <a:schemeClr val="bg1"/>
                </a:solidFill>
                <a:latin typeface="Arial" panose="020B0604020202020204" pitchFamily="34" charset="0"/>
              </a:rPr>
              <a:t>Autonomous Positioning - Mapping and GIS</a:t>
            </a:r>
            <a:endParaRPr lang="en-US" dirty="0">
              <a:solidFill>
                <a:schemeClr val="bg1"/>
              </a:solidFill>
              <a:effectLst/>
              <a:latin typeface="Arial" panose="020B0604020202020204" pitchFamily="34" charset="0"/>
            </a:endParaRPr>
          </a:p>
        </p:txBody>
      </p:sp>
      <p:sp>
        <p:nvSpPr>
          <p:cNvPr id="7" name="TextBox 6"/>
          <p:cNvSpPr txBox="1"/>
          <p:nvPr/>
        </p:nvSpPr>
        <p:spPr>
          <a:xfrm>
            <a:off x="301924" y="2355011"/>
            <a:ext cx="5788325" cy="3785652"/>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Autonomous Positions: </a:t>
            </a:r>
            <a:r>
              <a:rPr lang="en-US" sz="2000" dirty="0">
                <a:solidFill>
                  <a:schemeClr val="bg1"/>
                </a:solidFill>
                <a:latin typeface="Arial" panose="020B0604020202020204" pitchFamily="34" charset="0"/>
                <a:cs typeface="Arial" panose="020B0604020202020204" pitchFamily="34" charset="0"/>
              </a:rPr>
              <a:t>(what you would typically get from your cell phone for example) have a typical accuracy of around 30 feet.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Position inaccuracy is caused by the satellite signal passing through the ionosphere and troposphere causing delays in the signal.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The satellite signal is also affected by objects on the earth such as buildings and trees creating multipath and loss of signal situations that affect positional accuracies. </a:t>
            </a:r>
          </a:p>
        </p:txBody>
      </p:sp>
      <p:sp>
        <p:nvSpPr>
          <p:cNvPr id="3" name="Footer Placeholder 2">
            <a:extLst>
              <a:ext uri="{FF2B5EF4-FFF2-40B4-BE49-F238E27FC236}">
                <a16:creationId xmlns:a16="http://schemas.microsoft.com/office/drawing/2014/main" id="{B1538ADA-DF4C-A5E0-776E-1CC4F375CDE7}"/>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922880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How do we get better accuracy?</a:t>
            </a:r>
          </a:p>
        </p:txBody>
      </p:sp>
      <p:pic>
        <p:nvPicPr>
          <p:cNvPr id="4" name="Content Placeholder 4"/>
          <p:cNvPicPr>
            <a:picLocks/>
          </p:cNvPicPr>
          <p:nvPr/>
        </p:nvPicPr>
        <p:blipFill rotWithShape="1">
          <a:blip r:embed="rId2"/>
          <a:srcRect t="-300" b="5134"/>
          <a:stretch/>
        </p:blipFill>
        <p:spPr>
          <a:xfrm>
            <a:off x="6437770" y="2835010"/>
            <a:ext cx="5632704" cy="3797574"/>
          </a:xfrm>
          <a:prstGeom prst="rect">
            <a:avLst/>
          </a:prstGeom>
        </p:spPr>
      </p:pic>
      <p:sp>
        <p:nvSpPr>
          <p:cNvPr id="5" name="Rectangle 4"/>
          <p:cNvSpPr/>
          <p:nvPr/>
        </p:nvSpPr>
        <p:spPr>
          <a:xfrm>
            <a:off x="6316244" y="2846968"/>
            <a:ext cx="5875756" cy="369332"/>
          </a:xfrm>
          <a:prstGeom prst="rect">
            <a:avLst/>
          </a:prstGeom>
        </p:spPr>
        <p:txBody>
          <a:bodyPr wrap="square">
            <a:spAutoFit/>
          </a:bodyPr>
          <a:lstStyle/>
          <a:p>
            <a:pPr algn="ctr"/>
            <a:r>
              <a:rPr lang="en-US" dirty="0">
                <a:solidFill>
                  <a:schemeClr val="bg1"/>
                </a:solidFill>
                <a:latin typeface="Arial" panose="020B0604020202020204" pitchFamily="34" charset="0"/>
              </a:rPr>
              <a:t>Differential Positioning - Using corrections</a:t>
            </a:r>
            <a:endParaRPr lang="en-US" dirty="0">
              <a:solidFill>
                <a:schemeClr val="bg1"/>
              </a:solidFill>
              <a:effectLst/>
              <a:latin typeface="Arial" panose="020B0604020202020204" pitchFamily="34" charset="0"/>
            </a:endParaRPr>
          </a:p>
        </p:txBody>
      </p:sp>
      <p:sp>
        <p:nvSpPr>
          <p:cNvPr id="6" name="TextBox 5"/>
          <p:cNvSpPr txBox="1"/>
          <p:nvPr/>
        </p:nvSpPr>
        <p:spPr>
          <a:xfrm>
            <a:off x="198408" y="2501660"/>
            <a:ext cx="6117836" cy="2308324"/>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Differential Positioning (RTK)</a:t>
            </a:r>
          </a:p>
          <a:p>
            <a:r>
              <a:rPr lang="en-US" sz="2000" b="1" dirty="0">
                <a:solidFill>
                  <a:schemeClr val="bg1"/>
                </a:solidFill>
                <a:latin typeface="Arial" panose="020B0604020202020204" pitchFamily="34" charset="0"/>
                <a:cs typeface="Arial" panose="020B0604020202020204" pitchFamily="34" charset="0"/>
              </a:rPr>
              <a:t> </a:t>
            </a:r>
          </a:p>
          <a:p>
            <a:r>
              <a:rPr lang="en-US" sz="2000" dirty="0">
                <a:solidFill>
                  <a:schemeClr val="bg1"/>
                </a:solidFill>
                <a:latin typeface="Arial" panose="020B0604020202020204" pitchFamily="34" charset="0"/>
                <a:cs typeface="Arial" panose="020B0604020202020204" pitchFamily="34" charset="0"/>
              </a:rPr>
              <a:t>Using the CORS stations we can now calculate the satellite and atmosphere errors (the delay in the satellite signal thru the ionosphere and troposphere) and apply those corrections to our “roving” GNSS receiver to obtain better accuracies. </a:t>
            </a:r>
          </a:p>
        </p:txBody>
      </p:sp>
      <p:sp>
        <p:nvSpPr>
          <p:cNvPr id="3" name="Footer Placeholder 2">
            <a:extLst>
              <a:ext uri="{FF2B5EF4-FFF2-40B4-BE49-F238E27FC236}">
                <a16:creationId xmlns:a16="http://schemas.microsoft.com/office/drawing/2014/main" id="{DF475FCF-DF97-172A-C0D5-6C5F767185F4}"/>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902797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How do I get my corrections?</a:t>
            </a:r>
          </a:p>
        </p:txBody>
      </p:sp>
      <p:pic>
        <p:nvPicPr>
          <p:cNvPr id="7" name="Content Placeholder 2"/>
          <p:cNvPicPr>
            <a:picLocks noGrp="1" noChangeAspect="1"/>
          </p:cNvPicPr>
          <p:nvPr>
            <p:ph idx="1"/>
          </p:nvPr>
        </p:nvPicPr>
        <p:blipFill>
          <a:blip r:embed="rId2"/>
          <a:stretch>
            <a:fillRect/>
          </a:stretch>
        </p:blipFill>
        <p:spPr>
          <a:xfrm>
            <a:off x="6652119" y="3450895"/>
            <a:ext cx="5457825" cy="3343275"/>
          </a:xfrm>
          <a:prstGeom prst="rect">
            <a:avLst/>
          </a:prstGeom>
        </p:spPr>
      </p:pic>
      <p:sp>
        <p:nvSpPr>
          <p:cNvPr id="8" name="TextBox 7"/>
          <p:cNvSpPr txBox="1"/>
          <p:nvPr/>
        </p:nvSpPr>
        <p:spPr>
          <a:xfrm>
            <a:off x="232913" y="2398143"/>
            <a:ext cx="6323162" cy="3170099"/>
          </a:xfrm>
          <a:prstGeom prst="rect">
            <a:avLst/>
          </a:prstGeom>
          <a:noFill/>
        </p:spPr>
        <p:txBody>
          <a:bodyPr wrap="square" rtlCol="0">
            <a:spAutoFit/>
          </a:bodyPr>
          <a:lstStyle/>
          <a:p>
            <a:r>
              <a:rPr lang="en-US" sz="2000" b="1" dirty="0">
                <a:solidFill>
                  <a:schemeClr val="bg1"/>
                </a:solidFill>
                <a:latin typeface="Arial" panose="020B0604020202020204" pitchFamily="34" charset="0"/>
                <a:cs typeface="Arial" panose="020B0604020202020204" pitchFamily="34" charset="0"/>
              </a:rPr>
              <a:t>The CORS Network is only one piece of the puzzle!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The CORS stations are spaced 20 to 50 miles apart and, as stated before, constantly collect data from the United States (GPS) and Russian (GLONASS) satellites. The data from the stations are sent to a server where Trimble Pivot Software synchronizes the data and models the atmospheric errors over the entire network.  </a:t>
            </a:r>
          </a:p>
          <a:p>
            <a:endParaRPr lang="en-US" sz="20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D01C34D4-C380-8A24-F059-56285156CD1A}"/>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52432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2"/>
          </a:solidFill>
        </p:spPr>
        <p:txBody>
          <a:bodyPr/>
          <a:lstStyle/>
          <a:p>
            <a:r>
              <a:rPr lang="en-US" dirty="0"/>
              <a:t>How do I get my corrections?</a:t>
            </a:r>
          </a:p>
        </p:txBody>
      </p:sp>
      <p:pic>
        <p:nvPicPr>
          <p:cNvPr id="7" name="Content Placeholder 2"/>
          <p:cNvPicPr>
            <a:picLocks noGrp="1" noChangeAspect="1"/>
          </p:cNvPicPr>
          <p:nvPr>
            <p:ph idx="1"/>
          </p:nvPr>
        </p:nvPicPr>
        <p:blipFill>
          <a:blip r:embed="rId2"/>
          <a:stretch>
            <a:fillRect/>
          </a:stretch>
        </p:blipFill>
        <p:spPr>
          <a:xfrm>
            <a:off x="6652119" y="3450895"/>
            <a:ext cx="5457825" cy="3343275"/>
          </a:xfrm>
          <a:prstGeom prst="rect">
            <a:avLst/>
          </a:prstGeom>
        </p:spPr>
      </p:pic>
      <p:sp>
        <p:nvSpPr>
          <p:cNvPr id="8" name="TextBox 7"/>
          <p:cNvSpPr txBox="1"/>
          <p:nvPr/>
        </p:nvSpPr>
        <p:spPr>
          <a:xfrm>
            <a:off x="232913" y="2398143"/>
            <a:ext cx="6323162" cy="4770537"/>
          </a:xfrm>
          <a:prstGeom prst="rect">
            <a:avLst/>
          </a:prstGeom>
          <a:no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Here is how you get an accurate position! </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When you (the rover) want to establish an accurate position you need to contact the Pivot server and let it know your autonomous position (30 feet).</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The Pivot software knows the atmospheric corrections for your location and sends you a “</a:t>
            </a:r>
            <a:r>
              <a:rPr lang="en-US" sz="2000" b="1" u="sng" dirty="0">
                <a:solidFill>
                  <a:schemeClr val="bg1"/>
                </a:solidFill>
                <a:latin typeface="Arial" panose="020B0604020202020204" pitchFamily="34" charset="0"/>
                <a:cs typeface="Arial" panose="020B0604020202020204" pitchFamily="34" charset="0"/>
              </a:rPr>
              <a:t>V</a:t>
            </a:r>
            <a:r>
              <a:rPr lang="en-US" sz="2000" dirty="0">
                <a:solidFill>
                  <a:schemeClr val="bg1"/>
                </a:solidFill>
                <a:latin typeface="Arial" panose="020B0604020202020204" pitchFamily="34" charset="0"/>
                <a:cs typeface="Arial" panose="020B0604020202020204" pitchFamily="34" charset="0"/>
              </a:rPr>
              <a:t>irtual </a:t>
            </a:r>
            <a:r>
              <a:rPr lang="en-US" sz="2000" b="1" u="sng" dirty="0">
                <a:solidFill>
                  <a:schemeClr val="bg1"/>
                </a:solidFill>
                <a:latin typeface="Arial" panose="020B0604020202020204" pitchFamily="34" charset="0"/>
                <a:cs typeface="Arial" panose="020B0604020202020204" pitchFamily="34" charset="0"/>
              </a:rPr>
              <a:t>R</a:t>
            </a:r>
            <a:r>
              <a:rPr lang="en-US" sz="2000" dirty="0">
                <a:solidFill>
                  <a:schemeClr val="bg1"/>
                </a:solidFill>
                <a:latin typeface="Arial" panose="020B0604020202020204" pitchFamily="34" charset="0"/>
                <a:cs typeface="Arial" panose="020B0604020202020204" pitchFamily="34" charset="0"/>
              </a:rPr>
              <a:t>eference </a:t>
            </a:r>
            <a:r>
              <a:rPr lang="en-US" sz="2000" b="1" u="sng" dirty="0">
                <a:solidFill>
                  <a:schemeClr val="bg1"/>
                </a:solidFill>
                <a:latin typeface="Arial" panose="020B0604020202020204" pitchFamily="34" charset="0"/>
                <a:cs typeface="Arial" panose="020B0604020202020204" pitchFamily="34" charset="0"/>
              </a:rPr>
              <a:t>S</a:t>
            </a:r>
            <a:r>
              <a:rPr lang="en-US" sz="2000" dirty="0">
                <a:solidFill>
                  <a:schemeClr val="bg1"/>
                </a:solidFill>
                <a:latin typeface="Arial" panose="020B0604020202020204" pitchFamily="34" charset="0"/>
                <a:cs typeface="Arial" panose="020B0604020202020204" pitchFamily="34" charset="0"/>
              </a:rPr>
              <a:t>tation” within 30 feet of your receiver. This “VRS” base provides you with GNSS corrections through a wireless internet connection.</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Now you have a corrected accurate position +/- 1 cm!!!</a:t>
            </a:r>
          </a:p>
          <a:p>
            <a:r>
              <a:rPr lang="en-US" sz="2000" dirty="0">
                <a:solidFill>
                  <a:schemeClr val="bg1"/>
                </a:solidFill>
                <a:latin typeface="Arial" panose="020B0604020202020204" pitchFamily="34" charset="0"/>
                <a:cs typeface="Arial" panose="020B0604020202020204" pitchFamily="34" charset="0"/>
              </a:rPr>
              <a:t>As you move the “VRS” base follows you!!! </a:t>
            </a:r>
          </a:p>
          <a:p>
            <a:endParaRPr lang="en-US" sz="2000"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8E016B33-2F42-52C1-0B7F-C4AE9CAF1615}"/>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58677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40640"/>
            <a:ext cx="12192000" cy="690880"/>
          </a:xfrm>
          <a:solidFill>
            <a:schemeClr val="tx2"/>
          </a:solidFill>
        </p:spPr>
        <p:txBody>
          <a:bodyPr/>
          <a:lstStyle/>
          <a:p>
            <a:r>
              <a:rPr lang="en-US" dirty="0"/>
              <a:t>2022 Hours by classification</a:t>
            </a:r>
          </a:p>
        </p:txBody>
      </p:sp>
      <p:sp>
        <p:nvSpPr>
          <p:cNvPr id="5" name="Content Placeholder 4"/>
          <p:cNvSpPr>
            <a:spLocks noGrp="1"/>
          </p:cNvSpPr>
          <p:nvPr>
            <p:ph idx="1"/>
          </p:nvPr>
        </p:nvSpPr>
        <p:spPr>
          <a:xfrm>
            <a:off x="599440" y="1203960"/>
            <a:ext cx="11216640" cy="4846004"/>
          </a:xfrm>
        </p:spPr>
        <p:txBody>
          <a:bodyPr/>
          <a:lstStyle/>
          <a:p>
            <a:pPr marL="0" indent="0">
              <a:buNone/>
            </a:pPr>
            <a:r>
              <a:rPr lang="en-US" sz="2800" dirty="0">
                <a:latin typeface="Trebuchet MS" panose="020B0603020202020204" pitchFamily="34" charset="0"/>
              </a:rPr>
              <a:t>		</a:t>
            </a:r>
            <a:endParaRPr lang="en-US" sz="3600" dirty="0"/>
          </a:p>
        </p:txBody>
      </p:sp>
      <p:sp>
        <p:nvSpPr>
          <p:cNvPr id="9" name="Footer Placeholder 8"/>
          <p:cNvSpPr>
            <a:spLocks noGrp="1"/>
          </p:cNvSpPr>
          <p:nvPr>
            <p:ph type="ftr" sz="quarter" idx="3"/>
          </p:nvPr>
        </p:nvSpPr>
        <p:spPr>
          <a:xfrm>
            <a:off x="1427480" y="6339524"/>
            <a:ext cx="7756218" cy="365760"/>
          </a:xfrm>
        </p:spPr>
        <p:txBody>
          <a:bodyPr>
            <a:norm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pic>
        <p:nvPicPr>
          <p:cNvPr id="3" name="Picture 2">
            <a:extLst>
              <a:ext uri="{FF2B5EF4-FFF2-40B4-BE49-F238E27FC236}">
                <a16:creationId xmlns:a16="http://schemas.microsoft.com/office/drawing/2014/main" id="{690E28FC-5B47-FAD3-606F-4418D1F6FF93}"/>
              </a:ext>
            </a:extLst>
          </p:cNvPr>
          <p:cNvPicPr>
            <a:picLocks noChangeAspect="1"/>
          </p:cNvPicPr>
          <p:nvPr/>
        </p:nvPicPr>
        <p:blipFill>
          <a:blip r:embed="rId3"/>
          <a:stretch>
            <a:fillRect/>
          </a:stretch>
        </p:blipFill>
        <p:spPr>
          <a:xfrm>
            <a:off x="2153125" y="994496"/>
            <a:ext cx="7417596" cy="5148501"/>
          </a:xfrm>
          <a:prstGeom prst="rect">
            <a:avLst/>
          </a:prstGeom>
        </p:spPr>
      </p:pic>
    </p:spTree>
    <p:extLst>
      <p:ext uri="{BB962C8B-B14F-4D97-AF65-F5344CB8AC3E}">
        <p14:creationId xmlns:p14="http://schemas.microsoft.com/office/powerpoint/2010/main" val="74199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5135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286695" y="336229"/>
            <a:ext cx="7085312" cy="5931889"/>
          </a:xfrm>
          <a:prstGeom prst="rect">
            <a:avLst/>
          </a:prstGeom>
        </p:spPr>
      </p:pic>
      <p:sp>
        <p:nvSpPr>
          <p:cNvPr id="35" name="Oval 34"/>
          <p:cNvSpPr/>
          <p:nvPr/>
        </p:nvSpPr>
        <p:spPr>
          <a:xfrm>
            <a:off x="3526536" y="1663095"/>
            <a:ext cx="5154886" cy="4336328"/>
          </a:xfrm>
          <a:prstGeom prst="ellipse">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3513355" y="16726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1524000" y="266521"/>
            <a:ext cx="9144000" cy="626496"/>
          </a:xfrm>
          <a:prstGeom prst="rect">
            <a:avLst/>
          </a:prstGeom>
        </p:spPr>
        <p:txBody>
          <a:bodyPr vert="horz" wrap="square" lIns="0" tIns="16933" rIns="0" bIns="0" numCol="1" rtlCol="0" anchor="ctr" anchorCtr="0" compatLnSpc="1">
            <a:prstTxWarp prst="textNoShape">
              <a:avLst/>
            </a:prstTxWarp>
            <a:spAutoFit/>
          </a:bodyPr>
          <a:lstStyle/>
          <a:p>
            <a:pPr marL="16933" algn="ctr">
              <a:spcBef>
                <a:spcPts val="133"/>
              </a:spcBef>
            </a:pPr>
            <a:r>
              <a:rPr lang="en-US" b="1" spc="-40" dirty="0">
                <a:solidFill>
                  <a:schemeClr val="bg1"/>
                </a:solidFill>
                <a:latin typeface="Cambria" panose="02040503050406030204" pitchFamily="18" charset="0"/>
                <a:cs typeface="Calibri"/>
              </a:rPr>
              <a:t>Non-</a:t>
            </a:r>
            <a:r>
              <a:rPr lang="en-US" b="1" spc="-40" dirty="0" err="1">
                <a:solidFill>
                  <a:schemeClr val="bg1"/>
                </a:solidFill>
                <a:latin typeface="Cambria" panose="02040503050406030204" pitchFamily="18" charset="0"/>
                <a:cs typeface="Calibri"/>
              </a:rPr>
              <a:t>geocentricity</a:t>
            </a:r>
            <a:r>
              <a:rPr lang="en-US" b="1" spc="-40" dirty="0">
                <a:solidFill>
                  <a:schemeClr val="bg1"/>
                </a:solidFill>
                <a:latin typeface="Cambria" panose="02040503050406030204" pitchFamily="18" charset="0"/>
                <a:cs typeface="Calibri"/>
              </a:rPr>
              <a:t> of </a:t>
            </a:r>
            <a:r>
              <a:rPr b="1" dirty="0">
                <a:solidFill>
                  <a:schemeClr val="bg1"/>
                </a:solidFill>
                <a:latin typeface="Cambria" panose="02040503050406030204" pitchFamily="18" charset="0"/>
                <a:cs typeface="Calibri"/>
              </a:rPr>
              <a:t>NAD83</a:t>
            </a:r>
          </a:p>
        </p:txBody>
      </p:sp>
      <p:sp>
        <p:nvSpPr>
          <p:cNvPr id="34" name="Oval 33"/>
          <p:cNvSpPr/>
          <p:nvPr/>
        </p:nvSpPr>
        <p:spPr>
          <a:xfrm>
            <a:off x="3427688" y="1756197"/>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 Box 19"/>
          <p:cNvSpPr txBox="1">
            <a:spLocks noChangeArrowheads="1"/>
          </p:cNvSpPr>
          <p:nvPr/>
        </p:nvSpPr>
        <p:spPr bwMode="auto">
          <a:xfrm>
            <a:off x="7899715" y="1565642"/>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ITRF2014</a:t>
            </a:r>
          </a:p>
        </p:txBody>
      </p:sp>
      <p:sp>
        <p:nvSpPr>
          <p:cNvPr id="38" name="Text Box 19"/>
          <p:cNvSpPr txBox="1">
            <a:spLocks noChangeArrowheads="1"/>
          </p:cNvSpPr>
          <p:nvPr/>
        </p:nvSpPr>
        <p:spPr bwMode="auto">
          <a:xfrm>
            <a:off x="2597326" y="5501976"/>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sp>
        <p:nvSpPr>
          <p:cNvPr id="39" name="Text Box 19"/>
          <p:cNvSpPr txBox="1">
            <a:spLocks noChangeArrowheads="1"/>
          </p:cNvSpPr>
          <p:nvPr/>
        </p:nvSpPr>
        <p:spPr bwMode="auto">
          <a:xfrm>
            <a:off x="1524000" y="6085148"/>
            <a:ext cx="9144000"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GRS = Geodetic Reference System</a:t>
            </a:r>
          </a:p>
        </p:txBody>
      </p:sp>
      <p:sp>
        <p:nvSpPr>
          <p:cNvPr id="42" name="Flowchart: Connector 41"/>
          <p:cNvSpPr/>
          <p:nvPr/>
        </p:nvSpPr>
        <p:spPr>
          <a:xfrm>
            <a:off x="5985642" y="3654699"/>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1" name="Flowchart: Connector 40"/>
          <p:cNvSpPr/>
          <p:nvPr/>
        </p:nvSpPr>
        <p:spPr>
          <a:xfrm>
            <a:off x="5899975" y="3726103"/>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 name="Slide Number Placeholder 4">
            <a:extLst>
              <a:ext uri="{FF2B5EF4-FFF2-40B4-BE49-F238E27FC236}">
                <a16:creationId xmlns:a16="http://schemas.microsoft.com/office/drawing/2014/main" id="{01BEBF35-C51B-2937-4FDE-2DEF51694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BFBAC-A956-45B0-95C8-3632388918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6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2" presetClass="exit" presetSubtype="4" fill="hold" grpId="1" nodeType="with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80">
                                          <p:stCondLst>
                                            <p:cond delay="0"/>
                                          </p:stCondLst>
                                        </p:cTn>
                                        <p:tgtEl>
                                          <p:spTgt spid="42"/>
                                        </p:tgtEl>
                                      </p:cBhvr>
                                    </p:animEffect>
                                    <p:anim calcmode="lin" valueType="num">
                                      <p:cBhvr>
                                        <p:cTn id="3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7" dur="26">
                                          <p:stCondLst>
                                            <p:cond delay="650"/>
                                          </p:stCondLst>
                                        </p:cTn>
                                        <p:tgtEl>
                                          <p:spTgt spid="42"/>
                                        </p:tgtEl>
                                      </p:cBhvr>
                                      <p:to x="100000" y="60000"/>
                                    </p:animScale>
                                    <p:animScale>
                                      <p:cBhvr>
                                        <p:cTn id="38" dur="166" decel="50000">
                                          <p:stCondLst>
                                            <p:cond delay="676"/>
                                          </p:stCondLst>
                                        </p:cTn>
                                        <p:tgtEl>
                                          <p:spTgt spid="42"/>
                                        </p:tgtEl>
                                      </p:cBhvr>
                                      <p:to x="100000" y="100000"/>
                                    </p:animScale>
                                    <p:animScale>
                                      <p:cBhvr>
                                        <p:cTn id="39" dur="26">
                                          <p:stCondLst>
                                            <p:cond delay="1312"/>
                                          </p:stCondLst>
                                        </p:cTn>
                                        <p:tgtEl>
                                          <p:spTgt spid="42"/>
                                        </p:tgtEl>
                                      </p:cBhvr>
                                      <p:to x="100000" y="80000"/>
                                    </p:animScale>
                                    <p:animScale>
                                      <p:cBhvr>
                                        <p:cTn id="40" dur="166" decel="50000">
                                          <p:stCondLst>
                                            <p:cond delay="1338"/>
                                          </p:stCondLst>
                                        </p:cTn>
                                        <p:tgtEl>
                                          <p:spTgt spid="42"/>
                                        </p:tgtEl>
                                      </p:cBhvr>
                                      <p:to x="100000" y="100000"/>
                                    </p:animScale>
                                    <p:animScale>
                                      <p:cBhvr>
                                        <p:cTn id="41" dur="26">
                                          <p:stCondLst>
                                            <p:cond delay="1642"/>
                                          </p:stCondLst>
                                        </p:cTn>
                                        <p:tgtEl>
                                          <p:spTgt spid="42"/>
                                        </p:tgtEl>
                                      </p:cBhvr>
                                      <p:to x="100000" y="90000"/>
                                    </p:animScale>
                                    <p:animScale>
                                      <p:cBhvr>
                                        <p:cTn id="42" dur="166" decel="50000">
                                          <p:stCondLst>
                                            <p:cond delay="1668"/>
                                          </p:stCondLst>
                                        </p:cTn>
                                        <p:tgtEl>
                                          <p:spTgt spid="42"/>
                                        </p:tgtEl>
                                      </p:cBhvr>
                                      <p:to x="100000" y="100000"/>
                                    </p:animScale>
                                    <p:animScale>
                                      <p:cBhvr>
                                        <p:cTn id="43" dur="26">
                                          <p:stCondLst>
                                            <p:cond delay="1808"/>
                                          </p:stCondLst>
                                        </p:cTn>
                                        <p:tgtEl>
                                          <p:spTgt spid="42"/>
                                        </p:tgtEl>
                                      </p:cBhvr>
                                      <p:to x="100000" y="95000"/>
                                    </p:animScale>
                                    <p:animScale>
                                      <p:cBhvr>
                                        <p:cTn id="44" dur="166" decel="50000">
                                          <p:stCondLst>
                                            <p:cond delay="1834"/>
                                          </p:stCondLst>
                                        </p:cTn>
                                        <p:tgtEl>
                                          <p:spTgt spid="42"/>
                                        </p:tgtEl>
                                      </p:cBhvr>
                                      <p:to x="100000" y="100000"/>
                                    </p:animScale>
                                  </p:childTnLst>
                                </p:cTn>
                              </p:par>
                            </p:childTnLst>
                          </p:cTn>
                        </p:par>
                        <p:par>
                          <p:cTn id="45" fill="hold">
                            <p:stCondLst>
                              <p:cond delay="2000"/>
                            </p:stCondLst>
                            <p:childTnLst>
                              <p:par>
                                <p:cTn id="46" presetID="1" presetClass="exit"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80">
                                          <p:stCondLst>
                                            <p:cond delay="0"/>
                                          </p:stCondLst>
                                        </p:cTn>
                                        <p:tgtEl>
                                          <p:spTgt spid="41"/>
                                        </p:tgtEl>
                                      </p:cBhvr>
                                    </p:animEffect>
                                    <p:anim calcmode="lin" valueType="num">
                                      <p:cBhvr>
                                        <p:cTn id="5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4" dur="26">
                                          <p:stCondLst>
                                            <p:cond delay="650"/>
                                          </p:stCondLst>
                                        </p:cTn>
                                        <p:tgtEl>
                                          <p:spTgt spid="41"/>
                                        </p:tgtEl>
                                      </p:cBhvr>
                                      <p:to x="100000" y="60000"/>
                                    </p:animScale>
                                    <p:animScale>
                                      <p:cBhvr>
                                        <p:cTn id="65" dur="166" decel="50000">
                                          <p:stCondLst>
                                            <p:cond delay="676"/>
                                          </p:stCondLst>
                                        </p:cTn>
                                        <p:tgtEl>
                                          <p:spTgt spid="41"/>
                                        </p:tgtEl>
                                      </p:cBhvr>
                                      <p:to x="100000" y="100000"/>
                                    </p:animScale>
                                    <p:animScale>
                                      <p:cBhvr>
                                        <p:cTn id="66" dur="26">
                                          <p:stCondLst>
                                            <p:cond delay="1312"/>
                                          </p:stCondLst>
                                        </p:cTn>
                                        <p:tgtEl>
                                          <p:spTgt spid="41"/>
                                        </p:tgtEl>
                                      </p:cBhvr>
                                      <p:to x="100000" y="80000"/>
                                    </p:animScale>
                                    <p:animScale>
                                      <p:cBhvr>
                                        <p:cTn id="67" dur="166" decel="50000">
                                          <p:stCondLst>
                                            <p:cond delay="1338"/>
                                          </p:stCondLst>
                                        </p:cTn>
                                        <p:tgtEl>
                                          <p:spTgt spid="41"/>
                                        </p:tgtEl>
                                      </p:cBhvr>
                                      <p:to x="100000" y="100000"/>
                                    </p:animScale>
                                    <p:animScale>
                                      <p:cBhvr>
                                        <p:cTn id="68" dur="26">
                                          <p:stCondLst>
                                            <p:cond delay="1642"/>
                                          </p:stCondLst>
                                        </p:cTn>
                                        <p:tgtEl>
                                          <p:spTgt spid="41"/>
                                        </p:tgtEl>
                                      </p:cBhvr>
                                      <p:to x="100000" y="90000"/>
                                    </p:animScale>
                                    <p:animScale>
                                      <p:cBhvr>
                                        <p:cTn id="69" dur="166" decel="50000">
                                          <p:stCondLst>
                                            <p:cond delay="1668"/>
                                          </p:stCondLst>
                                        </p:cTn>
                                        <p:tgtEl>
                                          <p:spTgt spid="41"/>
                                        </p:tgtEl>
                                      </p:cBhvr>
                                      <p:to x="100000" y="100000"/>
                                    </p:animScale>
                                    <p:animScale>
                                      <p:cBhvr>
                                        <p:cTn id="70" dur="26">
                                          <p:stCondLst>
                                            <p:cond delay="1808"/>
                                          </p:stCondLst>
                                        </p:cTn>
                                        <p:tgtEl>
                                          <p:spTgt spid="41"/>
                                        </p:tgtEl>
                                      </p:cBhvr>
                                      <p:to x="100000" y="95000"/>
                                    </p:animScale>
                                    <p:animScale>
                                      <p:cBhvr>
                                        <p:cTn id="71"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34" grpId="0" animBg="1"/>
      <p:bldP spid="37" grpId="0"/>
      <p:bldP spid="38" grpId="0"/>
      <p:bldP spid="39" grpId="0"/>
      <p:bldP spid="39" grpId="1"/>
      <p:bldP spid="42" grpId="0" animBg="1"/>
      <p:bldP spid="4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35071-236B-4692-9F98-85BD6701AC3B}"/>
              </a:ext>
            </a:extLst>
          </p:cNvPr>
          <p:cNvSpPr>
            <a:spLocks noGrp="1"/>
          </p:cNvSpPr>
          <p:nvPr>
            <p:ph type="title"/>
          </p:nvPr>
        </p:nvSpPr>
        <p:spPr>
          <a:solidFill>
            <a:schemeClr val="tx2"/>
          </a:solidFill>
        </p:spPr>
        <p:txBody>
          <a:bodyPr/>
          <a:lstStyle/>
          <a:p>
            <a:pPr algn="ctr"/>
            <a:r>
              <a:rPr lang="en-US" dirty="0"/>
              <a:t>What can I do to prepare for the change?</a:t>
            </a:r>
          </a:p>
        </p:txBody>
      </p:sp>
      <p:sp>
        <p:nvSpPr>
          <p:cNvPr id="3" name="Content Placeholder 2">
            <a:extLst>
              <a:ext uri="{FF2B5EF4-FFF2-40B4-BE49-F238E27FC236}">
                <a16:creationId xmlns:a16="http://schemas.microsoft.com/office/drawing/2014/main" id="{E5EEEA1F-7097-48B1-BA21-C15EC513F624}"/>
              </a:ext>
            </a:extLst>
          </p:cNvPr>
          <p:cNvSpPr>
            <a:spLocks noGrp="1"/>
          </p:cNvSpPr>
          <p:nvPr>
            <p:ph idx="1"/>
          </p:nvPr>
        </p:nvSpPr>
        <p:spPr>
          <a:xfrm>
            <a:off x="838200" y="1093439"/>
            <a:ext cx="10515600" cy="4906964"/>
          </a:xfrm>
        </p:spPr>
        <p:txBody>
          <a:bodyPr/>
          <a:lstStyle/>
          <a:p>
            <a:pPr marL="0" indent="0">
              <a:buNone/>
            </a:pPr>
            <a:r>
              <a:rPr lang="en-US" sz="2000" dirty="0"/>
              <a:t>	</a:t>
            </a:r>
            <a:r>
              <a:rPr lang="en-US" sz="1600" dirty="0"/>
              <a:t>The ODOT Real Time Network will continue to broadcast corrections on 			NAD 83 for a short period of time </a:t>
            </a:r>
            <a:r>
              <a:rPr lang="en-US" sz="1600" b="1" u="sng" dirty="0"/>
              <a:t>AFTER</a:t>
            </a:r>
            <a:r>
              <a:rPr lang="en-US" sz="1600" dirty="0"/>
              <a:t> NGS switches to NATRF 2022. 			Most likely until November/December of the year after implementation. </a:t>
            </a:r>
            <a:endParaRPr lang="en-US" sz="2000" b="1" dirty="0"/>
          </a:p>
          <a:p>
            <a:pPr marL="0" indent="0">
              <a:buNone/>
            </a:pPr>
            <a:r>
              <a:rPr lang="en-US" sz="2000" b="1" dirty="0"/>
              <a:t>	</a:t>
            </a:r>
          </a:p>
          <a:p>
            <a:pPr marL="0" indent="0">
              <a:buNone/>
            </a:pPr>
            <a:r>
              <a:rPr lang="en-US" sz="1600" dirty="0"/>
              <a:t>	The IP address that you currently use will not change </a:t>
            </a:r>
            <a:r>
              <a:rPr lang="en-US" sz="1600" b="1" dirty="0"/>
              <a:t>156.63.133.115</a:t>
            </a:r>
            <a:r>
              <a:rPr lang="en-US" sz="1600" dirty="0"/>
              <a:t>.  Ports will change from our 	current 2101 to 2 new ports, one broadcasting NATRF 2022 corrections and the other broadcasting 	NAD 83 corrections, forcing users to decide which datum they want to be on.</a:t>
            </a:r>
          </a:p>
          <a:p>
            <a:pPr marL="0" indent="0">
              <a:buNone/>
            </a:pPr>
            <a:endParaRPr lang="en-US" sz="1600" dirty="0"/>
          </a:p>
          <a:p>
            <a:pPr marL="0" indent="0">
              <a:buNone/>
            </a:pPr>
            <a:r>
              <a:rPr lang="en-US" sz="1600" dirty="0"/>
              <a:t>	If you can switch to NATRF 2022 you can change to the port broadcasting that correction and not have 	to change settings again for the foreseeable future. This is </a:t>
            </a:r>
            <a:r>
              <a:rPr lang="en-US" sz="1600" b="1" dirty="0"/>
              <a:t>HIGHLY</a:t>
            </a:r>
            <a:r>
              <a:rPr lang="en-US" sz="1600" dirty="0"/>
              <a:t> recommended!</a:t>
            </a:r>
          </a:p>
          <a:p>
            <a:pPr marL="0" indent="0">
              <a:buNone/>
            </a:pPr>
            <a:endParaRPr lang="en-US" sz="1600" dirty="0"/>
          </a:p>
          <a:p>
            <a:pPr marL="0" indent="0">
              <a:buNone/>
            </a:pPr>
            <a:r>
              <a:rPr lang="en-US" sz="1600" dirty="0"/>
              <a:t>	If you have projects on NAD 83 that you need to finish or transform to NATRF 2022 we will have a 	port broadcasting NAD 83 corrections to assist you in converting them. Once you have them 	transformed you will need to switch to the NATRF 2022 port.</a:t>
            </a:r>
          </a:p>
          <a:p>
            <a:pPr marL="0" indent="0">
              <a:buNone/>
            </a:pPr>
            <a:endParaRPr lang="en-US" sz="1600" dirty="0"/>
          </a:p>
          <a:p>
            <a:pPr marL="0" indent="0" algn="ctr">
              <a:buNone/>
            </a:pPr>
            <a:r>
              <a:rPr lang="en-US" sz="2000" b="1" dirty="0"/>
              <a:t>REMEMBER! YOU HAVE LESS THAN A YEAR TO DO THIS! DON’T PROCRASTINATE!</a:t>
            </a:r>
          </a:p>
          <a:p>
            <a:pPr marL="0" indent="0" algn="ctr">
              <a:buNone/>
            </a:pPr>
            <a:r>
              <a:rPr lang="en-US" sz="1000" dirty="0"/>
              <a:t>		</a:t>
            </a:r>
            <a:endParaRPr lang="en-US" sz="2000" dirty="0"/>
          </a:p>
        </p:txBody>
      </p:sp>
      <p:sp>
        <p:nvSpPr>
          <p:cNvPr id="4" name="Footer Placeholder 3">
            <a:extLst>
              <a:ext uri="{FF2B5EF4-FFF2-40B4-BE49-F238E27FC236}">
                <a16:creationId xmlns:a16="http://schemas.microsoft.com/office/drawing/2014/main" id="{0BFAA7FE-4276-43B9-84A0-CF8B48B622D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3109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F1500-A8E2-1827-49FB-756B5FE9B7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03F523-2310-5CBA-A1DE-D757809A4E81}"/>
              </a:ext>
            </a:extLst>
          </p:cNvPr>
          <p:cNvSpPr>
            <a:spLocks noGrp="1"/>
          </p:cNvSpPr>
          <p:nvPr>
            <p:ph type="title"/>
          </p:nvPr>
        </p:nvSpPr>
        <p:spPr>
          <a:solidFill>
            <a:schemeClr val="tx2"/>
          </a:solidFill>
        </p:spPr>
        <p:txBody>
          <a:bodyPr/>
          <a:lstStyle/>
          <a:p>
            <a:pPr algn="ctr"/>
            <a:r>
              <a:rPr lang="en-US" dirty="0"/>
              <a:t>When will </a:t>
            </a:r>
            <a:r>
              <a:rPr lang="en-US" dirty="0" err="1"/>
              <a:t>ngs</a:t>
            </a:r>
            <a:r>
              <a:rPr lang="en-US" dirty="0"/>
              <a:t> make the switch?</a:t>
            </a:r>
          </a:p>
        </p:txBody>
      </p:sp>
      <p:sp>
        <p:nvSpPr>
          <p:cNvPr id="3" name="Content Placeholder 2">
            <a:extLst>
              <a:ext uri="{FF2B5EF4-FFF2-40B4-BE49-F238E27FC236}">
                <a16:creationId xmlns:a16="http://schemas.microsoft.com/office/drawing/2014/main" id="{3EE7DC71-BCCE-2118-C3AD-F35D4F9EDBE0}"/>
              </a:ext>
            </a:extLst>
          </p:cNvPr>
          <p:cNvSpPr>
            <a:spLocks noGrp="1"/>
          </p:cNvSpPr>
          <p:nvPr>
            <p:ph idx="1"/>
          </p:nvPr>
        </p:nvSpPr>
        <p:spPr>
          <a:xfrm>
            <a:off x="838200" y="1267749"/>
            <a:ext cx="10515600" cy="4906964"/>
          </a:xfrm>
        </p:spPr>
        <p:txBody>
          <a:bodyPr/>
          <a:lstStyle/>
          <a:p>
            <a:pPr marL="0" indent="0">
              <a:buNone/>
            </a:pPr>
            <a:r>
              <a:rPr lang="en-US" sz="2800" dirty="0"/>
              <a:t>“Beta Version” of reference frames and OPUS will be released 									</a:t>
            </a:r>
          </a:p>
          <a:p>
            <a:pPr marL="0" indent="0">
              <a:buNone/>
            </a:pPr>
            <a:r>
              <a:rPr lang="en-US" sz="2800" dirty="0"/>
              <a:t>6 Month period of testing and public comments. </a:t>
            </a:r>
          </a:p>
          <a:p>
            <a:pPr marL="0" indent="0">
              <a:buNone/>
            </a:pPr>
            <a:endParaRPr lang="en-US" sz="2800" dirty="0"/>
          </a:p>
          <a:p>
            <a:pPr marL="0" indent="0">
              <a:buNone/>
            </a:pPr>
            <a:r>
              <a:rPr lang="en-US" sz="2800" dirty="0"/>
              <a:t>After testing…up for Vote by FGCS to adopt as the official datum</a:t>
            </a:r>
          </a:p>
          <a:p>
            <a:pPr marL="0" indent="0">
              <a:buNone/>
            </a:pPr>
            <a:r>
              <a:rPr lang="en-US" sz="2800" dirty="0"/>
              <a:t>What does this mean?   Can they vote no?   </a:t>
            </a:r>
          </a:p>
          <a:p>
            <a:pPr marL="0" indent="0">
              <a:buNone/>
            </a:pPr>
            <a:r>
              <a:rPr lang="en-US" sz="2800" dirty="0"/>
              <a:t>           </a:t>
            </a:r>
          </a:p>
          <a:p>
            <a:pPr marL="0" indent="0">
              <a:buNone/>
            </a:pPr>
            <a:r>
              <a:rPr lang="en-US" sz="2800" dirty="0"/>
              <a:t>FGCS will issue a FRN officially announcing adoption of the modernized NSRS</a:t>
            </a:r>
          </a:p>
          <a:p>
            <a:pPr marL="0" indent="0">
              <a:buNone/>
            </a:pPr>
            <a:endParaRPr lang="en-US" sz="2800" dirty="0"/>
          </a:p>
          <a:p>
            <a:pPr marL="0" indent="0">
              <a:buNone/>
            </a:pPr>
            <a:r>
              <a:rPr lang="en-US" sz="1000" dirty="0"/>
              <a:t>		</a:t>
            </a:r>
            <a:endParaRPr lang="en-US" sz="2000" dirty="0"/>
          </a:p>
        </p:txBody>
      </p:sp>
      <p:sp>
        <p:nvSpPr>
          <p:cNvPr id="4" name="Footer Placeholder 3">
            <a:extLst>
              <a:ext uri="{FF2B5EF4-FFF2-40B4-BE49-F238E27FC236}">
                <a16:creationId xmlns:a16="http://schemas.microsoft.com/office/drawing/2014/main" id="{7E7AECA3-A8C9-0653-B3E0-0C14B7C63654}"/>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4192775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46238-C294-ABEA-7308-EB7E105598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7325E1-9EA3-608A-3C00-754DF2766B73}"/>
              </a:ext>
            </a:extLst>
          </p:cNvPr>
          <p:cNvSpPr>
            <a:spLocks noGrp="1"/>
          </p:cNvSpPr>
          <p:nvPr>
            <p:ph type="title"/>
          </p:nvPr>
        </p:nvSpPr>
        <p:spPr>
          <a:solidFill>
            <a:schemeClr val="tx2"/>
          </a:solidFill>
        </p:spPr>
        <p:txBody>
          <a:bodyPr/>
          <a:lstStyle/>
          <a:p>
            <a:pPr algn="ctr"/>
            <a:r>
              <a:rPr lang="en-US" dirty="0"/>
              <a:t>When will </a:t>
            </a:r>
            <a:r>
              <a:rPr lang="en-US" dirty="0" err="1"/>
              <a:t>ngs</a:t>
            </a:r>
            <a:r>
              <a:rPr lang="en-US" dirty="0"/>
              <a:t> make the switch?</a:t>
            </a:r>
          </a:p>
        </p:txBody>
      </p:sp>
      <p:sp>
        <p:nvSpPr>
          <p:cNvPr id="3" name="Content Placeholder 2">
            <a:extLst>
              <a:ext uri="{FF2B5EF4-FFF2-40B4-BE49-F238E27FC236}">
                <a16:creationId xmlns:a16="http://schemas.microsoft.com/office/drawing/2014/main" id="{34D1B640-CCDB-3885-2425-93DC4B3DFFC5}"/>
              </a:ext>
            </a:extLst>
          </p:cNvPr>
          <p:cNvSpPr>
            <a:spLocks noGrp="1"/>
          </p:cNvSpPr>
          <p:nvPr>
            <p:ph idx="1"/>
          </p:nvPr>
        </p:nvSpPr>
        <p:spPr>
          <a:xfrm>
            <a:off x="838200" y="1417636"/>
            <a:ext cx="10515600" cy="4906964"/>
          </a:xfrm>
        </p:spPr>
        <p:txBody>
          <a:bodyPr/>
          <a:lstStyle/>
          <a:p>
            <a:pPr marL="0" indent="0">
              <a:buNone/>
            </a:pPr>
            <a:r>
              <a:rPr lang="en-US" sz="2800" dirty="0"/>
              <a:t>									</a:t>
            </a:r>
          </a:p>
          <a:p>
            <a:pPr marL="0" indent="0">
              <a:buNone/>
            </a:pPr>
            <a:r>
              <a:rPr lang="en-US" sz="2800" dirty="0"/>
              <a:t>After Voting…6 month roll out period for adoption. </a:t>
            </a:r>
          </a:p>
          <a:p>
            <a:pPr marL="0" indent="0">
              <a:buNone/>
            </a:pPr>
            <a:endParaRPr lang="en-US" sz="2800" dirty="0"/>
          </a:p>
          <a:p>
            <a:pPr marL="0" indent="0">
              <a:buNone/>
            </a:pPr>
            <a:r>
              <a:rPr lang="en-US" sz="2800" dirty="0"/>
              <a:t>All Modernized NSRS components will be moved from Beta to the live website and NAD 83 components move to Beta website</a:t>
            </a:r>
          </a:p>
          <a:p>
            <a:pPr marL="0" indent="0">
              <a:buNone/>
            </a:pPr>
            <a:endParaRPr lang="en-US" sz="2800" dirty="0"/>
          </a:p>
          <a:p>
            <a:pPr marL="0" indent="0">
              <a:buNone/>
            </a:pPr>
            <a:r>
              <a:rPr lang="en-US" sz="2800" dirty="0"/>
              <a:t>Will not be able to submit data to the NGS IDB after this happens</a:t>
            </a:r>
          </a:p>
          <a:p>
            <a:pPr marL="0" indent="0">
              <a:buNone/>
            </a:pPr>
            <a:endParaRPr lang="en-US" sz="2800" dirty="0"/>
          </a:p>
          <a:p>
            <a:pPr marL="0" indent="0">
              <a:buNone/>
            </a:pPr>
            <a:endParaRPr lang="en-US" sz="2800" dirty="0"/>
          </a:p>
          <a:p>
            <a:pPr marL="0" indent="0">
              <a:buNone/>
            </a:pPr>
            <a:r>
              <a:rPr lang="en-US" sz="1000" dirty="0"/>
              <a:t>		</a:t>
            </a:r>
            <a:endParaRPr lang="en-US" sz="2000" dirty="0"/>
          </a:p>
        </p:txBody>
      </p:sp>
      <p:sp>
        <p:nvSpPr>
          <p:cNvPr id="4" name="Footer Placeholder 3">
            <a:extLst>
              <a:ext uri="{FF2B5EF4-FFF2-40B4-BE49-F238E27FC236}">
                <a16:creationId xmlns:a16="http://schemas.microsoft.com/office/drawing/2014/main" id="{9E0E5964-B2AC-EC29-2D60-00B8B0C1AAC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77961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F7D9-A994-C5C5-1D9A-8878AFB898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93A423-E352-1F0D-48B9-061A72D6DD78}"/>
              </a:ext>
            </a:extLst>
          </p:cNvPr>
          <p:cNvSpPr>
            <a:spLocks noGrp="1"/>
          </p:cNvSpPr>
          <p:nvPr>
            <p:ph type="title"/>
          </p:nvPr>
        </p:nvSpPr>
        <p:spPr>
          <a:solidFill>
            <a:schemeClr val="tx2"/>
          </a:solidFill>
        </p:spPr>
        <p:txBody>
          <a:bodyPr/>
          <a:lstStyle/>
          <a:p>
            <a:pPr algn="ctr"/>
            <a:r>
              <a:rPr lang="en-US" dirty="0"/>
              <a:t>When will </a:t>
            </a:r>
            <a:r>
              <a:rPr lang="en-US" dirty="0" err="1"/>
              <a:t>ngs</a:t>
            </a:r>
            <a:r>
              <a:rPr lang="en-US" dirty="0"/>
              <a:t> make the switch?</a:t>
            </a:r>
          </a:p>
        </p:txBody>
      </p:sp>
      <p:sp>
        <p:nvSpPr>
          <p:cNvPr id="3" name="Content Placeholder 2">
            <a:extLst>
              <a:ext uri="{FF2B5EF4-FFF2-40B4-BE49-F238E27FC236}">
                <a16:creationId xmlns:a16="http://schemas.microsoft.com/office/drawing/2014/main" id="{1D78FEF4-3C25-BE07-CD41-849C7DEDAA21}"/>
              </a:ext>
            </a:extLst>
          </p:cNvPr>
          <p:cNvSpPr>
            <a:spLocks noGrp="1"/>
          </p:cNvSpPr>
          <p:nvPr>
            <p:ph idx="1"/>
          </p:nvPr>
        </p:nvSpPr>
        <p:spPr>
          <a:xfrm>
            <a:off x="838200" y="1600516"/>
            <a:ext cx="10515600" cy="4906964"/>
          </a:xfrm>
        </p:spPr>
        <p:txBody>
          <a:bodyPr/>
          <a:lstStyle/>
          <a:p>
            <a:pPr marL="0" indent="0">
              <a:buNone/>
            </a:pPr>
            <a:r>
              <a:rPr lang="en-US" sz="3600" b="1" dirty="0"/>
              <a:t>We will NOT implement NATRF 2022 or NAPGD 2022 until the FGCS Vote! </a:t>
            </a:r>
          </a:p>
          <a:p>
            <a:pPr marL="0" indent="0">
              <a:buNone/>
            </a:pPr>
            <a:endParaRPr lang="en-US" sz="3600" b="1" dirty="0"/>
          </a:p>
          <a:p>
            <a:pPr marL="0" indent="0">
              <a:buNone/>
            </a:pPr>
            <a:r>
              <a:rPr lang="en-US" sz="4800" b="1" dirty="0"/>
              <a:t>But remember when we do you won’t have much time to transition projects!</a:t>
            </a:r>
          </a:p>
          <a:p>
            <a:pPr marL="0" indent="0">
              <a:buNone/>
            </a:pPr>
            <a:endParaRPr lang="en-US" sz="2800" dirty="0"/>
          </a:p>
          <a:p>
            <a:pPr marL="0" indent="0">
              <a:buNone/>
            </a:pPr>
            <a:endParaRPr lang="en-US" sz="2800" dirty="0"/>
          </a:p>
          <a:p>
            <a:pPr marL="0" indent="0">
              <a:buNone/>
            </a:pPr>
            <a:r>
              <a:rPr lang="en-US" sz="1000" dirty="0"/>
              <a:t>		</a:t>
            </a:r>
            <a:endParaRPr lang="en-US" sz="2000" dirty="0"/>
          </a:p>
        </p:txBody>
      </p:sp>
      <p:sp>
        <p:nvSpPr>
          <p:cNvPr id="4" name="Footer Placeholder 3">
            <a:extLst>
              <a:ext uri="{FF2B5EF4-FFF2-40B4-BE49-F238E27FC236}">
                <a16:creationId xmlns:a16="http://schemas.microsoft.com/office/drawing/2014/main" id="{5D8EB6DE-191A-7615-D1F9-158DE3ECE70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682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5F8F271C-1A9D-459B-A93E-7ABF364B76B6}"/>
              </a:ext>
            </a:extLst>
          </p:cNvPr>
          <p:cNvSpPr>
            <a:spLocks noGrp="1"/>
          </p:cNvSpPr>
          <p:nvPr>
            <p:ph idx="1"/>
          </p:nvPr>
        </p:nvSpPr>
        <p:spPr>
          <a:xfrm>
            <a:off x="287694" y="1023193"/>
            <a:ext cx="11748796" cy="5638864"/>
          </a:xfrm>
        </p:spPr>
        <p:txBody>
          <a:bodyPr>
            <a:normAutofit/>
          </a:bodyPr>
          <a:lstStyle/>
          <a:p>
            <a:pPr marL="1371600" lvl="3" indent="0">
              <a:buNone/>
            </a:pPr>
            <a:endParaRPr lang="en-US" sz="2000" dirty="0">
              <a:solidFill>
                <a:schemeClr val="bg1"/>
              </a:solidFill>
              <a:latin typeface="Trebuchet MS" panose="020B0603020202020204" pitchFamily="34" charset="0"/>
            </a:endParaRPr>
          </a:p>
          <a:p>
            <a:pPr marL="1828800" lvl="4" indent="0">
              <a:buNone/>
            </a:pPr>
            <a:endParaRPr lang="en-US" dirty="0">
              <a:solidFill>
                <a:schemeClr val="bg1"/>
              </a:solidFill>
              <a:latin typeface="Trebuchet MS" panose="020B0603020202020204" pitchFamily="34" charset="0"/>
            </a:endParaRPr>
          </a:p>
        </p:txBody>
      </p:sp>
      <p:sp>
        <p:nvSpPr>
          <p:cNvPr id="8" name="Title 1">
            <a:extLst>
              <a:ext uri="{FF2B5EF4-FFF2-40B4-BE49-F238E27FC236}">
                <a16:creationId xmlns:a16="http://schemas.microsoft.com/office/drawing/2014/main" id="{6323545B-4C5F-4A5C-A89C-61836E9532C6}"/>
              </a:ext>
            </a:extLst>
          </p:cNvPr>
          <p:cNvSpPr txBox="1">
            <a:spLocks/>
          </p:cNvSpPr>
          <p:nvPr/>
        </p:nvSpPr>
        <p:spPr>
          <a:xfrm>
            <a:off x="287693" y="0"/>
            <a:ext cx="7501231"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State Plane Coordinates</a:t>
            </a:r>
          </a:p>
        </p:txBody>
      </p:sp>
      <p:sp>
        <p:nvSpPr>
          <p:cNvPr id="5" name="Content Placeholder 2">
            <a:extLst>
              <a:ext uri="{FF2B5EF4-FFF2-40B4-BE49-F238E27FC236}">
                <a16:creationId xmlns:a16="http://schemas.microsoft.com/office/drawing/2014/main" id="{EDD874BF-C2AD-417D-AB2F-D34A8F7B343C}"/>
              </a:ext>
            </a:extLst>
          </p:cNvPr>
          <p:cNvSpPr txBox="1">
            <a:spLocks/>
          </p:cNvSpPr>
          <p:nvPr/>
        </p:nvSpPr>
        <p:spPr>
          <a:xfrm>
            <a:off x="677334" y="2160589"/>
            <a:ext cx="10758604" cy="388077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25300" indent="0">
              <a:buNone/>
            </a:pPr>
            <a:r>
              <a:rPr lang="en-US" sz="3600" dirty="0">
                <a:solidFill>
                  <a:schemeClr val="bg1"/>
                </a:solidFill>
                <a:latin typeface="Trebuchet MS" panose="020B0603020202020204" pitchFamily="34" charset="0"/>
              </a:rPr>
              <a:t>Three common coordinate systems used in GIS</a:t>
            </a:r>
          </a:p>
          <a:p>
            <a:pPr marL="0" indent="0">
              <a:buNone/>
            </a:pPr>
            <a:endParaRPr lang="en-US" dirty="0">
              <a:solidFill>
                <a:schemeClr val="bg1"/>
              </a:solidFill>
              <a:latin typeface="Trebuchet MS" panose="020B0603020202020204" pitchFamily="34" charset="0"/>
            </a:endParaRPr>
          </a:p>
          <a:p>
            <a:pPr marR="68820"/>
            <a:r>
              <a:rPr lang="en-US" sz="2400" dirty="0">
                <a:solidFill>
                  <a:schemeClr val="bg1"/>
                </a:solidFill>
                <a:latin typeface="Trebuchet MS" panose="020B0603020202020204" pitchFamily="34" charset="0"/>
              </a:rPr>
              <a:t>Geographic (Lat-Long)</a:t>
            </a:r>
          </a:p>
          <a:p>
            <a:pPr marR="28950"/>
            <a:r>
              <a:rPr lang="en-US" sz="2400" dirty="0">
                <a:solidFill>
                  <a:schemeClr val="bg1"/>
                </a:solidFill>
                <a:latin typeface="Trebuchet MS" panose="020B0603020202020204" pitchFamily="34" charset="0"/>
              </a:rPr>
              <a:t>UTM (Universal Transverse Mercator)</a:t>
            </a:r>
          </a:p>
          <a:p>
            <a:pPr marR="28800"/>
            <a:r>
              <a:rPr lang="en-US" sz="2400" dirty="0">
                <a:solidFill>
                  <a:schemeClr val="bg1"/>
                </a:solidFill>
                <a:latin typeface="Trebuchet MS" panose="020B0603020202020204" pitchFamily="34" charset="0"/>
              </a:rPr>
              <a:t>State Plane Coordinate System (SPCS) </a:t>
            </a:r>
          </a:p>
          <a:p>
            <a:pPr marR="28800"/>
            <a:r>
              <a:rPr lang="en-US" sz="2400" dirty="0">
                <a:solidFill>
                  <a:schemeClr val="bg1"/>
                </a:solidFill>
                <a:latin typeface="Trebuchet MS" panose="020B0603020202020204" pitchFamily="34" charset="0"/>
              </a:rPr>
              <a:t>SPCS Projection is either Transverse Mercator(cylindrical) or Lambert (conic) </a:t>
            </a:r>
          </a:p>
        </p:txBody>
      </p:sp>
      <p:sp>
        <p:nvSpPr>
          <p:cNvPr id="2" name="Footer Placeholder 1">
            <a:extLst>
              <a:ext uri="{FF2B5EF4-FFF2-40B4-BE49-F238E27FC236}">
                <a16:creationId xmlns:a16="http://schemas.microsoft.com/office/drawing/2014/main" id="{58CA95FB-CFB4-1216-2714-4A8DF84B7DAA}"/>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90445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87694" y="0"/>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 name="Rectangle 3">
            <a:extLst>
              <a:ext uri="{FF2B5EF4-FFF2-40B4-BE49-F238E27FC236}">
                <a16:creationId xmlns:a16="http://schemas.microsoft.com/office/drawing/2014/main" id="{7864C95D-B603-491E-8AFD-380026C5CC30}"/>
              </a:ext>
            </a:extLst>
          </p:cNvPr>
          <p:cNvSpPr/>
          <p:nvPr/>
        </p:nvSpPr>
        <p:spPr>
          <a:xfrm>
            <a:off x="457200" y="1509105"/>
            <a:ext cx="10982527" cy="4708981"/>
          </a:xfrm>
          <a:prstGeom prst="rect">
            <a:avLst/>
          </a:prstGeom>
        </p:spPr>
        <p:txBody>
          <a:bodyPr wrap="square">
            <a:spAutoFit/>
          </a:bodyPr>
          <a:lstStyle/>
          <a:p>
            <a:pPr marR="43670" algn="ctr"/>
            <a:r>
              <a:rPr lang="en-US" sz="3600" dirty="0">
                <a:solidFill>
                  <a:schemeClr val="bg1"/>
                </a:solidFill>
                <a:latin typeface="Trebuchet MS" panose="020B0603020202020204" pitchFamily="34" charset="0"/>
              </a:rPr>
              <a:t>Projection types</a:t>
            </a:r>
          </a:p>
          <a:p>
            <a:endParaRPr lang="en-US" sz="3200" dirty="0">
              <a:solidFill>
                <a:schemeClr val="bg1"/>
              </a:solidFill>
              <a:latin typeface="Trebuchet MS" panose="020B0603020202020204" pitchFamily="34" charset="0"/>
            </a:endParaRPr>
          </a:p>
          <a:p>
            <a:pPr marR="11300"/>
            <a:r>
              <a:rPr lang="en-US" sz="2400" dirty="0">
                <a:solidFill>
                  <a:schemeClr val="bg1"/>
                </a:solidFill>
                <a:latin typeface="Trebuchet MS" panose="020B0603020202020204" pitchFamily="34" charset="0"/>
              </a:rPr>
              <a:t>Projections convert spherical coordinates (latitude-longitude) to planar coordinates.</a:t>
            </a:r>
          </a:p>
          <a:p>
            <a:pPr marR="11300"/>
            <a:endParaRPr lang="en-US" sz="2400" dirty="0">
              <a:solidFill>
                <a:schemeClr val="bg1"/>
              </a:solidFill>
              <a:latin typeface="Trebuchet MS" panose="020B0603020202020204" pitchFamily="34" charset="0"/>
            </a:endParaRPr>
          </a:p>
          <a:p>
            <a:pPr marR="35820"/>
            <a:r>
              <a:rPr lang="en-US" sz="2400" dirty="0">
                <a:solidFill>
                  <a:schemeClr val="bg1"/>
                </a:solidFill>
                <a:latin typeface="Trebuchet MS" panose="020B0603020202020204" pitchFamily="34" charset="0"/>
              </a:rPr>
              <a:t>Three fundamental types of projections:</a:t>
            </a:r>
          </a:p>
          <a:p>
            <a:pPr marR="35550" lvl="1"/>
            <a:r>
              <a:rPr lang="en-US" dirty="0">
                <a:solidFill>
                  <a:schemeClr val="bg1"/>
                </a:solidFill>
                <a:latin typeface="Trebuchet MS" panose="020B0603020202020204" pitchFamily="34" charset="0"/>
              </a:rPr>
              <a:t>–</a:t>
            </a:r>
            <a:r>
              <a:rPr lang="en-US" sz="2000" dirty="0">
                <a:solidFill>
                  <a:schemeClr val="bg1"/>
                </a:solidFill>
                <a:latin typeface="Trebuchet MS" panose="020B0603020202020204" pitchFamily="34" charset="0"/>
              </a:rPr>
              <a:t>Azimuthal: projection onto a planar surface</a:t>
            </a:r>
          </a:p>
          <a:p>
            <a:pPr marR="17570" lvl="1"/>
            <a:r>
              <a:rPr lang="en-US" sz="2000" dirty="0">
                <a:solidFill>
                  <a:schemeClr val="bg1"/>
                </a:solidFill>
                <a:latin typeface="Trebuchet MS" panose="020B0603020202020204" pitchFamily="34" charset="0"/>
              </a:rPr>
              <a:t>–Cylindrical: projection onto a cylinder, which is then ‘unrolled’ to a plane.</a:t>
            </a:r>
          </a:p>
          <a:p>
            <a:pPr marR="12500" lvl="1"/>
            <a:r>
              <a:rPr lang="en-US" sz="2000" dirty="0">
                <a:solidFill>
                  <a:schemeClr val="bg1"/>
                </a:solidFill>
                <a:latin typeface="Trebuchet MS" panose="020B0603020202020204" pitchFamily="34" charset="0"/>
              </a:rPr>
              <a:t>–Conic: projection onto a cone, which can be unrolled to a plane.</a:t>
            </a:r>
          </a:p>
          <a:p>
            <a:pPr marR="12500" lvl="1"/>
            <a:endParaRPr lang="en-US" sz="2000" dirty="0">
              <a:solidFill>
                <a:schemeClr val="bg1"/>
              </a:solidFill>
              <a:latin typeface="Trebuchet MS" panose="020B0603020202020204" pitchFamily="34" charset="0"/>
            </a:endParaRPr>
          </a:p>
          <a:p>
            <a:pPr marR="16420"/>
            <a:r>
              <a:rPr lang="en-US" sz="2400" dirty="0">
                <a:solidFill>
                  <a:schemeClr val="bg1"/>
                </a:solidFill>
                <a:latin typeface="Trebuchet MS" panose="020B0603020202020204" pitchFamily="34" charset="0"/>
              </a:rPr>
              <a:t>All projections create distortions of either shape, area, distance, or more than one of these.</a:t>
            </a:r>
          </a:p>
        </p:txBody>
      </p:sp>
      <p:sp>
        <p:nvSpPr>
          <p:cNvPr id="2" name="Footer Placeholder 1">
            <a:extLst>
              <a:ext uri="{FF2B5EF4-FFF2-40B4-BE49-F238E27FC236}">
                <a16:creationId xmlns:a16="http://schemas.microsoft.com/office/drawing/2014/main" id="{01329BA6-DBD5-42D4-4EFF-05C31CB85AF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02493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87694" y="0"/>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 name="Content Placeholder 2">
            <a:extLst>
              <a:ext uri="{FF2B5EF4-FFF2-40B4-BE49-F238E27FC236}">
                <a16:creationId xmlns:a16="http://schemas.microsoft.com/office/drawing/2014/main" id="{7BB9B6DB-910D-4BE3-9E56-B78348E16385}"/>
              </a:ext>
            </a:extLst>
          </p:cNvPr>
          <p:cNvSpPr>
            <a:spLocks noGrp="1"/>
          </p:cNvSpPr>
          <p:nvPr>
            <p:ph idx="1"/>
          </p:nvPr>
        </p:nvSpPr>
        <p:spPr>
          <a:xfrm>
            <a:off x="1183172" y="1488613"/>
            <a:ext cx="8596668" cy="4425299"/>
          </a:xfrm>
        </p:spPr>
        <p:txBody>
          <a:bodyPr>
            <a:normAutofit/>
          </a:bodyPr>
          <a:lstStyle/>
          <a:p>
            <a:endParaRPr lang="en-US" sz="1800" dirty="0">
              <a:solidFill>
                <a:schemeClr val="bg1"/>
              </a:solidFill>
              <a:latin typeface="Trebuchet MS" panose="020B0603020202020204" pitchFamily="34" charset="0"/>
            </a:endParaRPr>
          </a:p>
          <a:p>
            <a:endParaRPr lang="en-US" sz="1800" dirty="0">
              <a:solidFill>
                <a:schemeClr val="bg1"/>
              </a:solidFill>
              <a:latin typeface="Trebuchet MS" panose="020B0603020202020204" pitchFamily="34" charset="0"/>
            </a:endParaRPr>
          </a:p>
          <a:p>
            <a:pPr marL="0" indent="0" algn="ctr">
              <a:buNone/>
            </a:pPr>
            <a:r>
              <a:rPr lang="en-US" sz="3600" dirty="0">
                <a:solidFill>
                  <a:schemeClr val="bg1"/>
                </a:solidFill>
                <a:latin typeface="Trebuchet MS" panose="020B0603020202020204" pitchFamily="34" charset="0"/>
              </a:rPr>
              <a:t>State Plane Coordinates (SPCS)</a:t>
            </a:r>
          </a:p>
          <a:p>
            <a:endParaRPr lang="en-US" sz="18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Specific system for each state</a:t>
            </a:r>
          </a:p>
          <a:p>
            <a:r>
              <a:rPr lang="en-US" sz="2400" dirty="0">
                <a:solidFill>
                  <a:schemeClr val="bg1"/>
                </a:solidFill>
                <a:latin typeface="Trebuchet MS" panose="020B0603020202020204" pitchFamily="34" charset="0"/>
              </a:rPr>
              <a:t>Some states divided into multiple zones with different grid systems for each zone.</a:t>
            </a:r>
          </a:p>
          <a:p>
            <a:r>
              <a:rPr lang="en-US" sz="2400" dirty="0">
                <a:solidFill>
                  <a:schemeClr val="bg1"/>
                </a:solidFill>
                <a:latin typeface="Trebuchet MS" panose="020B0603020202020204" pitchFamily="34" charset="0"/>
              </a:rPr>
              <a:t>Ohio has two zones: north and south</a:t>
            </a:r>
          </a:p>
          <a:p>
            <a:r>
              <a:rPr lang="en-US" sz="2400" dirty="0">
                <a:solidFill>
                  <a:schemeClr val="bg1"/>
                </a:solidFill>
                <a:latin typeface="Trebuchet MS" panose="020B0603020202020204" pitchFamily="34" charset="0"/>
              </a:rPr>
              <a:t>Most property maps (plat maps; tax maps), zoning maps, etc. are in State Plane Coordinates.</a:t>
            </a:r>
          </a:p>
        </p:txBody>
      </p:sp>
      <p:sp>
        <p:nvSpPr>
          <p:cNvPr id="2" name="Footer Placeholder 1">
            <a:extLst>
              <a:ext uri="{FF2B5EF4-FFF2-40B4-BE49-F238E27FC236}">
                <a16:creationId xmlns:a16="http://schemas.microsoft.com/office/drawing/2014/main" id="{3FE46DBF-46A7-6156-7F70-5878E99645AC}"/>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22679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4" end="4"/>
                                            </p:txEl>
                                          </p:spTgt>
                                        </p:tgtEl>
                                        <p:attrNameLst>
                                          <p:attrName>style.visibility</p:attrName>
                                        </p:attrNameLst>
                                      </p:cBhvr>
                                      <p:to>
                                        <p:strVal val="visible"/>
                                      </p:to>
                                    </p:set>
                                    <p:anim calcmode="lin" valueType="num">
                                      <p:cBhvr additive="base">
                                        <p:cTn id="1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 calcmode="lin" valueType="num">
                                      <p:cBhvr additive="base">
                                        <p:cTn id="3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87694" y="0"/>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5" name="Rectangle 4">
            <a:extLst>
              <a:ext uri="{FF2B5EF4-FFF2-40B4-BE49-F238E27FC236}">
                <a16:creationId xmlns:a16="http://schemas.microsoft.com/office/drawing/2014/main" id="{3A9E639C-5B31-4A07-A505-B4153D9AC898}"/>
              </a:ext>
            </a:extLst>
          </p:cNvPr>
          <p:cNvSpPr txBox="1">
            <a:spLocks noRot="1" noChangeArrowheads="1"/>
          </p:cNvSpPr>
          <p:nvPr/>
        </p:nvSpPr>
        <p:spPr>
          <a:xfrm>
            <a:off x="6210322" y="845752"/>
            <a:ext cx="5693984" cy="532158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LATITUDE 41° 42’ N</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NORTH ZONE</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a:t>
            </a:r>
            <a:r>
              <a:rPr kumimoji="0" lang="en-US" sz="1900" b="0" i="0" u="none" strike="noStrike" kern="1200" cap="none" spc="0" normalizeH="0" baseline="30000" noProof="0" dirty="0">
                <a:ln>
                  <a:noFill/>
                </a:ln>
                <a:solidFill>
                  <a:prstClr val="white"/>
                </a:solidFill>
                <a:effectLst/>
                <a:uLnTx/>
                <a:uFillTx/>
                <a:latin typeface="Trebuchet MS" panose="020B0603020202020204" pitchFamily="34" charset="0"/>
                <a:ea typeface="+mn-ea"/>
                <a:cs typeface="+mn-cs"/>
              </a:rPr>
              <a:t>st</a:t>
            </a: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Standard Parallel:		N 40° 26’</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2nd Standard Parallel:		N 41° 42’</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Origin LAT:			N 39º 40’</a:t>
            </a:r>
          </a:p>
          <a:p>
            <a:pPr marL="685800" marR="0" lvl="1" indent="-2286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X=600,000 m, Y=0 m</a:t>
            </a:r>
          </a:p>
          <a:p>
            <a:pPr marL="685800" marR="0" lvl="1" indent="-228600" algn="l" defTabSz="914400" rtl="0" eaLnBrk="1" fontAlgn="auto" latinLnBrk="0" hangingPunct="1">
              <a:lnSpc>
                <a:spcPct val="80000"/>
              </a:lnSpc>
              <a:spcBef>
                <a:spcPts val="500"/>
              </a:spcBef>
              <a:spcAft>
                <a:spcPts val="0"/>
              </a:spcAft>
              <a:buClrTx/>
              <a:buSzTx/>
              <a:buFont typeface="Wingdings" panose="05000000000000000000" pitchFamily="2" charset="2"/>
              <a:buNone/>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CENTRAL MERIDIAN</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LONGITUDE 82° 30’ W</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endPar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SOUTH ZONE</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1</a:t>
            </a:r>
            <a:r>
              <a:rPr kumimoji="0" lang="en-US" sz="1900" b="0" i="0" u="none" strike="noStrike" kern="1200" cap="none" spc="0" normalizeH="0" baseline="30000" noProof="0" dirty="0">
                <a:ln>
                  <a:noFill/>
                </a:ln>
                <a:solidFill>
                  <a:prstClr val="white"/>
                </a:solidFill>
                <a:effectLst/>
                <a:uLnTx/>
                <a:uFillTx/>
                <a:latin typeface="Trebuchet MS" panose="020B0603020202020204" pitchFamily="34" charset="0"/>
                <a:ea typeface="+mn-ea"/>
                <a:cs typeface="+mn-cs"/>
              </a:rPr>
              <a:t>st</a:t>
            </a: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Standard Parallel: 		N 38° 44’</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2nd Standard Parallel: 		N 40° 02’</a:t>
            </a:r>
          </a:p>
          <a:p>
            <a:pPr marL="228600" marR="0" lvl="0" indent="-228600" algn="l" defTabSz="914400" rtl="0" eaLnBrk="1" fontAlgn="auto" latinLnBrk="0" hangingPunct="1">
              <a:lnSpc>
                <a:spcPct val="80000"/>
              </a:lnSpc>
              <a:spcBef>
                <a:spcPts val="1000"/>
              </a:spcBef>
              <a:spcAft>
                <a:spcPts val="0"/>
              </a:spcAft>
              <a:buClrTx/>
              <a:buSzTx/>
              <a:buFont typeface="Arial"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Origin Lat: 			N 38º 00’</a:t>
            </a:r>
          </a:p>
          <a:p>
            <a:pPr marL="685800" marR="0" lvl="1" indent="-228600" algn="l" defTabSz="914400" rtl="0" eaLnBrk="1" fontAlgn="auto" latinLnBrk="0" hangingPunct="1">
              <a:lnSpc>
                <a:spcPct val="80000"/>
              </a:lnSpc>
              <a:spcBef>
                <a:spcPts val="5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X=600,000 m, Y=0 m</a:t>
            </a:r>
          </a:p>
          <a:p>
            <a:pPr marL="228600" marR="0" lvl="0" indent="-228600" algn="l" defTabSz="914400" rtl="0" eaLnBrk="1" fontAlgn="auto" latinLnBrk="0" hangingPunct="1">
              <a:lnSpc>
                <a:spcPct val="80000"/>
              </a:lnSpc>
              <a:spcBef>
                <a:spcPts val="1000"/>
              </a:spcBef>
              <a:spcAft>
                <a:spcPts val="0"/>
              </a:spcAft>
              <a:buClrTx/>
              <a:buSzTx/>
              <a:buFont typeface="Arial" charset="0"/>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A6F9232-9434-47E8-92D7-78DAEE3C5EB9}"/>
              </a:ext>
            </a:extLst>
          </p:cNvPr>
          <p:cNvPicPr>
            <a:picLocks noChangeAspect="1"/>
          </p:cNvPicPr>
          <p:nvPr/>
        </p:nvPicPr>
        <p:blipFill>
          <a:blip r:embed="rId2"/>
          <a:stretch>
            <a:fillRect/>
          </a:stretch>
        </p:blipFill>
        <p:spPr>
          <a:xfrm>
            <a:off x="456709" y="899289"/>
            <a:ext cx="5311793" cy="5872399"/>
          </a:xfrm>
          <a:prstGeom prst="rect">
            <a:avLst/>
          </a:prstGeom>
        </p:spPr>
      </p:pic>
      <p:sp>
        <p:nvSpPr>
          <p:cNvPr id="2" name="Footer Placeholder 1">
            <a:extLst>
              <a:ext uri="{FF2B5EF4-FFF2-40B4-BE49-F238E27FC236}">
                <a16:creationId xmlns:a16="http://schemas.microsoft.com/office/drawing/2014/main" id="{4F5DF316-06EF-4922-21EF-8050B496FFC3}"/>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504517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54833" y="-145411"/>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grpSp>
        <p:nvGrpSpPr>
          <p:cNvPr id="7" name="Group 4">
            <a:extLst>
              <a:ext uri="{FF2B5EF4-FFF2-40B4-BE49-F238E27FC236}">
                <a16:creationId xmlns:a16="http://schemas.microsoft.com/office/drawing/2014/main" id="{DF14123C-7C10-4082-9D40-8A07E6A753EE}"/>
              </a:ext>
            </a:extLst>
          </p:cNvPr>
          <p:cNvGrpSpPr>
            <a:grpSpLocks noChangeAspect="1"/>
          </p:cNvGrpSpPr>
          <p:nvPr/>
        </p:nvGrpSpPr>
        <p:grpSpPr bwMode="auto">
          <a:xfrm>
            <a:off x="1966608" y="1412886"/>
            <a:ext cx="7295825" cy="4537950"/>
            <a:chOff x="780" y="-6"/>
            <a:chExt cx="6193" cy="3852"/>
          </a:xfrm>
          <a:solidFill>
            <a:srgbClr val="009969"/>
          </a:solidFill>
        </p:grpSpPr>
        <p:grpSp>
          <p:nvGrpSpPr>
            <p:cNvPr id="9" name="Group 205">
              <a:extLst>
                <a:ext uri="{FF2B5EF4-FFF2-40B4-BE49-F238E27FC236}">
                  <a16:creationId xmlns:a16="http://schemas.microsoft.com/office/drawing/2014/main" id="{1A8C5442-0826-44EA-BB57-094C359F0794}"/>
                </a:ext>
              </a:extLst>
            </p:cNvPr>
            <p:cNvGrpSpPr>
              <a:grpSpLocks/>
            </p:cNvGrpSpPr>
            <p:nvPr/>
          </p:nvGrpSpPr>
          <p:grpSpPr bwMode="auto">
            <a:xfrm>
              <a:off x="780" y="-6"/>
              <a:ext cx="6193" cy="3852"/>
              <a:chOff x="780" y="-6"/>
              <a:chExt cx="6193" cy="3852"/>
            </a:xfrm>
            <a:grpFill/>
          </p:grpSpPr>
          <p:sp>
            <p:nvSpPr>
              <p:cNvPr id="84" name="Freeform 6">
                <a:extLst>
                  <a:ext uri="{FF2B5EF4-FFF2-40B4-BE49-F238E27FC236}">
                    <a16:creationId xmlns:a16="http://schemas.microsoft.com/office/drawing/2014/main" id="{A1324E65-6270-477B-9D54-127551E1F4B0}"/>
                  </a:ext>
                </a:extLst>
              </p:cNvPr>
              <p:cNvSpPr>
                <a:spLocks/>
              </p:cNvSpPr>
              <p:nvPr/>
            </p:nvSpPr>
            <p:spPr bwMode="auto">
              <a:xfrm>
                <a:off x="5048" y="1808"/>
                <a:ext cx="948" cy="1308"/>
              </a:xfrm>
              <a:custGeom>
                <a:avLst/>
                <a:gdLst>
                  <a:gd name="T0" fmla="*/ 0 w 948"/>
                  <a:gd name="T1" fmla="*/ 1303 h 1308"/>
                  <a:gd name="T2" fmla="*/ 7 w 948"/>
                  <a:gd name="T3" fmla="*/ 1308 h 1308"/>
                  <a:gd name="T4" fmla="*/ 948 w 948"/>
                  <a:gd name="T5" fmla="*/ 0 h 1308"/>
                  <a:gd name="T6" fmla="*/ 0 w 948"/>
                  <a:gd name="T7" fmla="*/ 1303 h 1308"/>
                </a:gdLst>
                <a:ahLst/>
                <a:cxnLst>
                  <a:cxn ang="0">
                    <a:pos x="T0" y="T1"/>
                  </a:cxn>
                  <a:cxn ang="0">
                    <a:pos x="T2" y="T3"/>
                  </a:cxn>
                  <a:cxn ang="0">
                    <a:pos x="T4" y="T5"/>
                  </a:cxn>
                  <a:cxn ang="0">
                    <a:pos x="T6" y="T7"/>
                  </a:cxn>
                </a:cxnLst>
                <a:rect l="0" t="0" r="r" b="b"/>
                <a:pathLst>
                  <a:path w="948" h="1308">
                    <a:moveTo>
                      <a:pt x="0" y="1303"/>
                    </a:moveTo>
                    <a:lnTo>
                      <a:pt x="7" y="1308"/>
                    </a:lnTo>
                    <a:lnTo>
                      <a:pt x="948" y="0"/>
                    </a:lnTo>
                    <a:lnTo>
                      <a:pt x="0" y="1303"/>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5" name="Freeform 7">
                <a:extLst>
                  <a:ext uri="{FF2B5EF4-FFF2-40B4-BE49-F238E27FC236}">
                    <a16:creationId xmlns:a16="http://schemas.microsoft.com/office/drawing/2014/main" id="{3CCD8B3C-CF54-44E9-90C9-57BC51EF2C0B}"/>
                  </a:ext>
                </a:extLst>
              </p:cNvPr>
              <p:cNvSpPr>
                <a:spLocks/>
              </p:cNvSpPr>
              <p:nvPr/>
            </p:nvSpPr>
            <p:spPr bwMode="auto">
              <a:xfrm>
                <a:off x="5055" y="1808"/>
                <a:ext cx="947" cy="1308"/>
              </a:xfrm>
              <a:custGeom>
                <a:avLst/>
                <a:gdLst>
                  <a:gd name="T0" fmla="*/ 0 w 947"/>
                  <a:gd name="T1" fmla="*/ 1308 h 1308"/>
                  <a:gd name="T2" fmla="*/ 941 w 947"/>
                  <a:gd name="T3" fmla="*/ 0 h 1308"/>
                  <a:gd name="T4" fmla="*/ 947 w 947"/>
                  <a:gd name="T5" fmla="*/ 5 h 1308"/>
                  <a:gd name="T6" fmla="*/ 0 w 947"/>
                  <a:gd name="T7" fmla="*/ 1308 h 1308"/>
                </a:gdLst>
                <a:ahLst/>
                <a:cxnLst>
                  <a:cxn ang="0">
                    <a:pos x="T0" y="T1"/>
                  </a:cxn>
                  <a:cxn ang="0">
                    <a:pos x="T2" y="T3"/>
                  </a:cxn>
                  <a:cxn ang="0">
                    <a:pos x="T4" y="T5"/>
                  </a:cxn>
                  <a:cxn ang="0">
                    <a:pos x="T6" y="T7"/>
                  </a:cxn>
                </a:cxnLst>
                <a:rect l="0" t="0" r="r" b="b"/>
                <a:pathLst>
                  <a:path w="947" h="1308">
                    <a:moveTo>
                      <a:pt x="0" y="1308"/>
                    </a:moveTo>
                    <a:lnTo>
                      <a:pt x="941" y="0"/>
                    </a:lnTo>
                    <a:lnTo>
                      <a:pt x="947" y="5"/>
                    </a:lnTo>
                    <a:lnTo>
                      <a:pt x="0" y="1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6" name="Freeform 8">
                <a:extLst>
                  <a:ext uri="{FF2B5EF4-FFF2-40B4-BE49-F238E27FC236}">
                    <a16:creationId xmlns:a16="http://schemas.microsoft.com/office/drawing/2014/main" id="{80455032-6B3F-4EFD-A398-C39CD668875E}"/>
                  </a:ext>
                </a:extLst>
              </p:cNvPr>
              <p:cNvSpPr>
                <a:spLocks/>
              </p:cNvSpPr>
              <p:nvPr/>
            </p:nvSpPr>
            <p:spPr bwMode="auto">
              <a:xfrm>
                <a:off x="5048" y="1808"/>
                <a:ext cx="954" cy="1308"/>
              </a:xfrm>
              <a:custGeom>
                <a:avLst/>
                <a:gdLst>
                  <a:gd name="T0" fmla="*/ 0 w 954"/>
                  <a:gd name="T1" fmla="*/ 1303 h 1308"/>
                  <a:gd name="T2" fmla="*/ 7 w 954"/>
                  <a:gd name="T3" fmla="*/ 1308 h 1308"/>
                  <a:gd name="T4" fmla="*/ 954 w 954"/>
                  <a:gd name="T5" fmla="*/ 5 h 1308"/>
                  <a:gd name="T6" fmla="*/ 948 w 954"/>
                  <a:gd name="T7" fmla="*/ 0 h 1308"/>
                  <a:gd name="T8" fmla="*/ 0 w 954"/>
                  <a:gd name="T9" fmla="*/ 1303 h 1308"/>
                </a:gdLst>
                <a:ahLst/>
                <a:cxnLst>
                  <a:cxn ang="0">
                    <a:pos x="T0" y="T1"/>
                  </a:cxn>
                  <a:cxn ang="0">
                    <a:pos x="T2" y="T3"/>
                  </a:cxn>
                  <a:cxn ang="0">
                    <a:pos x="T4" y="T5"/>
                  </a:cxn>
                  <a:cxn ang="0">
                    <a:pos x="T6" y="T7"/>
                  </a:cxn>
                  <a:cxn ang="0">
                    <a:pos x="T8" y="T9"/>
                  </a:cxn>
                </a:cxnLst>
                <a:rect l="0" t="0" r="r" b="b"/>
                <a:pathLst>
                  <a:path w="954" h="1308">
                    <a:moveTo>
                      <a:pt x="0" y="1303"/>
                    </a:moveTo>
                    <a:lnTo>
                      <a:pt x="7" y="1308"/>
                    </a:lnTo>
                    <a:lnTo>
                      <a:pt x="954" y="5"/>
                    </a:lnTo>
                    <a:lnTo>
                      <a:pt x="948" y="0"/>
                    </a:lnTo>
                    <a:lnTo>
                      <a:pt x="0" y="1303"/>
                    </a:lnTo>
                    <a:close/>
                  </a:path>
                </a:pathLst>
              </a:custGeom>
              <a:grp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87" name="Freeform 9">
                <a:extLst>
                  <a:ext uri="{FF2B5EF4-FFF2-40B4-BE49-F238E27FC236}">
                    <a16:creationId xmlns:a16="http://schemas.microsoft.com/office/drawing/2014/main" id="{5FC68E57-BE06-43DE-8433-96253009BD76}"/>
                  </a:ext>
                </a:extLst>
              </p:cNvPr>
              <p:cNvSpPr>
                <a:spLocks/>
              </p:cNvSpPr>
              <p:nvPr/>
            </p:nvSpPr>
            <p:spPr bwMode="auto">
              <a:xfrm>
                <a:off x="4789" y="1808"/>
                <a:ext cx="748" cy="1307"/>
              </a:xfrm>
              <a:custGeom>
                <a:avLst/>
                <a:gdLst>
                  <a:gd name="T0" fmla="*/ 0 w 748"/>
                  <a:gd name="T1" fmla="*/ 1303 h 1307"/>
                  <a:gd name="T2" fmla="*/ 7 w 748"/>
                  <a:gd name="T3" fmla="*/ 1307 h 1307"/>
                  <a:gd name="T4" fmla="*/ 748 w 748"/>
                  <a:gd name="T5" fmla="*/ 0 h 1307"/>
                  <a:gd name="T6" fmla="*/ 0 w 748"/>
                  <a:gd name="T7" fmla="*/ 1303 h 1307"/>
                </a:gdLst>
                <a:ahLst/>
                <a:cxnLst>
                  <a:cxn ang="0">
                    <a:pos x="T0" y="T1"/>
                  </a:cxn>
                  <a:cxn ang="0">
                    <a:pos x="T2" y="T3"/>
                  </a:cxn>
                  <a:cxn ang="0">
                    <a:pos x="T4" y="T5"/>
                  </a:cxn>
                  <a:cxn ang="0">
                    <a:pos x="T6" y="T7"/>
                  </a:cxn>
                </a:cxnLst>
                <a:rect l="0" t="0" r="r" b="b"/>
                <a:pathLst>
                  <a:path w="748" h="1307">
                    <a:moveTo>
                      <a:pt x="0" y="1303"/>
                    </a:moveTo>
                    <a:lnTo>
                      <a:pt x="7" y="1307"/>
                    </a:lnTo>
                    <a:lnTo>
                      <a:pt x="748" y="0"/>
                    </a:lnTo>
                    <a:lnTo>
                      <a:pt x="0"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8" name="Freeform 10">
                <a:extLst>
                  <a:ext uri="{FF2B5EF4-FFF2-40B4-BE49-F238E27FC236}">
                    <a16:creationId xmlns:a16="http://schemas.microsoft.com/office/drawing/2014/main" id="{21580270-4C4D-43B1-B513-2E737A29319A}"/>
                  </a:ext>
                </a:extLst>
              </p:cNvPr>
              <p:cNvSpPr>
                <a:spLocks/>
              </p:cNvSpPr>
              <p:nvPr/>
            </p:nvSpPr>
            <p:spPr bwMode="auto">
              <a:xfrm>
                <a:off x="4796" y="1808"/>
                <a:ext cx="749" cy="1307"/>
              </a:xfrm>
              <a:custGeom>
                <a:avLst/>
                <a:gdLst>
                  <a:gd name="T0" fmla="*/ 0 w 749"/>
                  <a:gd name="T1" fmla="*/ 1307 h 1307"/>
                  <a:gd name="T2" fmla="*/ 741 w 749"/>
                  <a:gd name="T3" fmla="*/ 0 h 1307"/>
                  <a:gd name="T4" fmla="*/ 749 w 749"/>
                  <a:gd name="T5" fmla="*/ 5 h 1307"/>
                  <a:gd name="T6" fmla="*/ 0 w 749"/>
                  <a:gd name="T7" fmla="*/ 1307 h 1307"/>
                </a:gdLst>
                <a:ahLst/>
                <a:cxnLst>
                  <a:cxn ang="0">
                    <a:pos x="T0" y="T1"/>
                  </a:cxn>
                  <a:cxn ang="0">
                    <a:pos x="T2" y="T3"/>
                  </a:cxn>
                  <a:cxn ang="0">
                    <a:pos x="T4" y="T5"/>
                  </a:cxn>
                  <a:cxn ang="0">
                    <a:pos x="T6" y="T7"/>
                  </a:cxn>
                </a:cxnLst>
                <a:rect l="0" t="0" r="r" b="b"/>
                <a:pathLst>
                  <a:path w="749" h="1307">
                    <a:moveTo>
                      <a:pt x="0" y="1307"/>
                    </a:moveTo>
                    <a:lnTo>
                      <a:pt x="741" y="0"/>
                    </a:lnTo>
                    <a:lnTo>
                      <a:pt x="749" y="5"/>
                    </a:lnTo>
                    <a:lnTo>
                      <a:pt x="0"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9" name="Freeform 11">
                <a:extLst>
                  <a:ext uri="{FF2B5EF4-FFF2-40B4-BE49-F238E27FC236}">
                    <a16:creationId xmlns:a16="http://schemas.microsoft.com/office/drawing/2014/main" id="{1D65460B-EFAB-48B9-9467-FB919EB8AA5D}"/>
                  </a:ext>
                </a:extLst>
              </p:cNvPr>
              <p:cNvSpPr>
                <a:spLocks/>
              </p:cNvSpPr>
              <p:nvPr/>
            </p:nvSpPr>
            <p:spPr bwMode="auto">
              <a:xfrm>
                <a:off x="4789" y="1808"/>
                <a:ext cx="756" cy="1307"/>
              </a:xfrm>
              <a:custGeom>
                <a:avLst/>
                <a:gdLst>
                  <a:gd name="T0" fmla="*/ 0 w 756"/>
                  <a:gd name="T1" fmla="*/ 1303 h 1307"/>
                  <a:gd name="T2" fmla="*/ 7 w 756"/>
                  <a:gd name="T3" fmla="*/ 1307 h 1307"/>
                  <a:gd name="T4" fmla="*/ 756 w 756"/>
                  <a:gd name="T5" fmla="*/ 5 h 1307"/>
                  <a:gd name="T6" fmla="*/ 748 w 756"/>
                  <a:gd name="T7" fmla="*/ 0 h 1307"/>
                  <a:gd name="T8" fmla="*/ 0 w 756"/>
                  <a:gd name="T9" fmla="*/ 1303 h 1307"/>
                </a:gdLst>
                <a:ahLst/>
                <a:cxnLst>
                  <a:cxn ang="0">
                    <a:pos x="T0" y="T1"/>
                  </a:cxn>
                  <a:cxn ang="0">
                    <a:pos x="T2" y="T3"/>
                  </a:cxn>
                  <a:cxn ang="0">
                    <a:pos x="T4" y="T5"/>
                  </a:cxn>
                  <a:cxn ang="0">
                    <a:pos x="T6" y="T7"/>
                  </a:cxn>
                  <a:cxn ang="0">
                    <a:pos x="T8" y="T9"/>
                  </a:cxn>
                </a:cxnLst>
                <a:rect l="0" t="0" r="r" b="b"/>
                <a:pathLst>
                  <a:path w="756" h="1307">
                    <a:moveTo>
                      <a:pt x="0" y="1303"/>
                    </a:moveTo>
                    <a:lnTo>
                      <a:pt x="7" y="1307"/>
                    </a:lnTo>
                    <a:lnTo>
                      <a:pt x="756" y="5"/>
                    </a:lnTo>
                    <a:lnTo>
                      <a:pt x="748" y="0"/>
                    </a:lnTo>
                    <a:lnTo>
                      <a:pt x="0" y="1303"/>
                    </a:lnTo>
                    <a:close/>
                  </a:path>
                </a:pathLst>
              </a:custGeom>
              <a:grp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90" name="Freeform 12">
                <a:extLst>
                  <a:ext uri="{FF2B5EF4-FFF2-40B4-BE49-F238E27FC236}">
                    <a16:creationId xmlns:a16="http://schemas.microsoft.com/office/drawing/2014/main" id="{25A382CE-CEC8-47AB-922D-85AB15D1DE4C}"/>
                  </a:ext>
                </a:extLst>
              </p:cNvPr>
              <p:cNvSpPr>
                <a:spLocks/>
              </p:cNvSpPr>
              <p:nvPr/>
            </p:nvSpPr>
            <p:spPr bwMode="auto">
              <a:xfrm>
                <a:off x="3887" y="1434"/>
                <a:ext cx="72" cy="1679"/>
              </a:xfrm>
              <a:custGeom>
                <a:avLst/>
                <a:gdLst>
                  <a:gd name="T0" fmla="*/ 0 w 72"/>
                  <a:gd name="T1" fmla="*/ 1679 h 1679"/>
                  <a:gd name="T2" fmla="*/ 8 w 72"/>
                  <a:gd name="T3" fmla="*/ 1679 h 1679"/>
                  <a:gd name="T4" fmla="*/ 72 w 72"/>
                  <a:gd name="T5" fmla="*/ 0 h 1679"/>
                  <a:gd name="T6" fmla="*/ 0 w 72"/>
                  <a:gd name="T7" fmla="*/ 1679 h 1679"/>
                </a:gdLst>
                <a:ahLst/>
                <a:cxnLst>
                  <a:cxn ang="0">
                    <a:pos x="T0" y="T1"/>
                  </a:cxn>
                  <a:cxn ang="0">
                    <a:pos x="T2" y="T3"/>
                  </a:cxn>
                  <a:cxn ang="0">
                    <a:pos x="T4" y="T5"/>
                  </a:cxn>
                  <a:cxn ang="0">
                    <a:pos x="T6" y="T7"/>
                  </a:cxn>
                </a:cxnLst>
                <a:rect l="0" t="0" r="r" b="b"/>
                <a:pathLst>
                  <a:path w="72" h="1679">
                    <a:moveTo>
                      <a:pt x="0" y="1679"/>
                    </a:moveTo>
                    <a:lnTo>
                      <a:pt x="8" y="1679"/>
                    </a:lnTo>
                    <a:lnTo>
                      <a:pt x="72" y="0"/>
                    </a:lnTo>
                    <a:lnTo>
                      <a:pt x="0" y="16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1" name="Freeform 13">
                <a:extLst>
                  <a:ext uri="{FF2B5EF4-FFF2-40B4-BE49-F238E27FC236}">
                    <a16:creationId xmlns:a16="http://schemas.microsoft.com/office/drawing/2014/main" id="{7FBE3641-157B-42AA-8E8A-DC3564D6D3C3}"/>
                  </a:ext>
                </a:extLst>
              </p:cNvPr>
              <p:cNvSpPr>
                <a:spLocks/>
              </p:cNvSpPr>
              <p:nvPr/>
            </p:nvSpPr>
            <p:spPr bwMode="auto">
              <a:xfrm>
                <a:off x="3895" y="1434"/>
                <a:ext cx="72" cy="1679"/>
              </a:xfrm>
              <a:custGeom>
                <a:avLst/>
                <a:gdLst>
                  <a:gd name="T0" fmla="*/ 0 w 72"/>
                  <a:gd name="T1" fmla="*/ 1679 h 1679"/>
                  <a:gd name="T2" fmla="*/ 64 w 72"/>
                  <a:gd name="T3" fmla="*/ 0 h 1679"/>
                  <a:gd name="T4" fmla="*/ 72 w 72"/>
                  <a:gd name="T5" fmla="*/ 0 h 1679"/>
                  <a:gd name="T6" fmla="*/ 0 w 72"/>
                  <a:gd name="T7" fmla="*/ 1679 h 1679"/>
                </a:gdLst>
                <a:ahLst/>
                <a:cxnLst>
                  <a:cxn ang="0">
                    <a:pos x="T0" y="T1"/>
                  </a:cxn>
                  <a:cxn ang="0">
                    <a:pos x="T2" y="T3"/>
                  </a:cxn>
                  <a:cxn ang="0">
                    <a:pos x="T4" y="T5"/>
                  </a:cxn>
                  <a:cxn ang="0">
                    <a:pos x="T6" y="T7"/>
                  </a:cxn>
                </a:cxnLst>
                <a:rect l="0" t="0" r="r" b="b"/>
                <a:pathLst>
                  <a:path w="72" h="1679">
                    <a:moveTo>
                      <a:pt x="0" y="1679"/>
                    </a:moveTo>
                    <a:lnTo>
                      <a:pt x="64" y="0"/>
                    </a:lnTo>
                    <a:lnTo>
                      <a:pt x="72" y="0"/>
                    </a:lnTo>
                    <a:lnTo>
                      <a:pt x="0" y="16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2" name="Freeform 14">
                <a:extLst>
                  <a:ext uri="{FF2B5EF4-FFF2-40B4-BE49-F238E27FC236}">
                    <a16:creationId xmlns:a16="http://schemas.microsoft.com/office/drawing/2014/main" id="{DEE9E1BD-7CBC-4CC5-AB43-7ADEBFDB1612}"/>
                  </a:ext>
                </a:extLst>
              </p:cNvPr>
              <p:cNvSpPr>
                <a:spLocks/>
              </p:cNvSpPr>
              <p:nvPr/>
            </p:nvSpPr>
            <p:spPr bwMode="auto">
              <a:xfrm>
                <a:off x="3887" y="1434"/>
                <a:ext cx="80" cy="1679"/>
              </a:xfrm>
              <a:custGeom>
                <a:avLst/>
                <a:gdLst>
                  <a:gd name="T0" fmla="*/ 0 w 80"/>
                  <a:gd name="T1" fmla="*/ 1679 h 1679"/>
                  <a:gd name="T2" fmla="*/ 8 w 80"/>
                  <a:gd name="T3" fmla="*/ 1679 h 1679"/>
                  <a:gd name="T4" fmla="*/ 80 w 80"/>
                  <a:gd name="T5" fmla="*/ 0 h 1679"/>
                  <a:gd name="T6" fmla="*/ 72 w 80"/>
                  <a:gd name="T7" fmla="*/ 0 h 1679"/>
                  <a:gd name="T8" fmla="*/ 0 w 80"/>
                  <a:gd name="T9" fmla="*/ 1679 h 1679"/>
                </a:gdLst>
                <a:ahLst/>
                <a:cxnLst>
                  <a:cxn ang="0">
                    <a:pos x="T0" y="T1"/>
                  </a:cxn>
                  <a:cxn ang="0">
                    <a:pos x="T2" y="T3"/>
                  </a:cxn>
                  <a:cxn ang="0">
                    <a:pos x="T4" y="T5"/>
                  </a:cxn>
                  <a:cxn ang="0">
                    <a:pos x="T6" y="T7"/>
                  </a:cxn>
                  <a:cxn ang="0">
                    <a:pos x="T8" y="T9"/>
                  </a:cxn>
                </a:cxnLst>
                <a:rect l="0" t="0" r="r" b="b"/>
                <a:pathLst>
                  <a:path w="80" h="1679">
                    <a:moveTo>
                      <a:pt x="0" y="1679"/>
                    </a:moveTo>
                    <a:lnTo>
                      <a:pt x="8" y="1679"/>
                    </a:lnTo>
                    <a:lnTo>
                      <a:pt x="80" y="0"/>
                    </a:lnTo>
                    <a:lnTo>
                      <a:pt x="72" y="0"/>
                    </a:lnTo>
                    <a:lnTo>
                      <a:pt x="0" y="1679"/>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3" name="Freeform 15">
                <a:extLst>
                  <a:ext uri="{FF2B5EF4-FFF2-40B4-BE49-F238E27FC236}">
                    <a16:creationId xmlns:a16="http://schemas.microsoft.com/office/drawing/2014/main" id="{C8F602DA-F284-42D2-9C7E-A5663B2567FC}"/>
                  </a:ext>
                </a:extLst>
              </p:cNvPr>
              <p:cNvSpPr>
                <a:spLocks/>
              </p:cNvSpPr>
              <p:nvPr/>
            </p:nvSpPr>
            <p:spPr bwMode="auto">
              <a:xfrm>
                <a:off x="3475" y="1448"/>
                <a:ext cx="177" cy="1666"/>
              </a:xfrm>
              <a:custGeom>
                <a:avLst/>
                <a:gdLst>
                  <a:gd name="T0" fmla="*/ 168 w 177"/>
                  <a:gd name="T1" fmla="*/ 1666 h 1666"/>
                  <a:gd name="T2" fmla="*/ 177 w 177"/>
                  <a:gd name="T3" fmla="*/ 1665 h 1666"/>
                  <a:gd name="T4" fmla="*/ 0 w 177"/>
                  <a:gd name="T5" fmla="*/ 0 h 1666"/>
                  <a:gd name="T6" fmla="*/ 168 w 177"/>
                  <a:gd name="T7" fmla="*/ 1666 h 1666"/>
                </a:gdLst>
                <a:ahLst/>
                <a:cxnLst>
                  <a:cxn ang="0">
                    <a:pos x="T0" y="T1"/>
                  </a:cxn>
                  <a:cxn ang="0">
                    <a:pos x="T2" y="T3"/>
                  </a:cxn>
                  <a:cxn ang="0">
                    <a:pos x="T4" y="T5"/>
                  </a:cxn>
                  <a:cxn ang="0">
                    <a:pos x="T6" y="T7"/>
                  </a:cxn>
                </a:cxnLst>
                <a:rect l="0" t="0" r="r" b="b"/>
                <a:pathLst>
                  <a:path w="177" h="1666">
                    <a:moveTo>
                      <a:pt x="168" y="1666"/>
                    </a:moveTo>
                    <a:lnTo>
                      <a:pt x="177" y="1665"/>
                    </a:lnTo>
                    <a:lnTo>
                      <a:pt x="0" y="0"/>
                    </a:lnTo>
                    <a:lnTo>
                      <a:pt x="168" y="16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4" name="Freeform 16">
                <a:extLst>
                  <a:ext uri="{FF2B5EF4-FFF2-40B4-BE49-F238E27FC236}">
                    <a16:creationId xmlns:a16="http://schemas.microsoft.com/office/drawing/2014/main" id="{B7A91B57-A103-4A05-B623-71356B799F8D}"/>
                  </a:ext>
                </a:extLst>
              </p:cNvPr>
              <p:cNvSpPr>
                <a:spLocks/>
              </p:cNvSpPr>
              <p:nvPr/>
            </p:nvSpPr>
            <p:spPr bwMode="auto">
              <a:xfrm>
                <a:off x="3475" y="1447"/>
                <a:ext cx="177" cy="1666"/>
              </a:xfrm>
              <a:custGeom>
                <a:avLst/>
                <a:gdLst>
                  <a:gd name="T0" fmla="*/ 177 w 177"/>
                  <a:gd name="T1" fmla="*/ 1666 h 1666"/>
                  <a:gd name="T2" fmla="*/ 0 w 177"/>
                  <a:gd name="T3" fmla="*/ 1 h 1666"/>
                  <a:gd name="T4" fmla="*/ 9 w 177"/>
                  <a:gd name="T5" fmla="*/ 0 h 1666"/>
                  <a:gd name="T6" fmla="*/ 177 w 177"/>
                  <a:gd name="T7" fmla="*/ 1666 h 1666"/>
                </a:gdLst>
                <a:ahLst/>
                <a:cxnLst>
                  <a:cxn ang="0">
                    <a:pos x="T0" y="T1"/>
                  </a:cxn>
                  <a:cxn ang="0">
                    <a:pos x="T2" y="T3"/>
                  </a:cxn>
                  <a:cxn ang="0">
                    <a:pos x="T4" y="T5"/>
                  </a:cxn>
                  <a:cxn ang="0">
                    <a:pos x="T6" y="T7"/>
                  </a:cxn>
                </a:cxnLst>
                <a:rect l="0" t="0" r="r" b="b"/>
                <a:pathLst>
                  <a:path w="177" h="1666">
                    <a:moveTo>
                      <a:pt x="177" y="1666"/>
                    </a:moveTo>
                    <a:lnTo>
                      <a:pt x="0" y="1"/>
                    </a:lnTo>
                    <a:lnTo>
                      <a:pt x="9" y="0"/>
                    </a:lnTo>
                    <a:lnTo>
                      <a:pt x="177" y="16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5" name="Freeform 17">
                <a:extLst>
                  <a:ext uri="{FF2B5EF4-FFF2-40B4-BE49-F238E27FC236}">
                    <a16:creationId xmlns:a16="http://schemas.microsoft.com/office/drawing/2014/main" id="{58DB9CEA-2359-40A8-A40A-31A08DBE8D44}"/>
                  </a:ext>
                </a:extLst>
              </p:cNvPr>
              <p:cNvSpPr>
                <a:spLocks/>
              </p:cNvSpPr>
              <p:nvPr/>
            </p:nvSpPr>
            <p:spPr bwMode="auto">
              <a:xfrm>
                <a:off x="3475" y="1447"/>
                <a:ext cx="177" cy="1667"/>
              </a:xfrm>
              <a:custGeom>
                <a:avLst/>
                <a:gdLst>
                  <a:gd name="T0" fmla="*/ 168 w 177"/>
                  <a:gd name="T1" fmla="*/ 1667 h 1667"/>
                  <a:gd name="T2" fmla="*/ 177 w 177"/>
                  <a:gd name="T3" fmla="*/ 1666 h 1667"/>
                  <a:gd name="T4" fmla="*/ 9 w 177"/>
                  <a:gd name="T5" fmla="*/ 0 h 1667"/>
                  <a:gd name="T6" fmla="*/ 0 w 177"/>
                  <a:gd name="T7" fmla="*/ 1 h 1667"/>
                  <a:gd name="T8" fmla="*/ 168 w 177"/>
                  <a:gd name="T9" fmla="*/ 1667 h 1667"/>
                </a:gdLst>
                <a:ahLst/>
                <a:cxnLst>
                  <a:cxn ang="0">
                    <a:pos x="T0" y="T1"/>
                  </a:cxn>
                  <a:cxn ang="0">
                    <a:pos x="T2" y="T3"/>
                  </a:cxn>
                  <a:cxn ang="0">
                    <a:pos x="T4" y="T5"/>
                  </a:cxn>
                  <a:cxn ang="0">
                    <a:pos x="T6" y="T7"/>
                  </a:cxn>
                  <a:cxn ang="0">
                    <a:pos x="T8" y="T9"/>
                  </a:cxn>
                </a:cxnLst>
                <a:rect l="0" t="0" r="r" b="b"/>
                <a:pathLst>
                  <a:path w="177" h="1667">
                    <a:moveTo>
                      <a:pt x="168" y="1667"/>
                    </a:moveTo>
                    <a:lnTo>
                      <a:pt x="177" y="1666"/>
                    </a:lnTo>
                    <a:lnTo>
                      <a:pt x="9" y="0"/>
                    </a:lnTo>
                    <a:lnTo>
                      <a:pt x="0" y="1"/>
                    </a:lnTo>
                    <a:lnTo>
                      <a:pt x="168" y="1667"/>
                    </a:lnTo>
                    <a:close/>
                  </a:path>
                </a:pathLst>
              </a:custGeom>
              <a:grp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96" name="Freeform 18">
                <a:extLst>
                  <a:ext uri="{FF2B5EF4-FFF2-40B4-BE49-F238E27FC236}">
                    <a16:creationId xmlns:a16="http://schemas.microsoft.com/office/drawing/2014/main" id="{C60F12C7-B14F-4275-969B-CEA49746F30D}"/>
                  </a:ext>
                </a:extLst>
              </p:cNvPr>
              <p:cNvSpPr>
                <a:spLocks/>
              </p:cNvSpPr>
              <p:nvPr/>
            </p:nvSpPr>
            <p:spPr bwMode="auto">
              <a:xfrm>
                <a:off x="6366" y="2574"/>
                <a:ext cx="151" cy="205"/>
              </a:xfrm>
              <a:custGeom>
                <a:avLst/>
                <a:gdLst>
                  <a:gd name="T0" fmla="*/ 151 w 151"/>
                  <a:gd name="T1" fmla="*/ 187 h 205"/>
                  <a:gd name="T2" fmla="*/ 128 w 151"/>
                  <a:gd name="T3" fmla="*/ 205 h 205"/>
                  <a:gd name="T4" fmla="*/ 0 w 151"/>
                  <a:gd name="T5" fmla="*/ 0 h 205"/>
                  <a:gd name="T6" fmla="*/ 151 w 151"/>
                  <a:gd name="T7" fmla="*/ 187 h 205"/>
                </a:gdLst>
                <a:ahLst/>
                <a:cxnLst>
                  <a:cxn ang="0">
                    <a:pos x="T0" y="T1"/>
                  </a:cxn>
                  <a:cxn ang="0">
                    <a:pos x="T2" y="T3"/>
                  </a:cxn>
                  <a:cxn ang="0">
                    <a:pos x="T4" y="T5"/>
                  </a:cxn>
                  <a:cxn ang="0">
                    <a:pos x="T6" y="T7"/>
                  </a:cxn>
                </a:cxnLst>
                <a:rect l="0" t="0" r="r" b="b"/>
                <a:pathLst>
                  <a:path w="151" h="205">
                    <a:moveTo>
                      <a:pt x="151" y="187"/>
                    </a:moveTo>
                    <a:lnTo>
                      <a:pt x="128" y="205"/>
                    </a:lnTo>
                    <a:lnTo>
                      <a:pt x="0" y="0"/>
                    </a:lnTo>
                    <a:lnTo>
                      <a:pt x="15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7" name="Freeform 19">
                <a:extLst>
                  <a:ext uri="{FF2B5EF4-FFF2-40B4-BE49-F238E27FC236}">
                    <a16:creationId xmlns:a16="http://schemas.microsoft.com/office/drawing/2014/main" id="{0DA3CB89-4B38-492A-AF95-6FCBF1D392DD}"/>
                  </a:ext>
                </a:extLst>
              </p:cNvPr>
              <p:cNvSpPr>
                <a:spLocks/>
              </p:cNvSpPr>
              <p:nvPr/>
            </p:nvSpPr>
            <p:spPr bwMode="auto">
              <a:xfrm>
                <a:off x="6343" y="2574"/>
                <a:ext cx="151" cy="205"/>
              </a:xfrm>
              <a:custGeom>
                <a:avLst/>
                <a:gdLst>
                  <a:gd name="T0" fmla="*/ 151 w 151"/>
                  <a:gd name="T1" fmla="*/ 205 h 205"/>
                  <a:gd name="T2" fmla="*/ 23 w 151"/>
                  <a:gd name="T3" fmla="*/ 0 h 205"/>
                  <a:gd name="T4" fmla="*/ 0 w 151"/>
                  <a:gd name="T5" fmla="*/ 20 h 205"/>
                  <a:gd name="T6" fmla="*/ 151 w 151"/>
                  <a:gd name="T7" fmla="*/ 205 h 205"/>
                </a:gdLst>
                <a:ahLst/>
                <a:cxnLst>
                  <a:cxn ang="0">
                    <a:pos x="T0" y="T1"/>
                  </a:cxn>
                  <a:cxn ang="0">
                    <a:pos x="T2" y="T3"/>
                  </a:cxn>
                  <a:cxn ang="0">
                    <a:pos x="T4" y="T5"/>
                  </a:cxn>
                  <a:cxn ang="0">
                    <a:pos x="T6" y="T7"/>
                  </a:cxn>
                </a:cxnLst>
                <a:rect l="0" t="0" r="r" b="b"/>
                <a:pathLst>
                  <a:path w="151" h="205">
                    <a:moveTo>
                      <a:pt x="151" y="205"/>
                    </a:moveTo>
                    <a:lnTo>
                      <a:pt x="23" y="0"/>
                    </a:lnTo>
                    <a:lnTo>
                      <a:pt x="0" y="20"/>
                    </a:lnTo>
                    <a:lnTo>
                      <a:pt x="151"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8" name="Freeform 20">
                <a:extLst>
                  <a:ext uri="{FF2B5EF4-FFF2-40B4-BE49-F238E27FC236}">
                    <a16:creationId xmlns:a16="http://schemas.microsoft.com/office/drawing/2014/main" id="{F88FFC85-42A2-4C08-AFC8-4DC03F3512F0}"/>
                  </a:ext>
                </a:extLst>
              </p:cNvPr>
              <p:cNvSpPr>
                <a:spLocks/>
              </p:cNvSpPr>
              <p:nvPr/>
            </p:nvSpPr>
            <p:spPr bwMode="auto">
              <a:xfrm>
                <a:off x="6343" y="2574"/>
                <a:ext cx="174" cy="205"/>
              </a:xfrm>
              <a:custGeom>
                <a:avLst/>
                <a:gdLst>
                  <a:gd name="T0" fmla="*/ 174 w 174"/>
                  <a:gd name="T1" fmla="*/ 187 h 205"/>
                  <a:gd name="T2" fmla="*/ 151 w 174"/>
                  <a:gd name="T3" fmla="*/ 205 h 205"/>
                  <a:gd name="T4" fmla="*/ 0 w 174"/>
                  <a:gd name="T5" fmla="*/ 20 h 205"/>
                  <a:gd name="T6" fmla="*/ 23 w 174"/>
                  <a:gd name="T7" fmla="*/ 0 h 205"/>
                  <a:gd name="T8" fmla="*/ 174 w 174"/>
                  <a:gd name="T9" fmla="*/ 187 h 205"/>
                </a:gdLst>
                <a:ahLst/>
                <a:cxnLst>
                  <a:cxn ang="0">
                    <a:pos x="T0" y="T1"/>
                  </a:cxn>
                  <a:cxn ang="0">
                    <a:pos x="T2" y="T3"/>
                  </a:cxn>
                  <a:cxn ang="0">
                    <a:pos x="T4" y="T5"/>
                  </a:cxn>
                  <a:cxn ang="0">
                    <a:pos x="T6" y="T7"/>
                  </a:cxn>
                  <a:cxn ang="0">
                    <a:pos x="T8" y="T9"/>
                  </a:cxn>
                </a:cxnLst>
                <a:rect l="0" t="0" r="r" b="b"/>
                <a:pathLst>
                  <a:path w="174" h="205">
                    <a:moveTo>
                      <a:pt x="174" y="187"/>
                    </a:moveTo>
                    <a:lnTo>
                      <a:pt x="151" y="205"/>
                    </a:lnTo>
                    <a:lnTo>
                      <a:pt x="0" y="20"/>
                    </a:lnTo>
                    <a:lnTo>
                      <a:pt x="23" y="0"/>
                    </a:lnTo>
                    <a:lnTo>
                      <a:pt x="174" y="187"/>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99" name="Freeform 21">
                <a:extLst>
                  <a:ext uri="{FF2B5EF4-FFF2-40B4-BE49-F238E27FC236}">
                    <a16:creationId xmlns:a16="http://schemas.microsoft.com/office/drawing/2014/main" id="{4F3ADE9D-5AC5-41E4-A257-44D048F9076E}"/>
                  </a:ext>
                </a:extLst>
              </p:cNvPr>
              <p:cNvSpPr>
                <a:spLocks/>
              </p:cNvSpPr>
              <p:nvPr/>
            </p:nvSpPr>
            <p:spPr bwMode="auto">
              <a:xfrm>
                <a:off x="6201" y="2399"/>
                <a:ext cx="165" cy="195"/>
              </a:xfrm>
              <a:custGeom>
                <a:avLst/>
                <a:gdLst>
                  <a:gd name="T0" fmla="*/ 165 w 165"/>
                  <a:gd name="T1" fmla="*/ 175 h 195"/>
                  <a:gd name="T2" fmla="*/ 142 w 165"/>
                  <a:gd name="T3" fmla="*/ 195 h 195"/>
                  <a:gd name="T4" fmla="*/ 0 w 165"/>
                  <a:gd name="T5" fmla="*/ 0 h 195"/>
                  <a:gd name="T6" fmla="*/ 165 w 165"/>
                  <a:gd name="T7" fmla="*/ 175 h 195"/>
                </a:gdLst>
                <a:ahLst/>
                <a:cxnLst>
                  <a:cxn ang="0">
                    <a:pos x="T0" y="T1"/>
                  </a:cxn>
                  <a:cxn ang="0">
                    <a:pos x="T2" y="T3"/>
                  </a:cxn>
                  <a:cxn ang="0">
                    <a:pos x="T4" y="T5"/>
                  </a:cxn>
                  <a:cxn ang="0">
                    <a:pos x="T6" y="T7"/>
                  </a:cxn>
                </a:cxnLst>
                <a:rect l="0" t="0" r="r" b="b"/>
                <a:pathLst>
                  <a:path w="165" h="195">
                    <a:moveTo>
                      <a:pt x="165" y="175"/>
                    </a:moveTo>
                    <a:lnTo>
                      <a:pt x="142" y="195"/>
                    </a:lnTo>
                    <a:lnTo>
                      <a:pt x="0" y="0"/>
                    </a:lnTo>
                    <a:lnTo>
                      <a:pt x="165"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0" name="Freeform 22">
                <a:extLst>
                  <a:ext uri="{FF2B5EF4-FFF2-40B4-BE49-F238E27FC236}">
                    <a16:creationId xmlns:a16="http://schemas.microsoft.com/office/drawing/2014/main" id="{3B76FB3A-70FB-485D-A444-286C6560BC98}"/>
                  </a:ext>
                </a:extLst>
              </p:cNvPr>
              <p:cNvSpPr>
                <a:spLocks/>
              </p:cNvSpPr>
              <p:nvPr/>
            </p:nvSpPr>
            <p:spPr bwMode="auto">
              <a:xfrm>
                <a:off x="6180" y="2399"/>
                <a:ext cx="163" cy="195"/>
              </a:xfrm>
              <a:custGeom>
                <a:avLst/>
                <a:gdLst>
                  <a:gd name="T0" fmla="*/ 163 w 163"/>
                  <a:gd name="T1" fmla="*/ 195 h 195"/>
                  <a:gd name="T2" fmla="*/ 21 w 163"/>
                  <a:gd name="T3" fmla="*/ 0 h 195"/>
                  <a:gd name="T4" fmla="*/ 0 w 163"/>
                  <a:gd name="T5" fmla="*/ 21 h 195"/>
                  <a:gd name="T6" fmla="*/ 163 w 163"/>
                  <a:gd name="T7" fmla="*/ 195 h 195"/>
                </a:gdLst>
                <a:ahLst/>
                <a:cxnLst>
                  <a:cxn ang="0">
                    <a:pos x="T0" y="T1"/>
                  </a:cxn>
                  <a:cxn ang="0">
                    <a:pos x="T2" y="T3"/>
                  </a:cxn>
                  <a:cxn ang="0">
                    <a:pos x="T4" y="T5"/>
                  </a:cxn>
                  <a:cxn ang="0">
                    <a:pos x="T6" y="T7"/>
                  </a:cxn>
                </a:cxnLst>
                <a:rect l="0" t="0" r="r" b="b"/>
                <a:pathLst>
                  <a:path w="163" h="195">
                    <a:moveTo>
                      <a:pt x="163" y="195"/>
                    </a:moveTo>
                    <a:lnTo>
                      <a:pt x="21" y="0"/>
                    </a:lnTo>
                    <a:lnTo>
                      <a:pt x="0" y="21"/>
                    </a:lnTo>
                    <a:lnTo>
                      <a:pt x="16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1" name="Freeform 23">
                <a:extLst>
                  <a:ext uri="{FF2B5EF4-FFF2-40B4-BE49-F238E27FC236}">
                    <a16:creationId xmlns:a16="http://schemas.microsoft.com/office/drawing/2014/main" id="{5DB92E94-ED63-459B-80C5-C7F53A2AE217}"/>
                  </a:ext>
                </a:extLst>
              </p:cNvPr>
              <p:cNvSpPr>
                <a:spLocks/>
              </p:cNvSpPr>
              <p:nvPr/>
            </p:nvSpPr>
            <p:spPr bwMode="auto">
              <a:xfrm>
                <a:off x="6180" y="2399"/>
                <a:ext cx="186" cy="195"/>
              </a:xfrm>
              <a:custGeom>
                <a:avLst/>
                <a:gdLst>
                  <a:gd name="T0" fmla="*/ 186 w 186"/>
                  <a:gd name="T1" fmla="*/ 175 h 195"/>
                  <a:gd name="T2" fmla="*/ 163 w 186"/>
                  <a:gd name="T3" fmla="*/ 195 h 195"/>
                  <a:gd name="T4" fmla="*/ 0 w 186"/>
                  <a:gd name="T5" fmla="*/ 21 h 195"/>
                  <a:gd name="T6" fmla="*/ 21 w 186"/>
                  <a:gd name="T7" fmla="*/ 0 h 195"/>
                  <a:gd name="T8" fmla="*/ 186 w 186"/>
                  <a:gd name="T9" fmla="*/ 175 h 195"/>
                </a:gdLst>
                <a:ahLst/>
                <a:cxnLst>
                  <a:cxn ang="0">
                    <a:pos x="T0" y="T1"/>
                  </a:cxn>
                  <a:cxn ang="0">
                    <a:pos x="T2" y="T3"/>
                  </a:cxn>
                  <a:cxn ang="0">
                    <a:pos x="T4" y="T5"/>
                  </a:cxn>
                  <a:cxn ang="0">
                    <a:pos x="T6" y="T7"/>
                  </a:cxn>
                  <a:cxn ang="0">
                    <a:pos x="T8" y="T9"/>
                  </a:cxn>
                </a:cxnLst>
                <a:rect l="0" t="0" r="r" b="b"/>
                <a:pathLst>
                  <a:path w="186" h="195">
                    <a:moveTo>
                      <a:pt x="186" y="175"/>
                    </a:moveTo>
                    <a:lnTo>
                      <a:pt x="163" y="195"/>
                    </a:lnTo>
                    <a:lnTo>
                      <a:pt x="0" y="21"/>
                    </a:lnTo>
                    <a:lnTo>
                      <a:pt x="21" y="0"/>
                    </a:lnTo>
                    <a:lnTo>
                      <a:pt x="186" y="175"/>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2" name="Freeform 24">
                <a:extLst>
                  <a:ext uri="{FF2B5EF4-FFF2-40B4-BE49-F238E27FC236}">
                    <a16:creationId xmlns:a16="http://schemas.microsoft.com/office/drawing/2014/main" id="{4BFB628C-3E9C-4ADA-BEF6-D60D6B7726D3}"/>
                  </a:ext>
                </a:extLst>
              </p:cNvPr>
              <p:cNvSpPr>
                <a:spLocks/>
              </p:cNvSpPr>
              <p:nvPr/>
            </p:nvSpPr>
            <p:spPr bwMode="auto">
              <a:xfrm>
                <a:off x="6025" y="2236"/>
                <a:ext cx="176" cy="184"/>
              </a:xfrm>
              <a:custGeom>
                <a:avLst/>
                <a:gdLst>
                  <a:gd name="T0" fmla="*/ 176 w 176"/>
                  <a:gd name="T1" fmla="*/ 163 h 184"/>
                  <a:gd name="T2" fmla="*/ 155 w 176"/>
                  <a:gd name="T3" fmla="*/ 184 h 184"/>
                  <a:gd name="T4" fmla="*/ 0 w 176"/>
                  <a:gd name="T5" fmla="*/ 0 h 184"/>
                  <a:gd name="T6" fmla="*/ 176 w 176"/>
                  <a:gd name="T7" fmla="*/ 163 h 184"/>
                </a:gdLst>
                <a:ahLst/>
                <a:cxnLst>
                  <a:cxn ang="0">
                    <a:pos x="T0" y="T1"/>
                  </a:cxn>
                  <a:cxn ang="0">
                    <a:pos x="T2" y="T3"/>
                  </a:cxn>
                  <a:cxn ang="0">
                    <a:pos x="T4" y="T5"/>
                  </a:cxn>
                  <a:cxn ang="0">
                    <a:pos x="T6" y="T7"/>
                  </a:cxn>
                </a:cxnLst>
                <a:rect l="0" t="0" r="r" b="b"/>
                <a:pathLst>
                  <a:path w="176" h="184">
                    <a:moveTo>
                      <a:pt x="176" y="163"/>
                    </a:moveTo>
                    <a:lnTo>
                      <a:pt x="155" y="184"/>
                    </a:lnTo>
                    <a:lnTo>
                      <a:pt x="0" y="0"/>
                    </a:lnTo>
                    <a:lnTo>
                      <a:pt x="176"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3" name="Freeform 25">
                <a:extLst>
                  <a:ext uri="{FF2B5EF4-FFF2-40B4-BE49-F238E27FC236}">
                    <a16:creationId xmlns:a16="http://schemas.microsoft.com/office/drawing/2014/main" id="{BC662F4C-5575-4EB1-895F-98D0DCD5855A}"/>
                  </a:ext>
                </a:extLst>
              </p:cNvPr>
              <p:cNvSpPr>
                <a:spLocks/>
              </p:cNvSpPr>
              <p:nvPr/>
            </p:nvSpPr>
            <p:spPr bwMode="auto">
              <a:xfrm>
                <a:off x="6005" y="2236"/>
                <a:ext cx="175" cy="184"/>
              </a:xfrm>
              <a:custGeom>
                <a:avLst/>
                <a:gdLst>
                  <a:gd name="T0" fmla="*/ 175 w 175"/>
                  <a:gd name="T1" fmla="*/ 184 h 184"/>
                  <a:gd name="T2" fmla="*/ 20 w 175"/>
                  <a:gd name="T3" fmla="*/ 0 h 184"/>
                  <a:gd name="T4" fmla="*/ 0 w 175"/>
                  <a:gd name="T5" fmla="*/ 22 h 184"/>
                  <a:gd name="T6" fmla="*/ 175 w 175"/>
                  <a:gd name="T7" fmla="*/ 184 h 184"/>
                </a:gdLst>
                <a:ahLst/>
                <a:cxnLst>
                  <a:cxn ang="0">
                    <a:pos x="T0" y="T1"/>
                  </a:cxn>
                  <a:cxn ang="0">
                    <a:pos x="T2" y="T3"/>
                  </a:cxn>
                  <a:cxn ang="0">
                    <a:pos x="T4" y="T5"/>
                  </a:cxn>
                  <a:cxn ang="0">
                    <a:pos x="T6" y="T7"/>
                  </a:cxn>
                </a:cxnLst>
                <a:rect l="0" t="0" r="r" b="b"/>
                <a:pathLst>
                  <a:path w="175" h="184">
                    <a:moveTo>
                      <a:pt x="175" y="184"/>
                    </a:moveTo>
                    <a:lnTo>
                      <a:pt x="20" y="0"/>
                    </a:lnTo>
                    <a:lnTo>
                      <a:pt x="0" y="22"/>
                    </a:lnTo>
                    <a:lnTo>
                      <a:pt x="175"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4" name="Freeform 26">
                <a:extLst>
                  <a:ext uri="{FF2B5EF4-FFF2-40B4-BE49-F238E27FC236}">
                    <a16:creationId xmlns:a16="http://schemas.microsoft.com/office/drawing/2014/main" id="{BE828E72-7E71-4ADB-987D-BBB8F32C4559}"/>
                  </a:ext>
                </a:extLst>
              </p:cNvPr>
              <p:cNvSpPr>
                <a:spLocks/>
              </p:cNvSpPr>
              <p:nvPr/>
            </p:nvSpPr>
            <p:spPr bwMode="auto">
              <a:xfrm>
                <a:off x="6005" y="2236"/>
                <a:ext cx="196" cy="184"/>
              </a:xfrm>
              <a:custGeom>
                <a:avLst/>
                <a:gdLst>
                  <a:gd name="T0" fmla="*/ 196 w 196"/>
                  <a:gd name="T1" fmla="*/ 163 h 184"/>
                  <a:gd name="T2" fmla="*/ 175 w 196"/>
                  <a:gd name="T3" fmla="*/ 184 h 184"/>
                  <a:gd name="T4" fmla="*/ 0 w 196"/>
                  <a:gd name="T5" fmla="*/ 22 h 184"/>
                  <a:gd name="T6" fmla="*/ 20 w 196"/>
                  <a:gd name="T7" fmla="*/ 0 h 184"/>
                  <a:gd name="T8" fmla="*/ 196 w 196"/>
                  <a:gd name="T9" fmla="*/ 163 h 184"/>
                </a:gdLst>
                <a:ahLst/>
                <a:cxnLst>
                  <a:cxn ang="0">
                    <a:pos x="T0" y="T1"/>
                  </a:cxn>
                  <a:cxn ang="0">
                    <a:pos x="T2" y="T3"/>
                  </a:cxn>
                  <a:cxn ang="0">
                    <a:pos x="T4" y="T5"/>
                  </a:cxn>
                  <a:cxn ang="0">
                    <a:pos x="T6" y="T7"/>
                  </a:cxn>
                  <a:cxn ang="0">
                    <a:pos x="T8" y="T9"/>
                  </a:cxn>
                </a:cxnLst>
                <a:rect l="0" t="0" r="r" b="b"/>
                <a:pathLst>
                  <a:path w="196" h="184">
                    <a:moveTo>
                      <a:pt x="196" y="163"/>
                    </a:moveTo>
                    <a:lnTo>
                      <a:pt x="175" y="184"/>
                    </a:lnTo>
                    <a:lnTo>
                      <a:pt x="0" y="22"/>
                    </a:lnTo>
                    <a:lnTo>
                      <a:pt x="20" y="0"/>
                    </a:lnTo>
                    <a:lnTo>
                      <a:pt x="196" y="163"/>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5" name="Freeform 27">
                <a:extLst>
                  <a:ext uri="{FF2B5EF4-FFF2-40B4-BE49-F238E27FC236}">
                    <a16:creationId xmlns:a16="http://schemas.microsoft.com/office/drawing/2014/main" id="{98F12AC8-90A8-4AE4-B4E2-444E90EF7EAC}"/>
                  </a:ext>
                </a:extLst>
              </p:cNvPr>
              <p:cNvSpPr>
                <a:spLocks/>
              </p:cNvSpPr>
              <p:nvPr/>
            </p:nvSpPr>
            <p:spPr bwMode="auto">
              <a:xfrm>
                <a:off x="5837" y="2085"/>
                <a:ext cx="188" cy="173"/>
              </a:xfrm>
              <a:custGeom>
                <a:avLst/>
                <a:gdLst>
                  <a:gd name="T0" fmla="*/ 188 w 188"/>
                  <a:gd name="T1" fmla="*/ 151 h 173"/>
                  <a:gd name="T2" fmla="*/ 168 w 188"/>
                  <a:gd name="T3" fmla="*/ 173 h 173"/>
                  <a:gd name="T4" fmla="*/ 0 w 188"/>
                  <a:gd name="T5" fmla="*/ 0 h 173"/>
                  <a:gd name="T6" fmla="*/ 188 w 188"/>
                  <a:gd name="T7" fmla="*/ 151 h 173"/>
                </a:gdLst>
                <a:ahLst/>
                <a:cxnLst>
                  <a:cxn ang="0">
                    <a:pos x="T0" y="T1"/>
                  </a:cxn>
                  <a:cxn ang="0">
                    <a:pos x="T2" y="T3"/>
                  </a:cxn>
                  <a:cxn ang="0">
                    <a:pos x="T4" y="T5"/>
                  </a:cxn>
                  <a:cxn ang="0">
                    <a:pos x="T6" y="T7"/>
                  </a:cxn>
                </a:cxnLst>
                <a:rect l="0" t="0" r="r" b="b"/>
                <a:pathLst>
                  <a:path w="188" h="173">
                    <a:moveTo>
                      <a:pt x="188" y="151"/>
                    </a:moveTo>
                    <a:lnTo>
                      <a:pt x="168" y="173"/>
                    </a:lnTo>
                    <a:lnTo>
                      <a:pt x="0" y="0"/>
                    </a:lnTo>
                    <a:lnTo>
                      <a:pt x="188"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6" name="Freeform 28">
                <a:extLst>
                  <a:ext uri="{FF2B5EF4-FFF2-40B4-BE49-F238E27FC236}">
                    <a16:creationId xmlns:a16="http://schemas.microsoft.com/office/drawing/2014/main" id="{F2757542-0B7F-496D-96B0-1D94CC91F213}"/>
                  </a:ext>
                </a:extLst>
              </p:cNvPr>
              <p:cNvSpPr>
                <a:spLocks/>
              </p:cNvSpPr>
              <p:nvPr/>
            </p:nvSpPr>
            <p:spPr bwMode="auto">
              <a:xfrm>
                <a:off x="5819" y="2085"/>
                <a:ext cx="186" cy="173"/>
              </a:xfrm>
              <a:custGeom>
                <a:avLst/>
                <a:gdLst>
                  <a:gd name="T0" fmla="*/ 186 w 186"/>
                  <a:gd name="T1" fmla="*/ 173 h 173"/>
                  <a:gd name="T2" fmla="*/ 18 w 186"/>
                  <a:gd name="T3" fmla="*/ 0 h 173"/>
                  <a:gd name="T4" fmla="*/ 0 w 186"/>
                  <a:gd name="T5" fmla="*/ 24 h 173"/>
                  <a:gd name="T6" fmla="*/ 186 w 186"/>
                  <a:gd name="T7" fmla="*/ 173 h 173"/>
                </a:gdLst>
                <a:ahLst/>
                <a:cxnLst>
                  <a:cxn ang="0">
                    <a:pos x="T0" y="T1"/>
                  </a:cxn>
                  <a:cxn ang="0">
                    <a:pos x="T2" y="T3"/>
                  </a:cxn>
                  <a:cxn ang="0">
                    <a:pos x="T4" y="T5"/>
                  </a:cxn>
                  <a:cxn ang="0">
                    <a:pos x="T6" y="T7"/>
                  </a:cxn>
                </a:cxnLst>
                <a:rect l="0" t="0" r="r" b="b"/>
                <a:pathLst>
                  <a:path w="186" h="173">
                    <a:moveTo>
                      <a:pt x="186" y="173"/>
                    </a:moveTo>
                    <a:lnTo>
                      <a:pt x="18" y="0"/>
                    </a:lnTo>
                    <a:lnTo>
                      <a:pt x="0" y="24"/>
                    </a:lnTo>
                    <a:lnTo>
                      <a:pt x="186"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7" name="Freeform 29">
                <a:extLst>
                  <a:ext uri="{FF2B5EF4-FFF2-40B4-BE49-F238E27FC236}">
                    <a16:creationId xmlns:a16="http://schemas.microsoft.com/office/drawing/2014/main" id="{7AB95BFD-0675-4B96-BFDE-9C5C8B639FE5}"/>
                  </a:ext>
                </a:extLst>
              </p:cNvPr>
              <p:cNvSpPr>
                <a:spLocks/>
              </p:cNvSpPr>
              <p:nvPr/>
            </p:nvSpPr>
            <p:spPr bwMode="auto">
              <a:xfrm>
                <a:off x="5819" y="2085"/>
                <a:ext cx="206" cy="173"/>
              </a:xfrm>
              <a:custGeom>
                <a:avLst/>
                <a:gdLst>
                  <a:gd name="T0" fmla="*/ 206 w 206"/>
                  <a:gd name="T1" fmla="*/ 151 h 173"/>
                  <a:gd name="T2" fmla="*/ 186 w 206"/>
                  <a:gd name="T3" fmla="*/ 173 h 173"/>
                  <a:gd name="T4" fmla="*/ 0 w 206"/>
                  <a:gd name="T5" fmla="*/ 24 h 173"/>
                  <a:gd name="T6" fmla="*/ 18 w 206"/>
                  <a:gd name="T7" fmla="*/ 0 h 173"/>
                  <a:gd name="T8" fmla="*/ 206 w 206"/>
                  <a:gd name="T9" fmla="*/ 151 h 173"/>
                </a:gdLst>
                <a:ahLst/>
                <a:cxnLst>
                  <a:cxn ang="0">
                    <a:pos x="T0" y="T1"/>
                  </a:cxn>
                  <a:cxn ang="0">
                    <a:pos x="T2" y="T3"/>
                  </a:cxn>
                  <a:cxn ang="0">
                    <a:pos x="T4" y="T5"/>
                  </a:cxn>
                  <a:cxn ang="0">
                    <a:pos x="T6" y="T7"/>
                  </a:cxn>
                  <a:cxn ang="0">
                    <a:pos x="T8" y="T9"/>
                  </a:cxn>
                </a:cxnLst>
                <a:rect l="0" t="0" r="r" b="b"/>
                <a:pathLst>
                  <a:path w="206" h="173">
                    <a:moveTo>
                      <a:pt x="206" y="151"/>
                    </a:moveTo>
                    <a:lnTo>
                      <a:pt x="186" y="173"/>
                    </a:lnTo>
                    <a:lnTo>
                      <a:pt x="0" y="24"/>
                    </a:lnTo>
                    <a:lnTo>
                      <a:pt x="18" y="0"/>
                    </a:lnTo>
                    <a:lnTo>
                      <a:pt x="206" y="151"/>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8" name="Freeform 30">
                <a:extLst>
                  <a:ext uri="{FF2B5EF4-FFF2-40B4-BE49-F238E27FC236}">
                    <a16:creationId xmlns:a16="http://schemas.microsoft.com/office/drawing/2014/main" id="{3CB265CD-998B-475E-AB36-D506F1AEB01F}"/>
                  </a:ext>
                </a:extLst>
              </p:cNvPr>
              <p:cNvSpPr>
                <a:spLocks/>
              </p:cNvSpPr>
              <p:nvPr/>
            </p:nvSpPr>
            <p:spPr bwMode="auto">
              <a:xfrm>
                <a:off x="5639" y="1949"/>
                <a:ext cx="198" cy="160"/>
              </a:xfrm>
              <a:custGeom>
                <a:avLst/>
                <a:gdLst>
                  <a:gd name="T0" fmla="*/ 198 w 198"/>
                  <a:gd name="T1" fmla="*/ 136 h 160"/>
                  <a:gd name="T2" fmla="*/ 180 w 198"/>
                  <a:gd name="T3" fmla="*/ 160 h 160"/>
                  <a:gd name="T4" fmla="*/ 0 w 198"/>
                  <a:gd name="T5" fmla="*/ 0 h 160"/>
                  <a:gd name="T6" fmla="*/ 198 w 198"/>
                  <a:gd name="T7" fmla="*/ 136 h 160"/>
                </a:gdLst>
                <a:ahLst/>
                <a:cxnLst>
                  <a:cxn ang="0">
                    <a:pos x="T0" y="T1"/>
                  </a:cxn>
                  <a:cxn ang="0">
                    <a:pos x="T2" y="T3"/>
                  </a:cxn>
                  <a:cxn ang="0">
                    <a:pos x="T4" y="T5"/>
                  </a:cxn>
                  <a:cxn ang="0">
                    <a:pos x="T6" y="T7"/>
                  </a:cxn>
                </a:cxnLst>
                <a:rect l="0" t="0" r="r" b="b"/>
                <a:pathLst>
                  <a:path w="198" h="160">
                    <a:moveTo>
                      <a:pt x="198" y="136"/>
                    </a:moveTo>
                    <a:lnTo>
                      <a:pt x="180" y="160"/>
                    </a:lnTo>
                    <a:lnTo>
                      <a:pt x="0" y="0"/>
                    </a:lnTo>
                    <a:lnTo>
                      <a:pt x="19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09" name="Freeform 31">
                <a:extLst>
                  <a:ext uri="{FF2B5EF4-FFF2-40B4-BE49-F238E27FC236}">
                    <a16:creationId xmlns:a16="http://schemas.microsoft.com/office/drawing/2014/main" id="{55EEE617-D5C7-4BD1-944E-46586EC0CD1E}"/>
                  </a:ext>
                </a:extLst>
              </p:cNvPr>
              <p:cNvSpPr>
                <a:spLocks/>
              </p:cNvSpPr>
              <p:nvPr/>
            </p:nvSpPr>
            <p:spPr bwMode="auto">
              <a:xfrm>
                <a:off x="5623" y="1949"/>
                <a:ext cx="196" cy="160"/>
              </a:xfrm>
              <a:custGeom>
                <a:avLst/>
                <a:gdLst>
                  <a:gd name="T0" fmla="*/ 196 w 196"/>
                  <a:gd name="T1" fmla="*/ 160 h 160"/>
                  <a:gd name="T2" fmla="*/ 16 w 196"/>
                  <a:gd name="T3" fmla="*/ 0 h 160"/>
                  <a:gd name="T4" fmla="*/ 0 w 196"/>
                  <a:gd name="T5" fmla="*/ 25 h 160"/>
                  <a:gd name="T6" fmla="*/ 196 w 196"/>
                  <a:gd name="T7" fmla="*/ 160 h 160"/>
                </a:gdLst>
                <a:ahLst/>
                <a:cxnLst>
                  <a:cxn ang="0">
                    <a:pos x="T0" y="T1"/>
                  </a:cxn>
                  <a:cxn ang="0">
                    <a:pos x="T2" y="T3"/>
                  </a:cxn>
                  <a:cxn ang="0">
                    <a:pos x="T4" y="T5"/>
                  </a:cxn>
                  <a:cxn ang="0">
                    <a:pos x="T6" y="T7"/>
                  </a:cxn>
                </a:cxnLst>
                <a:rect l="0" t="0" r="r" b="b"/>
                <a:pathLst>
                  <a:path w="196" h="160">
                    <a:moveTo>
                      <a:pt x="196" y="160"/>
                    </a:moveTo>
                    <a:lnTo>
                      <a:pt x="16" y="0"/>
                    </a:lnTo>
                    <a:lnTo>
                      <a:pt x="0" y="25"/>
                    </a:lnTo>
                    <a:lnTo>
                      <a:pt x="19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0" name="Freeform 32">
                <a:extLst>
                  <a:ext uri="{FF2B5EF4-FFF2-40B4-BE49-F238E27FC236}">
                    <a16:creationId xmlns:a16="http://schemas.microsoft.com/office/drawing/2014/main" id="{8B1145CD-ED4E-4ABA-82B3-9CD140F6695F}"/>
                  </a:ext>
                </a:extLst>
              </p:cNvPr>
              <p:cNvSpPr>
                <a:spLocks/>
              </p:cNvSpPr>
              <p:nvPr/>
            </p:nvSpPr>
            <p:spPr bwMode="auto">
              <a:xfrm>
                <a:off x="5623" y="1949"/>
                <a:ext cx="214" cy="160"/>
              </a:xfrm>
              <a:custGeom>
                <a:avLst/>
                <a:gdLst>
                  <a:gd name="T0" fmla="*/ 214 w 214"/>
                  <a:gd name="T1" fmla="*/ 136 h 160"/>
                  <a:gd name="T2" fmla="*/ 196 w 214"/>
                  <a:gd name="T3" fmla="*/ 160 h 160"/>
                  <a:gd name="T4" fmla="*/ 0 w 214"/>
                  <a:gd name="T5" fmla="*/ 25 h 160"/>
                  <a:gd name="T6" fmla="*/ 16 w 214"/>
                  <a:gd name="T7" fmla="*/ 0 h 160"/>
                  <a:gd name="T8" fmla="*/ 214 w 214"/>
                  <a:gd name="T9" fmla="*/ 136 h 160"/>
                </a:gdLst>
                <a:ahLst/>
                <a:cxnLst>
                  <a:cxn ang="0">
                    <a:pos x="T0" y="T1"/>
                  </a:cxn>
                  <a:cxn ang="0">
                    <a:pos x="T2" y="T3"/>
                  </a:cxn>
                  <a:cxn ang="0">
                    <a:pos x="T4" y="T5"/>
                  </a:cxn>
                  <a:cxn ang="0">
                    <a:pos x="T6" y="T7"/>
                  </a:cxn>
                  <a:cxn ang="0">
                    <a:pos x="T8" y="T9"/>
                  </a:cxn>
                </a:cxnLst>
                <a:rect l="0" t="0" r="r" b="b"/>
                <a:pathLst>
                  <a:path w="214" h="160">
                    <a:moveTo>
                      <a:pt x="214" y="136"/>
                    </a:moveTo>
                    <a:lnTo>
                      <a:pt x="196" y="160"/>
                    </a:lnTo>
                    <a:lnTo>
                      <a:pt x="0" y="25"/>
                    </a:lnTo>
                    <a:lnTo>
                      <a:pt x="16" y="0"/>
                    </a:lnTo>
                    <a:lnTo>
                      <a:pt x="214" y="136"/>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1" name="Freeform 33">
                <a:extLst>
                  <a:ext uri="{FF2B5EF4-FFF2-40B4-BE49-F238E27FC236}">
                    <a16:creationId xmlns:a16="http://schemas.microsoft.com/office/drawing/2014/main" id="{03530797-004C-4889-AB18-FEB8F271455E}"/>
                  </a:ext>
                </a:extLst>
              </p:cNvPr>
              <p:cNvSpPr>
                <a:spLocks/>
              </p:cNvSpPr>
              <p:nvPr/>
            </p:nvSpPr>
            <p:spPr bwMode="auto">
              <a:xfrm>
                <a:off x="5432" y="1826"/>
                <a:ext cx="207" cy="148"/>
              </a:xfrm>
              <a:custGeom>
                <a:avLst/>
                <a:gdLst>
                  <a:gd name="T0" fmla="*/ 207 w 207"/>
                  <a:gd name="T1" fmla="*/ 123 h 148"/>
                  <a:gd name="T2" fmla="*/ 191 w 207"/>
                  <a:gd name="T3" fmla="*/ 148 h 148"/>
                  <a:gd name="T4" fmla="*/ 0 w 207"/>
                  <a:gd name="T5" fmla="*/ 0 h 148"/>
                  <a:gd name="T6" fmla="*/ 207 w 207"/>
                  <a:gd name="T7" fmla="*/ 123 h 148"/>
                </a:gdLst>
                <a:ahLst/>
                <a:cxnLst>
                  <a:cxn ang="0">
                    <a:pos x="T0" y="T1"/>
                  </a:cxn>
                  <a:cxn ang="0">
                    <a:pos x="T2" y="T3"/>
                  </a:cxn>
                  <a:cxn ang="0">
                    <a:pos x="T4" y="T5"/>
                  </a:cxn>
                  <a:cxn ang="0">
                    <a:pos x="T6" y="T7"/>
                  </a:cxn>
                </a:cxnLst>
                <a:rect l="0" t="0" r="r" b="b"/>
                <a:pathLst>
                  <a:path w="207" h="148">
                    <a:moveTo>
                      <a:pt x="207" y="123"/>
                    </a:moveTo>
                    <a:lnTo>
                      <a:pt x="191" y="148"/>
                    </a:lnTo>
                    <a:lnTo>
                      <a:pt x="0" y="0"/>
                    </a:lnTo>
                    <a:lnTo>
                      <a:pt x="20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2" name="Freeform 34">
                <a:extLst>
                  <a:ext uri="{FF2B5EF4-FFF2-40B4-BE49-F238E27FC236}">
                    <a16:creationId xmlns:a16="http://schemas.microsoft.com/office/drawing/2014/main" id="{430270A7-B24E-477B-AA08-CBEF864F24CB}"/>
                  </a:ext>
                </a:extLst>
              </p:cNvPr>
              <p:cNvSpPr>
                <a:spLocks/>
              </p:cNvSpPr>
              <p:nvPr/>
            </p:nvSpPr>
            <p:spPr bwMode="auto">
              <a:xfrm>
                <a:off x="5418" y="1826"/>
                <a:ext cx="205" cy="148"/>
              </a:xfrm>
              <a:custGeom>
                <a:avLst/>
                <a:gdLst>
                  <a:gd name="T0" fmla="*/ 205 w 205"/>
                  <a:gd name="T1" fmla="*/ 148 h 148"/>
                  <a:gd name="T2" fmla="*/ 14 w 205"/>
                  <a:gd name="T3" fmla="*/ 0 h 148"/>
                  <a:gd name="T4" fmla="*/ 0 w 205"/>
                  <a:gd name="T5" fmla="*/ 26 h 148"/>
                  <a:gd name="T6" fmla="*/ 205 w 205"/>
                  <a:gd name="T7" fmla="*/ 148 h 148"/>
                </a:gdLst>
                <a:ahLst/>
                <a:cxnLst>
                  <a:cxn ang="0">
                    <a:pos x="T0" y="T1"/>
                  </a:cxn>
                  <a:cxn ang="0">
                    <a:pos x="T2" y="T3"/>
                  </a:cxn>
                  <a:cxn ang="0">
                    <a:pos x="T4" y="T5"/>
                  </a:cxn>
                  <a:cxn ang="0">
                    <a:pos x="T6" y="T7"/>
                  </a:cxn>
                </a:cxnLst>
                <a:rect l="0" t="0" r="r" b="b"/>
                <a:pathLst>
                  <a:path w="205" h="148">
                    <a:moveTo>
                      <a:pt x="205" y="148"/>
                    </a:moveTo>
                    <a:lnTo>
                      <a:pt x="14" y="0"/>
                    </a:lnTo>
                    <a:lnTo>
                      <a:pt x="0" y="26"/>
                    </a:lnTo>
                    <a:lnTo>
                      <a:pt x="20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3" name="Freeform 35">
                <a:extLst>
                  <a:ext uri="{FF2B5EF4-FFF2-40B4-BE49-F238E27FC236}">
                    <a16:creationId xmlns:a16="http://schemas.microsoft.com/office/drawing/2014/main" id="{0563DE85-81BB-4689-89B3-673F68AF4BA3}"/>
                  </a:ext>
                </a:extLst>
              </p:cNvPr>
              <p:cNvSpPr>
                <a:spLocks/>
              </p:cNvSpPr>
              <p:nvPr/>
            </p:nvSpPr>
            <p:spPr bwMode="auto">
              <a:xfrm>
                <a:off x="5418" y="1826"/>
                <a:ext cx="221" cy="148"/>
              </a:xfrm>
              <a:custGeom>
                <a:avLst/>
                <a:gdLst>
                  <a:gd name="T0" fmla="*/ 221 w 221"/>
                  <a:gd name="T1" fmla="*/ 123 h 148"/>
                  <a:gd name="T2" fmla="*/ 205 w 221"/>
                  <a:gd name="T3" fmla="*/ 148 h 148"/>
                  <a:gd name="T4" fmla="*/ 0 w 221"/>
                  <a:gd name="T5" fmla="*/ 26 h 148"/>
                  <a:gd name="T6" fmla="*/ 14 w 221"/>
                  <a:gd name="T7" fmla="*/ 0 h 148"/>
                  <a:gd name="T8" fmla="*/ 221 w 221"/>
                  <a:gd name="T9" fmla="*/ 123 h 148"/>
                </a:gdLst>
                <a:ahLst/>
                <a:cxnLst>
                  <a:cxn ang="0">
                    <a:pos x="T0" y="T1"/>
                  </a:cxn>
                  <a:cxn ang="0">
                    <a:pos x="T2" y="T3"/>
                  </a:cxn>
                  <a:cxn ang="0">
                    <a:pos x="T4" y="T5"/>
                  </a:cxn>
                  <a:cxn ang="0">
                    <a:pos x="T6" y="T7"/>
                  </a:cxn>
                  <a:cxn ang="0">
                    <a:pos x="T8" y="T9"/>
                  </a:cxn>
                </a:cxnLst>
                <a:rect l="0" t="0" r="r" b="b"/>
                <a:pathLst>
                  <a:path w="221" h="148">
                    <a:moveTo>
                      <a:pt x="221" y="123"/>
                    </a:moveTo>
                    <a:lnTo>
                      <a:pt x="205" y="148"/>
                    </a:lnTo>
                    <a:lnTo>
                      <a:pt x="0" y="26"/>
                    </a:lnTo>
                    <a:lnTo>
                      <a:pt x="14" y="0"/>
                    </a:lnTo>
                    <a:lnTo>
                      <a:pt x="221" y="123"/>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4" name="Freeform 36">
                <a:extLst>
                  <a:ext uri="{FF2B5EF4-FFF2-40B4-BE49-F238E27FC236}">
                    <a16:creationId xmlns:a16="http://schemas.microsoft.com/office/drawing/2014/main" id="{9DFB0457-EE94-4119-9550-6E73FD775EDF}"/>
                  </a:ext>
                </a:extLst>
              </p:cNvPr>
              <p:cNvSpPr>
                <a:spLocks/>
              </p:cNvSpPr>
              <p:nvPr/>
            </p:nvSpPr>
            <p:spPr bwMode="auto">
              <a:xfrm>
                <a:off x="5217" y="1719"/>
                <a:ext cx="215" cy="133"/>
              </a:xfrm>
              <a:custGeom>
                <a:avLst/>
                <a:gdLst>
                  <a:gd name="T0" fmla="*/ 215 w 215"/>
                  <a:gd name="T1" fmla="*/ 107 h 133"/>
                  <a:gd name="T2" fmla="*/ 201 w 215"/>
                  <a:gd name="T3" fmla="*/ 133 h 133"/>
                  <a:gd name="T4" fmla="*/ 0 w 215"/>
                  <a:gd name="T5" fmla="*/ 0 h 133"/>
                  <a:gd name="T6" fmla="*/ 215 w 215"/>
                  <a:gd name="T7" fmla="*/ 107 h 133"/>
                </a:gdLst>
                <a:ahLst/>
                <a:cxnLst>
                  <a:cxn ang="0">
                    <a:pos x="T0" y="T1"/>
                  </a:cxn>
                  <a:cxn ang="0">
                    <a:pos x="T2" y="T3"/>
                  </a:cxn>
                  <a:cxn ang="0">
                    <a:pos x="T4" y="T5"/>
                  </a:cxn>
                  <a:cxn ang="0">
                    <a:pos x="T6" y="T7"/>
                  </a:cxn>
                </a:cxnLst>
                <a:rect l="0" t="0" r="r" b="b"/>
                <a:pathLst>
                  <a:path w="215" h="133">
                    <a:moveTo>
                      <a:pt x="215" y="107"/>
                    </a:moveTo>
                    <a:lnTo>
                      <a:pt x="201" y="133"/>
                    </a:lnTo>
                    <a:lnTo>
                      <a:pt x="0" y="0"/>
                    </a:lnTo>
                    <a:lnTo>
                      <a:pt x="215"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5" name="Freeform 37">
                <a:extLst>
                  <a:ext uri="{FF2B5EF4-FFF2-40B4-BE49-F238E27FC236}">
                    <a16:creationId xmlns:a16="http://schemas.microsoft.com/office/drawing/2014/main" id="{9331276A-A145-4D69-8608-FF1238E421E0}"/>
                  </a:ext>
                </a:extLst>
              </p:cNvPr>
              <p:cNvSpPr>
                <a:spLocks/>
              </p:cNvSpPr>
              <p:nvPr/>
            </p:nvSpPr>
            <p:spPr bwMode="auto">
              <a:xfrm>
                <a:off x="5205" y="1719"/>
                <a:ext cx="213" cy="133"/>
              </a:xfrm>
              <a:custGeom>
                <a:avLst/>
                <a:gdLst>
                  <a:gd name="T0" fmla="*/ 213 w 213"/>
                  <a:gd name="T1" fmla="*/ 133 h 133"/>
                  <a:gd name="T2" fmla="*/ 12 w 213"/>
                  <a:gd name="T3" fmla="*/ 0 h 133"/>
                  <a:gd name="T4" fmla="*/ 0 w 213"/>
                  <a:gd name="T5" fmla="*/ 27 h 133"/>
                  <a:gd name="T6" fmla="*/ 213 w 213"/>
                  <a:gd name="T7" fmla="*/ 133 h 133"/>
                </a:gdLst>
                <a:ahLst/>
                <a:cxnLst>
                  <a:cxn ang="0">
                    <a:pos x="T0" y="T1"/>
                  </a:cxn>
                  <a:cxn ang="0">
                    <a:pos x="T2" y="T3"/>
                  </a:cxn>
                  <a:cxn ang="0">
                    <a:pos x="T4" y="T5"/>
                  </a:cxn>
                  <a:cxn ang="0">
                    <a:pos x="T6" y="T7"/>
                  </a:cxn>
                </a:cxnLst>
                <a:rect l="0" t="0" r="r" b="b"/>
                <a:pathLst>
                  <a:path w="213" h="133">
                    <a:moveTo>
                      <a:pt x="213" y="133"/>
                    </a:moveTo>
                    <a:lnTo>
                      <a:pt x="12" y="0"/>
                    </a:lnTo>
                    <a:lnTo>
                      <a:pt x="0" y="27"/>
                    </a:lnTo>
                    <a:lnTo>
                      <a:pt x="21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6" name="Freeform 38">
                <a:extLst>
                  <a:ext uri="{FF2B5EF4-FFF2-40B4-BE49-F238E27FC236}">
                    <a16:creationId xmlns:a16="http://schemas.microsoft.com/office/drawing/2014/main" id="{FB6AF60A-7E5D-455B-9047-94C3827C55EE}"/>
                  </a:ext>
                </a:extLst>
              </p:cNvPr>
              <p:cNvSpPr>
                <a:spLocks/>
              </p:cNvSpPr>
              <p:nvPr/>
            </p:nvSpPr>
            <p:spPr bwMode="auto">
              <a:xfrm>
                <a:off x="5205" y="1719"/>
                <a:ext cx="227" cy="133"/>
              </a:xfrm>
              <a:custGeom>
                <a:avLst/>
                <a:gdLst>
                  <a:gd name="T0" fmla="*/ 227 w 227"/>
                  <a:gd name="T1" fmla="*/ 107 h 133"/>
                  <a:gd name="T2" fmla="*/ 213 w 227"/>
                  <a:gd name="T3" fmla="*/ 133 h 133"/>
                  <a:gd name="T4" fmla="*/ 0 w 227"/>
                  <a:gd name="T5" fmla="*/ 27 h 133"/>
                  <a:gd name="T6" fmla="*/ 12 w 227"/>
                  <a:gd name="T7" fmla="*/ 0 h 133"/>
                  <a:gd name="T8" fmla="*/ 227 w 227"/>
                  <a:gd name="T9" fmla="*/ 107 h 133"/>
                </a:gdLst>
                <a:ahLst/>
                <a:cxnLst>
                  <a:cxn ang="0">
                    <a:pos x="T0" y="T1"/>
                  </a:cxn>
                  <a:cxn ang="0">
                    <a:pos x="T2" y="T3"/>
                  </a:cxn>
                  <a:cxn ang="0">
                    <a:pos x="T4" y="T5"/>
                  </a:cxn>
                  <a:cxn ang="0">
                    <a:pos x="T6" y="T7"/>
                  </a:cxn>
                  <a:cxn ang="0">
                    <a:pos x="T8" y="T9"/>
                  </a:cxn>
                </a:cxnLst>
                <a:rect l="0" t="0" r="r" b="b"/>
                <a:pathLst>
                  <a:path w="227" h="133">
                    <a:moveTo>
                      <a:pt x="227" y="107"/>
                    </a:moveTo>
                    <a:lnTo>
                      <a:pt x="213" y="133"/>
                    </a:lnTo>
                    <a:lnTo>
                      <a:pt x="0" y="27"/>
                    </a:lnTo>
                    <a:lnTo>
                      <a:pt x="12" y="0"/>
                    </a:lnTo>
                    <a:lnTo>
                      <a:pt x="227" y="107"/>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7" name="Freeform 39">
                <a:extLst>
                  <a:ext uri="{FF2B5EF4-FFF2-40B4-BE49-F238E27FC236}">
                    <a16:creationId xmlns:a16="http://schemas.microsoft.com/office/drawing/2014/main" id="{B43F82B7-BA3C-4643-A86D-3EFB45BB429D}"/>
                  </a:ext>
                </a:extLst>
              </p:cNvPr>
              <p:cNvSpPr>
                <a:spLocks/>
              </p:cNvSpPr>
              <p:nvPr/>
            </p:nvSpPr>
            <p:spPr bwMode="auto">
              <a:xfrm>
                <a:off x="4995" y="1628"/>
                <a:ext cx="222" cy="118"/>
              </a:xfrm>
              <a:custGeom>
                <a:avLst/>
                <a:gdLst>
                  <a:gd name="T0" fmla="*/ 222 w 222"/>
                  <a:gd name="T1" fmla="*/ 91 h 118"/>
                  <a:gd name="T2" fmla="*/ 210 w 222"/>
                  <a:gd name="T3" fmla="*/ 118 h 118"/>
                  <a:gd name="T4" fmla="*/ 0 w 222"/>
                  <a:gd name="T5" fmla="*/ 0 h 118"/>
                  <a:gd name="T6" fmla="*/ 222 w 222"/>
                  <a:gd name="T7" fmla="*/ 91 h 118"/>
                </a:gdLst>
                <a:ahLst/>
                <a:cxnLst>
                  <a:cxn ang="0">
                    <a:pos x="T0" y="T1"/>
                  </a:cxn>
                  <a:cxn ang="0">
                    <a:pos x="T2" y="T3"/>
                  </a:cxn>
                  <a:cxn ang="0">
                    <a:pos x="T4" y="T5"/>
                  </a:cxn>
                  <a:cxn ang="0">
                    <a:pos x="T6" y="T7"/>
                  </a:cxn>
                </a:cxnLst>
                <a:rect l="0" t="0" r="r" b="b"/>
                <a:pathLst>
                  <a:path w="222" h="118">
                    <a:moveTo>
                      <a:pt x="222" y="91"/>
                    </a:moveTo>
                    <a:lnTo>
                      <a:pt x="210" y="118"/>
                    </a:lnTo>
                    <a:lnTo>
                      <a:pt x="0" y="0"/>
                    </a:lnTo>
                    <a:lnTo>
                      <a:pt x="222"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8" name="Freeform 40">
                <a:extLst>
                  <a:ext uri="{FF2B5EF4-FFF2-40B4-BE49-F238E27FC236}">
                    <a16:creationId xmlns:a16="http://schemas.microsoft.com/office/drawing/2014/main" id="{ABF1AD09-AAC4-478D-9E70-3B98F20E0117}"/>
                  </a:ext>
                </a:extLst>
              </p:cNvPr>
              <p:cNvSpPr>
                <a:spLocks/>
              </p:cNvSpPr>
              <p:nvPr/>
            </p:nvSpPr>
            <p:spPr bwMode="auto">
              <a:xfrm>
                <a:off x="4985" y="1628"/>
                <a:ext cx="220" cy="118"/>
              </a:xfrm>
              <a:custGeom>
                <a:avLst/>
                <a:gdLst>
                  <a:gd name="T0" fmla="*/ 220 w 220"/>
                  <a:gd name="T1" fmla="*/ 118 h 118"/>
                  <a:gd name="T2" fmla="*/ 10 w 220"/>
                  <a:gd name="T3" fmla="*/ 0 h 118"/>
                  <a:gd name="T4" fmla="*/ 0 w 220"/>
                  <a:gd name="T5" fmla="*/ 27 h 118"/>
                  <a:gd name="T6" fmla="*/ 220 w 220"/>
                  <a:gd name="T7" fmla="*/ 118 h 118"/>
                </a:gdLst>
                <a:ahLst/>
                <a:cxnLst>
                  <a:cxn ang="0">
                    <a:pos x="T0" y="T1"/>
                  </a:cxn>
                  <a:cxn ang="0">
                    <a:pos x="T2" y="T3"/>
                  </a:cxn>
                  <a:cxn ang="0">
                    <a:pos x="T4" y="T5"/>
                  </a:cxn>
                  <a:cxn ang="0">
                    <a:pos x="T6" y="T7"/>
                  </a:cxn>
                </a:cxnLst>
                <a:rect l="0" t="0" r="r" b="b"/>
                <a:pathLst>
                  <a:path w="220" h="118">
                    <a:moveTo>
                      <a:pt x="220" y="118"/>
                    </a:moveTo>
                    <a:lnTo>
                      <a:pt x="10" y="0"/>
                    </a:lnTo>
                    <a:lnTo>
                      <a:pt x="0" y="27"/>
                    </a:lnTo>
                    <a:lnTo>
                      <a:pt x="22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9" name="Freeform 41">
                <a:extLst>
                  <a:ext uri="{FF2B5EF4-FFF2-40B4-BE49-F238E27FC236}">
                    <a16:creationId xmlns:a16="http://schemas.microsoft.com/office/drawing/2014/main" id="{59D84CCA-D715-417B-B951-82A957C9652A}"/>
                  </a:ext>
                </a:extLst>
              </p:cNvPr>
              <p:cNvSpPr>
                <a:spLocks/>
              </p:cNvSpPr>
              <p:nvPr/>
            </p:nvSpPr>
            <p:spPr bwMode="auto">
              <a:xfrm>
                <a:off x="4985" y="1628"/>
                <a:ext cx="232" cy="118"/>
              </a:xfrm>
              <a:custGeom>
                <a:avLst/>
                <a:gdLst>
                  <a:gd name="T0" fmla="*/ 232 w 232"/>
                  <a:gd name="T1" fmla="*/ 91 h 118"/>
                  <a:gd name="T2" fmla="*/ 220 w 232"/>
                  <a:gd name="T3" fmla="*/ 118 h 118"/>
                  <a:gd name="T4" fmla="*/ 0 w 232"/>
                  <a:gd name="T5" fmla="*/ 27 h 118"/>
                  <a:gd name="T6" fmla="*/ 10 w 232"/>
                  <a:gd name="T7" fmla="*/ 0 h 118"/>
                  <a:gd name="T8" fmla="*/ 232 w 232"/>
                  <a:gd name="T9" fmla="*/ 91 h 118"/>
                </a:gdLst>
                <a:ahLst/>
                <a:cxnLst>
                  <a:cxn ang="0">
                    <a:pos x="T0" y="T1"/>
                  </a:cxn>
                  <a:cxn ang="0">
                    <a:pos x="T2" y="T3"/>
                  </a:cxn>
                  <a:cxn ang="0">
                    <a:pos x="T4" y="T5"/>
                  </a:cxn>
                  <a:cxn ang="0">
                    <a:pos x="T6" y="T7"/>
                  </a:cxn>
                  <a:cxn ang="0">
                    <a:pos x="T8" y="T9"/>
                  </a:cxn>
                </a:cxnLst>
                <a:rect l="0" t="0" r="r" b="b"/>
                <a:pathLst>
                  <a:path w="232" h="118">
                    <a:moveTo>
                      <a:pt x="232" y="91"/>
                    </a:moveTo>
                    <a:lnTo>
                      <a:pt x="220" y="118"/>
                    </a:lnTo>
                    <a:lnTo>
                      <a:pt x="0" y="27"/>
                    </a:lnTo>
                    <a:lnTo>
                      <a:pt x="10" y="0"/>
                    </a:lnTo>
                    <a:lnTo>
                      <a:pt x="232" y="91"/>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0" name="Freeform 42">
                <a:extLst>
                  <a:ext uri="{FF2B5EF4-FFF2-40B4-BE49-F238E27FC236}">
                    <a16:creationId xmlns:a16="http://schemas.microsoft.com/office/drawing/2014/main" id="{12E63533-4BD0-4217-8783-D4DD28AD607A}"/>
                  </a:ext>
                </a:extLst>
              </p:cNvPr>
              <p:cNvSpPr>
                <a:spLocks/>
              </p:cNvSpPr>
              <p:nvPr/>
            </p:nvSpPr>
            <p:spPr bwMode="auto">
              <a:xfrm>
                <a:off x="4767" y="1552"/>
                <a:ext cx="228" cy="103"/>
              </a:xfrm>
              <a:custGeom>
                <a:avLst/>
                <a:gdLst>
                  <a:gd name="T0" fmla="*/ 228 w 228"/>
                  <a:gd name="T1" fmla="*/ 76 h 103"/>
                  <a:gd name="T2" fmla="*/ 218 w 228"/>
                  <a:gd name="T3" fmla="*/ 103 h 103"/>
                  <a:gd name="T4" fmla="*/ 0 w 228"/>
                  <a:gd name="T5" fmla="*/ 0 h 103"/>
                  <a:gd name="T6" fmla="*/ 228 w 228"/>
                  <a:gd name="T7" fmla="*/ 76 h 103"/>
                </a:gdLst>
                <a:ahLst/>
                <a:cxnLst>
                  <a:cxn ang="0">
                    <a:pos x="T0" y="T1"/>
                  </a:cxn>
                  <a:cxn ang="0">
                    <a:pos x="T2" y="T3"/>
                  </a:cxn>
                  <a:cxn ang="0">
                    <a:pos x="T4" y="T5"/>
                  </a:cxn>
                  <a:cxn ang="0">
                    <a:pos x="T6" y="T7"/>
                  </a:cxn>
                </a:cxnLst>
                <a:rect l="0" t="0" r="r" b="b"/>
                <a:pathLst>
                  <a:path w="228" h="103">
                    <a:moveTo>
                      <a:pt x="228" y="76"/>
                    </a:moveTo>
                    <a:lnTo>
                      <a:pt x="218" y="103"/>
                    </a:lnTo>
                    <a:lnTo>
                      <a:pt x="0" y="0"/>
                    </a:lnTo>
                    <a:lnTo>
                      <a:pt x="22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1" name="Freeform 43">
                <a:extLst>
                  <a:ext uri="{FF2B5EF4-FFF2-40B4-BE49-F238E27FC236}">
                    <a16:creationId xmlns:a16="http://schemas.microsoft.com/office/drawing/2014/main" id="{8FCD0121-579F-4A95-934C-BF525521404F}"/>
                  </a:ext>
                </a:extLst>
              </p:cNvPr>
              <p:cNvSpPr>
                <a:spLocks/>
              </p:cNvSpPr>
              <p:nvPr/>
            </p:nvSpPr>
            <p:spPr bwMode="auto">
              <a:xfrm>
                <a:off x="4759" y="1552"/>
                <a:ext cx="226" cy="103"/>
              </a:xfrm>
              <a:custGeom>
                <a:avLst/>
                <a:gdLst>
                  <a:gd name="T0" fmla="*/ 226 w 226"/>
                  <a:gd name="T1" fmla="*/ 103 h 103"/>
                  <a:gd name="T2" fmla="*/ 8 w 226"/>
                  <a:gd name="T3" fmla="*/ 0 h 103"/>
                  <a:gd name="T4" fmla="*/ 0 w 226"/>
                  <a:gd name="T5" fmla="*/ 28 h 103"/>
                  <a:gd name="T6" fmla="*/ 226 w 226"/>
                  <a:gd name="T7" fmla="*/ 103 h 103"/>
                </a:gdLst>
                <a:ahLst/>
                <a:cxnLst>
                  <a:cxn ang="0">
                    <a:pos x="T0" y="T1"/>
                  </a:cxn>
                  <a:cxn ang="0">
                    <a:pos x="T2" y="T3"/>
                  </a:cxn>
                  <a:cxn ang="0">
                    <a:pos x="T4" y="T5"/>
                  </a:cxn>
                  <a:cxn ang="0">
                    <a:pos x="T6" y="T7"/>
                  </a:cxn>
                </a:cxnLst>
                <a:rect l="0" t="0" r="r" b="b"/>
                <a:pathLst>
                  <a:path w="226" h="103">
                    <a:moveTo>
                      <a:pt x="226" y="103"/>
                    </a:moveTo>
                    <a:lnTo>
                      <a:pt x="8" y="0"/>
                    </a:lnTo>
                    <a:lnTo>
                      <a:pt x="0" y="28"/>
                    </a:lnTo>
                    <a:lnTo>
                      <a:pt x="22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2" name="Freeform 44">
                <a:extLst>
                  <a:ext uri="{FF2B5EF4-FFF2-40B4-BE49-F238E27FC236}">
                    <a16:creationId xmlns:a16="http://schemas.microsoft.com/office/drawing/2014/main" id="{BA5ECA8D-A7F4-4E04-96BB-0E65D55CD79F}"/>
                  </a:ext>
                </a:extLst>
              </p:cNvPr>
              <p:cNvSpPr>
                <a:spLocks/>
              </p:cNvSpPr>
              <p:nvPr/>
            </p:nvSpPr>
            <p:spPr bwMode="auto">
              <a:xfrm>
                <a:off x="4759" y="1552"/>
                <a:ext cx="236" cy="103"/>
              </a:xfrm>
              <a:custGeom>
                <a:avLst/>
                <a:gdLst>
                  <a:gd name="T0" fmla="*/ 236 w 236"/>
                  <a:gd name="T1" fmla="*/ 76 h 103"/>
                  <a:gd name="T2" fmla="*/ 226 w 236"/>
                  <a:gd name="T3" fmla="*/ 103 h 103"/>
                  <a:gd name="T4" fmla="*/ 0 w 236"/>
                  <a:gd name="T5" fmla="*/ 28 h 103"/>
                  <a:gd name="T6" fmla="*/ 8 w 236"/>
                  <a:gd name="T7" fmla="*/ 0 h 103"/>
                  <a:gd name="T8" fmla="*/ 236 w 236"/>
                  <a:gd name="T9" fmla="*/ 76 h 103"/>
                </a:gdLst>
                <a:ahLst/>
                <a:cxnLst>
                  <a:cxn ang="0">
                    <a:pos x="T0" y="T1"/>
                  </a:cxn>
                  <a:cxn ang="0">
                    <a:pos x="T2" y="T3"/>
                  </a:cxn>
                  <a:cxn ang="0">
                    <a:pos x="T4" y="T5"/>
                  </a:cxn>
                  <a:cxn ang="0">
                    <a:pos x="T6" y="T7"/>
                  </a:cxn>
                  <a:cxn ang="0">
                    <a:pos x="T8" y="T9"/>
                  </a:cxn>
                </a:cxnLst>
                <a:rect l="0" t="0" r="r" b="b"/>
                <a:pathLst>
                  <a:path w="236" h="103">
                    <a:moveTo>
                      <a:pt x="236" y="76"/>
                    </a:moveTo>
                    <a:lnTo>
                      <a:pt x="226" y="103"/>
                    </a:lnTo>
                    <a:lnTo>
                      <a:pt x="0" y="28"/>
                    </a:lnTo>
                    <a:lnTo>
                      <a:pt x="8" y="0"/>
                    </a:lnTo>
                    <a:lnTo>
                      <a:pt x="236" y="76"/>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3" name="Freeform 45">
                <a:extLst>
                  <a:ext uri="{FF2B5EF4-FFF2-40B4-BE49-F238E27FC236}">
                    <a16:creationId xmlns:a16="http://schemas.microsoft.com/office/drawing/2014/main" id="{230FB7D4-492A-4940-9D75-000AF9C0E376}"/>
                  </a:ext>
                </a:extLst>
              </p:cNvPr>
              <p:cNvSpPr>
                <a:spLocks/>
              </p:cNvSpPr>
              <p:nvPr/>
            </p:nvSpPr>
            <p:spPr bwMode="auto">
              <a:xfrm>
                <a:off x="4534" y="1493"/>
                <a:ext cx="233" cy="87"/>
              </a:xfrm>
              <a:custGeom>
                <a:avLst/>
                <a:gdLst>
                  <a:gd name="T0" fmla="*/ 233 w 233"/>
                  <a:gd name="T1" fmla="*/ 59 h 87"/>
                  <a:gd name="T2" fmla="*/ 225 w 233"/>
                  <a:gd name="T3" fmla="*/ 87 h 87"/>
                  <a:gd name="T4" fmla="*/ 0 w 233"/>
                  <a:gd name="T5" fmla="*/ 0 h 87"/>
                  <a:gd name="T6" fmla="*/ 233 w 233"/>
                  <a:gd name="T7" fmla="*/ 59 h 87"/>
                </a:gdLst>
                <a:ahLst/>
                <a:cxnLst>
                  <a:cxn ang="0">
                    <a:pos x="T0" y="T1"/>
                  </a:cxn>
                  <a:cxn ang="0">
                    <a:pos x="T2" y="T3"/>
                  </a:cxn>
                  <a:cxn ang="0">
                    <a:pos x="T4" y="T5"/>
                  </a:cxn>
                  <a:cxn ang="0">
                    <a:pos x="T6" y="T7"/>
                  </a:cxn>
                </a:cxnLst>
                <a:rect l="0" t="0" r="r" b="b"/>
                <a:pathLst>
                  <a:path w="233" h="87">
                    <a:moveTo>
                      <a:pt x="233" y="59"/>
                    </a:moveTo>
                    <a:lnTo>
                      <a:pt x="225" y="87"/>
                    </a:lnTo>
                    <a:lnTo>
                      <a:pt x="0" y="0"/>
                    </a:lnTo>
                    <a:lnTo>
                      <a:pt x="23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4" name="Freeform 46">
                <a:extLst>
                  <a:ext uri="{FF2B5EF4-FFF2-40B4-BE49-F238E27FC236}">
                    <a16:creationId xmlns:a16="http://schemas.microsoft.com/office/drawing/2014/main" id="{9B8EA3B1-9622-4F94-8420-70ACAEEDDBD6}"/>
                  </a:ext>
                </a:extLst>
              </p:cNvPr>
              <p:cNvSpPr>
                <a:spLocks/>
              </p:cNvSpPr>
              <p:nvPr/>
            </p:nvSpPr>
            <p:spPr bwMode="auto">
              <a:xfrm>
                <a:off x="4528" y="1493"/>
                <a:ext cx="231" cy="87"/>
              </a:xfrm>
              <a:custGeom>
                <a:avLst/>
                <a:gdLst>
                  <a:gd name="T0" fmla="*/ 231 w 231"/>
                  <a:gd name="T1" fmla="*/ 87 h 87"/>
                  <a:gd name="T2" fmla="*/ 6 w 231"/>
                  <a:gd name="T3" fmla="*/ 0 h 87"/>
                  <a:gd name="T4" fmla="*/ 0 w 231"/>
                  <a:gd name="T5" fmla="*/ 29 h 87"/>
                  <a:gd name="T6" fmla="*/ 231 w 231"/>
                  <a:gd name="T7" fmla="*/ 87 h 87"/>
                </a:gdLst>
                <a:ahLst/>
                <a:cxnLst>
                  <a:cxn ang="0">
                    <a:pos x="T0" y="T1"/>
                  </a:cxn>
                  <a:cxn ang="0">
                    <a:pos x="T2" y="T3"/>
                  </a:cxn>
                  <a:cxn ang="0">
                    <a:pos x="T4" y="T5"/>
                  </a:cxn>
                  <a:cxn ang="0">
                    <a:pos x="T6" y="T7"/>
                  </a:cxn>
                </a:cxnLst>
                <a:rect l="0" t="0" r="r" b="b"/>
                <a:pathLst>
                  <a:path w="231" h="87">
                    <a:moveTo>
                      <a:pt x="231" y="87"/>
                    </a:moveTo>
                    <a:lnTo>
                      <a:pt x="6" y="0"/>
                    </a:lnTo>
                    <a:lnTo>
                      <a:pt x="0" y="29"/>
                    </a:lnTo>
                    <a:lnTo>
                      <a:pt x="23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5" name="Freeform 47">
                <a:extLst>
                  <a:ext uri="{FF2B5EF4-FFF2-40B4-BE49-F238E27FC236}">
                    <a16:creationId xmlns:a16="http://schemas.microsoft.com/office/drawing/2014/main" id="{42017030-A604-43B7-BCF0-01AED10A32D2}"/>
                  </a:ext>
                </a:extLst>
              </p:cNvPr>
              <p:cNvSpPr>
                <a:spLocks/>
              </p:cNvSpPr>
              <p:nvPr/>
            </p:nvSpPr>
            <p:spPr bwMode="auto">
              <a:xfrm>
                <a:off x="4528" y="1493"/>
                <a:ext cx="239" cy="87"/>
              </a:xfrm>
              <a:custGeom>
                <a:avLst/>
                <a:gdLst>
                  <a:gd name="T0" fmla="*/ 239 w 239"/>
                  <a:gd name="T1" fmla="*/ 59 h 87"/>
                  <a:gd name="T2" fmla="*/ 231 w 239"/>
                  <a:gd name="T3" fmla="*/ 87 h 87"/>
                  <a:gd name="T4" fmla="*/ 0 w 239"/>
                  <a:gd name="T5" fmla="*/ 29 h 87"/>
                  <a:gd name="T6" fmla="*/ 6 w 239"/>
                  <a:gd name="T7" fmla="*/ 0 h 87"/>
                  <a:gd name="T8" fmla="*/ 239 w 239"/>
                  <a:gd name="T9" fmla="*/ 59 h 87"/>
                </a:gdLst>
                <a:ahLst/>
                <a:cxnLst>
                  <a:cxn ang="0">
                    <a:pos x="T0" y="T1"/>
                  </a:cxn>
                  <a:cxn ang="0">
                    <a:pos x="T2" y="T3"/>
                  </a:cxn>
                  <a:cxn ang="0">
                    <a:pos x="T4" y="T5"/>
                  </a:cxn>
                  <a:cxn ang="0">
                    <a:pos x="T6" y="T7"/>
                  </a:cxn>
                  <a:cxn ang="0">
                    <a:pos x="T8" y="T9"/>
                  </a:cxn>
                </a:cxnLst>
                <a:rect l="0" t="0" r="r" b="b"/>
                <a:pathLst>
                  <a:path w="239" h="87">
                    <a:moveTo>
                      <a:pt x="239" y="59"/>
                    </a:moveTo>
                    <a:lnTo>
                      <a:pt x="231" y="87"/>
                    </a:lnTo>
                    <a:lnTo>
                      <a:pt x="0" y="29"/>
                    </a:lnTo>
                    <a:lnTo>
                      <a:pt x="6" y="0"/>
                    </a:lnTo>
                    <a:lnTo>
                      <a:pt x="239" y="59"/>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6" name="Freeform 48">
                <a:extLst>
                  <a:ext uri="{FF2B5EF4-FFF2-40B4-BE49-F238E27FC236}">
                    <a16:creationId xmlns:a16="http://schemas.microsoft.com/office/drawing/2014/main" id="{16FB3A4D-6BE7-4571-8C13-DB8500A3D120}"/>
                  </a:ext>
                </a:extLst>
              </p:cNvPr>
              <p:cNvSpPr>
                <a:spLocks/>
              </p:cNvSpPr>
              <p:nvPr/>
            </p:nvSpPr>
            <p:spPr bwMode="auto">
              <a:xfrm>
                <a:off x="4297" y="1450"/>
                <a:ext cx="237" cy="72"/>
              </a:xfrm>
              <a:custGeom>
                <a:avLst/>
                <a:gdLst>
                  <a:gd name="T0" fmla="*/ 237 w 237"/>
                  <a:gd name="T1" fmla="*/ 43 h 72"/>
                  <a:gd name="T2" fmla="*/ 231 w 237"/>
                  <a:gd name="T3" fmla="*/ 72 h 72"/>
                  <a:gd name="T4" fmla="*/ 0 w 237"/>
                  <a:gd name="T5" fmla="*/ 0 h 72"/>
                  <a:gd name="T6" fmla="*/ 237 w 237"/>
                  <a:gd name="T7" fmla="*/ 43 h 72"/>
                </a:gdLst>
                <a:ahLst/>
                <a:cxnLst>
                  <a:cxn ang="0">
                    <a:pos x="T0" y="T1"/>
                  </a:cxn>
                  <a:cxn ang="0">
                    <a:pos x="T2" y="T3"/>
                  </a:cxn>
                  <a:cxn ang="0">
                    <a:pos x="T4" y="T5"/>
                  </a:cxn>
                  <a:cxn ang="0">
                    <a:pos x="T6" y="T7"/>
                  </a:cxn>
                </a:cxnLst>
                <a:rect l="0" t="0" r="r" b="b"/>
                <a:pathLst>
                  <a:path w="237" h="72">
                    <a:moveTo>
                      <a:pt x="237" y="43"/>
                    </a:moveTo>
                    <a:lnTo>
                      <a:pt x="231" y="72"/>
                    </a:lnTo>
                    <a:lnTo>
                      <a:pt x="0" y="0"/>
                    </a:lnTo>
                    <a:lnTo>
                      <a:pt x="237"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7" name="Freeform 49">
                <a:extLst>
                  <a:ext uri="{FF2B5EF4-FFF2-40B4-BE49-F238E27FC236}">
                    <a16:creationId xmlns:a16="http://schemas.microsoft.com/office/drawing/2014/main" id="{79DB299F-E58F-42E4-8C1F-ADC3E4FEA15D}"/>
                  </a:ext>
                </a:extLst>
              </p:cNvPr>
              <p:cNvSpPr>
                <a:spLocks/>
              </p:cNvSpPr>
              <p:nvPr/>
            </p:nvSpPr>
            <p:spPr bwMode="auto">
              <a:xfrm>
                <a:off x="4293" y="1450"/>
                <a:ext cx="235" cy="72"/>
              </a:xfrm>
              <a:custGeom>
                <a:avLst/>
                <a:gdLst>
                  <a:gd name="T0" fmla="*/ 235 w 235"/>
                  <a:gd name="T1" fmla="*/ 72 h 72"/>
                  <a:gd name="T2" fmla="*/ 4 w 235"/>
                  <a:gd name="T3" fmla="*/ 0 h 72"/>
                  <a:gd name="T4" fmla="*/ 0 w 235"/>
                  <a:gd name="T5" fmla="*/ 29 h 72"/>
                  <a:gd name="T6" fmla="*/ 235 w 235"/>
                  <a:gd name="T7" fmla="*/ 72 h 72"/>
                </a:gdLst>
                <a:ahLst/>
                <a:cxnLst>
                  <a:cxn ang="0">
                    <a:pos x="T0" y="T1"/>
                  </a:cxn>
                  <a:cxn ang="0">
                    <a:pos x="T2" y="T3"/>
                  </a:cxn>
                  <a:cxn ang="0">
                    <a:pos x="T4" y="T5"/>
                  </a:cxn>
                  <a:cxn ang="0">
                    <a:pos x="T6" y="T7"/>
                  </a:cxn>
                </a:cxnLst>
                <a:rect l="0" t="0" r="r" b="b"/>
                <a:pathLst>
                  <a:path w="235" h="72">
                    <a:moveTo>
                      <a:pt x="235" y="72"/>
                    </a:moveTo>
                    <a:lnTo>
                      <a:pt x="4" y="0"/>
                    </a:lnTo>
                    <a:lnTo>
                      <a:pt x="0" y="29"/>
                    </a:lnTo>
                    <a:lnTo>
                      <a:pt x="235"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8" name="Freeform 50">
                <a:extLst>
                  <a:ext uri="{FF2B5EF4-FFF2-40B4-BE49-F238E27FC236}">
                    <a16:creationId xmlns:a16="http://schemas.microsoft.com/office/drawing/2014/main" id="{766E3D0E-ED82-4336-B3BA-3A13A54DE150}"/>
                  </a:ext>
                </a:extLst>
              </p:cNvPr>
              <p:cNvSpPr>
                <a:spLocks/>
              </p:cNvSpPr>
              <p:nvPr/>
            </p:nvSpPr>
            <p:spPr bwMode="auto">
              <a:xfrm>
                <a:off x="4293" y="1450"/>
                <a:ext cx="241" cy="72"/>
              </a:xfrm>
              <a:custGeom>
                <a:avLst/>
                <a:gdLst>
                  <a:gd name="T0" fmla="*/ 241 w 241"/>
                  <a:gd name="T1" fmla="*/ 43 h 72"/>
                  <a:gd name="T2" fmla="*/ 235 w 241"/>
                  <a:gd name="T3" fmla="*/ 72 h 72"/>
                  <a:gd name="T4" fmla="*/ 0 w 241"/>
                  <a:gd name="T5" fmla="*/ 29 h 72"/>
                  <a:gd name="T6" fmla="*/ 4 w 241"/>
                  <a:gd name="T7" fmla="*/ 0 h 72"/>
                  <a:gd name="T8" fmla="*/ 241 w 241"/>
                  <a:gd name="T9" fmla="*/ 43 h 72"/>
                </a:gdLst>
                <a:ahLst/>
                <a:cxnLst>
                  <a:cxn ang="0">
                    <a:pos x="T0" y="T1"/>
                  </a:cxn>
                  <a:cxn ang="0">
                    <a:pos x="T2" y="T3"/>
                  </a:cxn>
                  <a:cxn ang="0">
                    <a:pos x="T4" y="T5"/>
                  </a:cxn>
                  <a:cxn ang="0">
                    <a:pos x="T6" y="T7"/>
                  </a:cxn>
                  <a:cxn ang="0">
                    <a:pos x="T8" y="T9"/>
                  </a:cxn>
                </a:cxnLst>
                <a:rect l="0" t="0" r="r" b="b"/>
                <a:pathLst>
                  <a:path w="241" h="72">
                    <a:moveTo>
                      <a:pt x="241" y="43"/>
                    </a:moveTo>
                    <a:lnTo>
                      <a:pt x="235" y="72"/>
                    </a:lnTo>
                    <a:lnTo>
                      <a:pt x="0" y="29"/>
                    </a:lnTo>
                    <a:lnTo>
                      <a:pt x="4" y="0"/>
                    </a:lnTo>
                    <a:lnTo>
                      <a:pt x="241" y="43"/>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9" name="Freeform 51">
                <a:extLst>
                  <a:ext uri="{FF2B5EF4-FFF2-40B4-BE49-F238E27FC236}">
                    <a16:creationId xmlns:a16="http://schemas.microsoft.com/office/drawing/2014/main" id="{951FB565-DC3E-472B-A925-AB9B1EB54DAB}"/>
                  </a:ext>
                </a:extLst>
              </p:cNvPr>
              <p:cNvSpPr>
                <a:spLocks/>
              </p:cNvSpPr>
              <p:nvPr/>
            </p:nvSpPr>
            <p:spPr bwMode="auto">
              <a:xfrm>
                <a:off x="4059" y="1425"/>
                <a:ext cx="238" cy="54"/>
              </a:xfrm>
              <a:custGeom>
                <a:avLst/>
                <a:gdLst>
                  <a:gd name="T0" fmla="*/ 238 w 238"/>
                  <a:gd name="T1" fmla="*/ 25 h 54"/>
                  <a:gd name="T2" fmla="*/ 234 w 238"/>
                  <a:gd name="T3" fmla="*/ 54 h 54"/>
                  <a:gd name="T4" fmla="*/ 0 w 238"/>
                  <a:gd name="T5" fmla="*/ 0 h 54"/>
                  <a:gd name="T6" fmla="*/ 238 w 238"/>
                  <a:gd name="T7" fmla="*/ 25 h 54"/>
                </a:gdLst>
                <a:ahLst/>
                <a:cxnLst>
                  <a:cxn ang="0">
                    <a:pos x="T0" y="T1"/>
                  </a:cxn>
                  <a:cxn ang="0">
                    <a:pos x="T2" y="T3"/>
                  </a:cxn>
                  <a:cxn ang="0">
                    <a:pos x="T4" y="T5"/>
                  </a:cxn>
                  <a:cxn ang="0">
                    <a:pos x="T6" y="T7"/>
                  </a:cxn>
                </a:cxnLst>
                <a:rect l="0" t="0" r="r" b="b"/>
                <a:pathLst>
                  <a:path w="238" h="54">
                    <a:moveTo>
                      <a:pt x="238" y="25"/>
                    </a:moveTo>
                    <a:lnTo>
                      <a:pt x="234" y="54"/>
                    </a:lnTo>
                    <a:lnTo>
                      <a:pt x="0" y="0"/>
                    </a:lnTo>
                    <a:lnTo>
                      <a:pt x="23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0" name="Freeform 52">
                <a:extLst>
                  <a:ext uri="{FF2B5EF4-FFF2-40B4-BE49-F238E27FC236}">
                    <a16:creationId xmlns:a16="http://schemas.microsoft.com/office/drawing/2014/main" id="{4425075D-73FD-4D61-B63D-DEDB492E0ABB}"/>
                  </a:ext>
                </a:extLst>
              </p:cNvPr>
              <p:cNvSpPr>
                <a:spLocks/>
              </p:cNvSpPr>
              <p:nvPr/>
            </p:nvSpPr>
            <p:spPr bwMode="auto">
              <a:xfrm>
                <a:off x="4056" y="1425"/>
                <a:ext cx="237" cy="54"/>
              </a:xfrm>
              <a:custGeom>
                <a:avLst/>
                <a:gdLst>
                  <a:gd name="T0" fmla="*/ 237 w 237"/>
                  <a:gd name="T1" fmla="*/ 54 h 54"/>
                  <a:gd name="T2" fmla="*/ 3 w 237"/>
                  <a:gd name="T3" fmla="*/ 0 h 54"/>
                  <a:gd name="T4" fmla="*/ 0 w 237"/>
                  <a:gd name="T5" fmla="*/ 29 h 54"/>
                  <a:gd name="T6" fmla="*/ 237 w 237"/>
                  <a:gd name="T7" fmla="*/ 54 h 54"/>
                </a:gdLst>
                <a:ahLst/>
                <a:cxnLst>
                  <a:cxn ang="0">
                    <a:pos x="T0" y="T1"/>
                  </a:cxn>
                  <a:cxn ang="0">
                    <a:pos x="T2" y="T3"/>
                  </a:cxn>
                  <a:cxn ang="0">
                    <a:pos x="T4" y="T5"/>
                  </a:cxn>
                  <a:cxn ang="0">
                    <a:pos x="T6" y="T7"/>
                  </a:cxn>
                </a:cxnLst>
                <a:rect l="0" t="0" r="r" b="b"/>
                <a:pathLst>
                  <a:path w="237" h="54">
                    <a:moveTo>
                      <a:pt x="237" y="54"/>
                    </a:moveTo>
                    <a:lnTo>
                      <a:pt x="3" y="0"/>
                    </a:lnTo>
                    <a:lnTo>
                      <a:pt x="0" y="29"/>
                    </a:lnTo>
                    <a:lnTo>
                      <a:pt x="23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1" name="Freeform 53">
                <a:extLst>
                  <a:ext uri="{FF2B5EF4-FFF2-40B4-BE49-F238E27FC236}">
                    <a16:creationId xmlns:a16="http://schemas.microsoft.com/office/drawing/2014/main" id="{86E54767-4CB8-4395-9FBE-1D0A4602D408}"/>
                  </a:ext>
                </a:extLst>
              </p:cNvPr>
              <p:cNvSpPr>
                <a:spLocks/>
              </p:cNvSpPr>
              <p:nvPr/>
            </p:nvSpPr>
            <p:spPr bwMode="auto">
              <a:xfrm>
                <a:off x="4056" y="1425"/>
                <a:ext cx="241" cy="54"/>
              </a:xfrm>
              <a:custGeom>
                <a:avLst/>
                <a:gdLst>
                  <a:gd name="T0" fmla="*/ 241 w 241"/>
                  <a:gd name="T1" fmla="*/ 25 h 54"/>
                  <a:gd name="T2" fmla="*/ 237 w 241"/>
                  <a:gd name="T3" fmla="*/ 54 h 54"/>
                  <a:gd name="T4" fmla="*/ 0 w 241"/>
                  <a:gd name="T5" fmla="*/ 29 h 54"/>
                  <a:gd name="T6" fmla="*/ 3 w 241"/>
                  <a:gd name="T7" fmla="*/ 0 h 54"/>
                  <a:gd name="T8" fmla="*/ 241 w 241"/>
                  <a:gd name="T9" fmla="*/ 25 h 54"/>
                </a:gdLst>
                <a:ahLst/>
                <a:cxnLst>
                  <a:cxn ang="0">
                    <a:pos x="T0" y="T1"/>
                  </a:cxn>
                  <a:cxn ang="0">
                    <a:pos x="T2" y="T3"/>
                  </a:cxn>
                  <a:cxn ang="0">
                    <a:pos x="T4" y="T5"/>
                  </a:cxn>
                  <a:cxn ang="0">
                    <a:pos x="T6" y="T7"/>
                  </a:cxn>
                  <a:cxn ang="0">
                    <a:pos x="T8" y="T9"/>
                  </a:cxn>
                </a:cxnLst>
                <a:rect l="0" t="0" r="r" b="b"/>
                <a:pathLst>
                  <a:path w="241" h="54">
                    <a:moveTo>
                      <a:pt x="241" y="25"/>
                    </a:moveTo>
                    <a:lnTo>
                      <a:pt x="237" y="54"/>
                    </a:lnTo>
                    <a:lnTo>
                      <a:pt x="0" y="29"/>
                    </a:lnTo>
                    <a:lnTo>
                      <a:pt x="3" y="0"/>
                    </a:lnTo>
                    <a:lnTo>
                      <a:pt x="241" y="25"/>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2" name="Freeform 54">
                <a:extLst>
                  <a:ext uri="{FF2B5EF4-FFF2-40B4-BE49-F238E27FC236}">
                    <a16:creationId xmlns:a16="http://schemas.microsoft.com/office/drawing/2014/main" id="{C913BD3A-9843-4718-811F-2CD3BFED6A75}"/>
                  </a:ext>
                </a:extLst>
              </p:cNvPr>
              <p:cNvSpPr>
                <a:spLocks/>
              </p:cNvSpPr>
              <p:nvPr/>
            </p:nvSpPr>
            <p:spPr bwMode="auto">
              <a:xfrm>
                <a:off x="3818" y="1416"/>
                <a:ext cx="241" cy="38"/>
              </a:xfrm>
              <a:custGeom>
                <a:avLst/>
                <a:gdLst>
                  <a:gd name="T0" fmla="*/ 241 w 241"/>
                  <a:gd name="T1" fmla="*/ 9 h 38"/>
                  <a:gd name="T2" fmla="*/ 238 w 241"/>
                  <a:gd name="T3" fmla="*/ 38 h 38"/>
                  <a:gd name="T4" fmla="*/ 0 w 241"/>
                  <a:gd name="T5" fmla="*/ 0 h 38"/>
                  <a:gd name="T6" fmla="*/ 241 w 241"/>
                  <a:gd name="T7" fmla="*/ 9 h 38"/>
                </a:gdLst>
                <a:ahLst/>
                <a:cxnLst>
                  <a:cxn ang="0">
                    <a:pos x="T0" y="T1"/>
                  </a:cxn>
                  <a:cxn ang="0">
                    <a:pos x="T2" y="T3"/>
                  </a:cxn>
                  <a:cxn ang="0">
                    <a:pos x="T4" y="T5"/>
                  </a:cxn>
                  <a:cxn ang="0">
                    <a:pos x="T6" y="T7"/>
                  </a:cxn>
                </a:cxnLst>
                <a:rect l="0" t="0" r="r" b="b"/>
                <a:pathLst>
                  <a:path w="241" h="38">
                    <a:moveTo>
                      <a:pt x="241" y="9"/>
                    </a:moveTo>
                    <a:lnTo>
                      <a:pt x="238" y="38"/>
                    </a:lnTo>
                    <a:lnTo>
                      <a:pt x="0" y="0"/>
                    </a:lnTo>
                    <a:lnTo>
                      <a:pt x="24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3" name="Freeform 55">
                <a:extLst>
                  <a:ext uri="{FF2B5EF4-FFF2-40B4-BE49-F238E27FC236}">
                    <a16:creationId xmlns:a16="http://schemas.microsoft.com/office/drawing/2014/main" id="{C248075B-F1D6-44C0-8CFF-9B6286825A51}"/>
                  </a:ext>
                </a:extLst>
              </p:cNvPr>
              <p:cNvSpPr>
                <a:spLocks/>
              </p:cNvSpPr>
              <p:nvPr/>
            </p:nvSpPr>
            <p:spPr bwMode="auto">
              <a:xfrm>
                <a:off x="3818" y="1416"/>
                <a:ext cx="238" cy="38"/>
              </a:xfrm>
              <a:custGeom>
                <a:avLst/>
                <a:gdLst>
                  <a:gd name="T0" fmla="*/ 238 w 238"/>
                  <a:gd name="T1" fmla="*/ 38 h 38"/>
                  <a:gd name="T2" fmla="*/ 0 w 238"/>
                  <a:gd name="T3" fmla="*/ 0 h 38"/>
                  <a:gd name="T4" fmla="*/ 0 w 238"/>
                  <a:gd name="T5" fmla="*/ 29 h 38"/>
                  <a:gd name="T6" fmla="*/ 238 w 238"/>
                  <a:gd name="T7" fmla="*/ 38 h 38"/>
                </a:gdLst>
                <a:ahLst/>
                <a:cxnLst>
                  <a:cxn ang="0">
                    <a:pos x="T0" y="T1"/>
                  </a:cxn>
                  <a:cxn ang="0">
                    <a:pos x="T2" y="T3"/>
                  </a:cxn>
                  <a:cxn ang="0">
                    <a:pos x="T4" y="T5"/>
                  </a:cxn>
                  <a:cxn ang="0">
                    <a:pos x="T6" y="T7"/>
                  </a:cxn>
                </a:cxnLst>
                <a:rect l="0" t="0" r="r" b="b"/>
                <a:pathLst>
                  <a:path w="238" h="38">
                    <a:moveTo>
                      <a:pt x="238" y="38"/>
                    </a:moveTo>
                    <a:lnTo>
                      <a:pt x="0" y="0"/>
                    </a:lnTo>
                    <a:lnTo>
                      <a:pt x="0" y="29"/>
                    </a:lnTo>
                    <a:lnTo>
                      <a:pt x="23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4" name="Freeform 56">
                <a:extLst>
                  <a:ext uri="{FF2B5EF4-FFF2-40B4-BE49-F238E27FC236}">
                    <a16:creationId xmlns:a16="http://schemas.microsoft.com/office/drawing/2014/main" id="{3C5F1253-E6EF-4B77-94CC-FFEA78B1A7DF}"/>
                  </a:ext>
                </a:extLst>
              </p:cNvPr>
              <p:cNvSpPr>
                <a:spLocks/>
              </p:cNvSpPr>
              <p:nvPr/>
            </p:nvSpPr>
            <p:spPr bwMode="auto">
              <a:xfrm>
                <a:off x="3818" y="1416"/>
                <a:ext cx="241" cy="38"/>
              </a:xfrm>
              <a:custGeom>
                <a:avLst/>
                <a:gdLst>
                  <a:gd name="T0" fmla="*/ 241 w 241"/>
                  <a:gd name="T1" fmla="*/ 9 h 38"/>
                  <a:gd name="T2" fmla="*/ 238 w 241"/>
                  <a:gd name="T3" fmla="*/ 38 h 38"/>
                  <a:gd name="T4" fmla="*/ 0 w 241"/>
                  <a:gd name="T5" fmla="*/ 29 h 38"/>
                  <a:gd name="T6" fmla="*/ 0 w 241"/>
                  <a:gd name="T7" fmla="*/ 0 h 38"/>
                  <a:gd name="T8" fmla="*/ 241 w 241"/>
                  <a:gd name="T9" fmla="*/ 9 h 38"/>
                </a:gdLst>
                <a:ahLst/>
                <a:cxnLst>
                  <a:cxn ang="0">
                    <a:pos x="T0" y="T1"/>
                  </a:cxn>
                  <a:cxn ang="0">
                    <a:pos x="T2" y="T3"/>
                  </a:cxn>
                  <a:cxn ang="0">
                    <a:pos x="T4" y="T5"/>
                  </a:cxn>
                  <a:cxn ang="0">
                    <a:pos x="T6" y="T7"/>
                  </a:cxn>
                  <a:cxn ang="0">
                    <a:pos x="T8" y="T9"/>
                  </a:cxn>
                </a:cxnLst>
                <a:rect l="0" t="0" r="r" b="b"/>
                <a:pathLst>
                  <a:path w="241" h="38">
                    <a:moveTo>
                      <a:pt x="241" y="9"/>
                    </a:moveTo>
                    <a:lnTo>
                      <a:pt x="238" y="38"/>
                    </a:lnTo>
                    <a:lnTo>
                      <a:pt x="0" y="29"/>
                    </a:lnTo>
                    <a:lnTo>
                      <a:pt x="0" y="0"/>
                    </a:lnTo>
                    <a:lnTo>
                      <a:pt x="241" y="9"/>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5" name="Freeform 57">
                <a:extLst>
                  <a:ext uri="{FF2B5EF4-FFF2-40B4-BE49-F238E27FC236}">
                    <a16:creationId xmlns:a16="http://schemas.microsoft.com/office/drawing/2014/main" id="{A563FE86-5F8C-46B3-B199-8245114CDBC7}"/>
                  </a:ext>
                </a:extLst>
              </p:cNvPr>
              <p:cNvSpPr>
                <a:spLocks/>
              </p:cNvSpPr>
              <p:nvPr/>
            </p:nvSpPr>
            <p:spPr bwMode="auto">
              <a:xfrm>
                <a:off x="3578" y="1416"/>
                <a:ext cx="240" cy="29"/>
              </a:xfrm>
              <a:custGeom>
                <a:avLst/>
                <a:gdLst>
                  <a:gd name="T0" fmla="*/ 240 w 240"/>
                  <a:gd name="T1" fmla="*/ 0 h 29"/>
                  <a:gd name="T2" fmla="*/ 240 w 240"/>
                  <a:gd name="T3" fmla="*/ 29 h 29"/>
                  <a:gd name="T4" fmla="*/ 0 w 240"/>
                  <a:gd name="T5" fmla="*/ 9 h 29"/>
                  <a:gd name="T6" fmla="*/ 240 w 240"/>
                  <a:gd name="T7" fmla="*/ 0 h 29"/>
                </a:gdLst>
                <a:ahLst/>
                <a:cxnLst>
                  <a:cxn ang="0">
                    <a:pos x="T0" y="T1"/>
                  </a:cxn>
                  <a:cxn ang="0">
                    <a:pos x="T2" y="T3"/>
                  </a:cxn>
                  <a:cxn ang="0">
                    <a:pos x="T4" y="T5"/>
                  </a:cxn>
                  <a:cxn ang="0">
                    <a:pos x="T6" y="T7"/>
                  </a:cxn>
                </a:cxnLst>
                <a:rect l="0" t="0" r="r" b="b"/>
                <a:pathLst>
                  <a:path w="240" h="29">
                    <a:moveTo>
                      <a:pt x="240" y="0"/>
                    </a:moveTo>
                    <a:lnTo>
                      <a:pt x="240" y="29"/>
                    </a:lnTo>
                    <a:lnTo>
                      <a:pt x="0" y="9"/>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6" name="Freeform 58">
                <a:extLst>
                  <a:ext uri="{FF2B5EF4-FFF2-40B4-BE49-F238E27FC236}">
                    <a16:creationId xmlns:a16="http://schemas.microsoft.com/office/drawing/2014/main" id="{5C5E87F1-5D86-4400-9728-E7F3377EBB0E}"/>
                  </a:ext>
                </a:extLst>
              </p:cNvPr>
              <p:cNvSpPr>
                <a:spLocks/>
              </p:cNvSpPr>
              <p:nvPr/>
            </p:nvSpPr>
            <p:spPr bwMode="auto">
              <a:xfrm>
                <a:off x="3578" y="1425"/>
                <a:ext cx="240" cy="29"/>
              </a:xfrm>
              <a:custGeom>
                <a:avLst/>
                <a:gdLst>
                  <a:gd name="T0" fmla="*/ 240 w 240"/>
                  <a:gd name="T1" fmla="*/ 20 h 29"/>
                  <a:gd name="T2" fmla="*/ 0 w 240"/>
                  <a:gd name="T3" fmla="*/ 0 h 29"/>
                  <a:gd name="T4" fmla="*/ 2 w 240"/>
                  <a:gd name="T5" fmla="*/ 29 h 29"/>
                  <a:gd name="T6" fmla="*/ 240 w 240"/>
                  <a:gd name="T7" fmla="*/ 20 h 29"/>
                </a:gdLst>
                <a:ahLst/>
                <a:cxnLst>
                  <a:cxn ang="0">
                    <a:pos x="T0" y="T1"/>
                  </a:cxn>
                  <a:cxn ang="0">
                    <a:pos x="T2" y="T3"/>
                  </a:cxn>
                  <a:cxn ang="0">
                    <a:pos x="T4" y="T5"/>
                  </a:cxn>
                  <a:cxn ang="0">
                    <a:pos x="T6" y="T7"/>
                  </a:cxn>
                </a:cxnLst>
                <a:rect l="0" t="0" r="r" b="b"/>
                <a:pathLst>
                  <a:path w="240" h="29">
                    <a:moveTo>
                      <a:pt x="240" y="20"/>
                    </a:moveTo>
                    <a:lnTo>
                      <a:pt x="0" y="0"/>
                    </a:lnTo>
                    <a:lnTo>
                      <a:pt x="2" y="29"/>
                    </a:lnTo>
                    <a:lnTo>
                      <a:pt x="24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7" name="Freeform 59">
                <a:extLst>
                  <a:ext uri="{FF2B5EF4-FFF2-40B4-BE49-F238E27FC236}">
                    <a16:creationId xmlns:a16="http://schemas.microsoft.com/office/drawing/2014/main" id="{C34D08DF-25A9-4FDB-8FD6-5B2440194492}"/>
                  </a:ext>
                </a:extLst>
              </p:cNvPr>
              <p:cNvSpPr>
                <a:spLocks/>
              </p:cNvSpPr>
              <p:nvPr/>
            </p:nvSpPr>
            <p:spPr bwMode="auto">
              <a:xfrm>
                <a:off x="3578" y="1416"/>
                <a:ext cx="240" cy="38"/>
              </a:xfrm>
              <a:custGeom>
                <a:avLst/>
                <a:gdLst>
                  <a:gd name="T0" fmla="*/ 240 w 240"/>
                  <a:gd name="T1" fmla="*/ 0 h 38"/>
                  <a:gd name="T2" fmla="*/ 240 w 240"/>
                  <a:gd name="T3" fmla="*/ 29 h 38"/>
                  <a:gd name="T4" fmla="*/ 2 w 240"/>
                  <a:gd name="T5" fmla="*/ 38 h 38"/>
                  <a:gd name="T6" fmla="*/ 0 w 240"/>
                  <a:gd name="T7" fmla="*/ 9 h 38"/>
                  <a:gd name="T8" fmla="*/ 240 w 240"/>
                  <a:gd name="T9" fmla="*/ 0 h 38"/>
                </a:gdLst>
                <a:ahLst/>
                <a:cxnLst>
                  <a:cxn ang="0">
                    <a:pos x="T0" y="T1"/>
                  </a:cxn>
                  <a:cxn ang="0">
                    <a:pos x="T2" y="T3"/>
                  </a:cxn>
                  <a:cxn ang="0">
                    <a:pos x="T4" y="T5"/>
                  </a:cxn>
                  <a:cxn ang="0">
                    <a:pos x="T6" y="T7"/>
                  </a:cxn>
                  <a:cxn ang="0">
                    <a:pos x="T8" y="T9"/>
                  </a:cxn>
                </a:cxnLst>
                <a:rect l="0" t="0" r="r" b="b"/>
                <a:pathLst>
                  <a:path w="240" h="38">
                    <a:moveTo>
                      <a:pt x="240" y="0"/>
                    </a:moveTo>
                    <a:lnTo>
                      <a:pt x="240" y="29"/>
                    </a:lnTo>
                    <a:lnTo>
                      <a:pt x="2" y="38"/>
                    </a:lnTo>
                    <a:lnTo>
                      <a:pt x="0" y="9"/>
                    </a:lnTo>
                    <a:lnTo>
                      <a:pt x="240"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8" name="Freeform 60">
                <a:extLst>
                  <a:ext uri="{FF2B5EF4-FFF2-40B4-BE49-F238E27FC236}">
                    <a16:creationId xmlns:a16="http://schemas.microsoft.com/office/drawing/2014/main" id="{AD57ED8E-F488-4EFB-8F8C-C514C7217EF1}"/>
                  </a:ext>
                </a:extLst>
              </p:cNvPr>
              <p:cNvSpPr>
                <a:spLocks/>
              </p:cNvSpPr>
              <p:nvPr/>
            </p:nvSpPr>
            <p:spPr bwMode="auto">
              <a:xfrm>
                <a:off x="3339" y="1425"/>
                <a:ext cx="241" cy="29"/>
              </a:xfrm>
              <a:custGeom>
                <a:avLst/>
                <a:gdLst>
                  <a:gd name="T0" fmla="*/ 239 w 241"/>
                  <a:gd name="T1" fmla="*/ 0 h 29"/>
                  <a:gd name="T2" fmla="*/ 241 w 241"/>
                  <a:gd name="T3" fmla="*/ 29 h 29"/>
                  <a:gd name="T4" fmla="*/ 0 w 241"/>
                  <a:gd name="T5" fmla="*/ 25 h 29"/>
                  <a:gd name="T6" fmla="*/ 239 w 241"/>
                  <a:gd name="T7" fmla="*/ 0 h 29"/>
                </a:gdLst>
                <a:ahLst/>
                <a:cxnLst>
                  <a:cxn ang="0">
                    <a:pos x="T0" y="T1"/>
                  </a:cxn>
                  <a:cxn ang="0">
                    <a:pos x="T2" y="T3"/>
                  </a:cxn>
                  <a:cxn ang="0">
                    <a:pos x="T4" y="T5"/>
                  </a:cxn>
                  <a:cxn ang="0">
                    <a:pos x="T6" y="T7"/>
                  </a:cxn>
                </a:cxnLst>
                <a:rect l="0" t="0" r="r" b="b"/>
                <a:pathLst>
                  <a:path w="241" h="29">
                    <a:moveTo>
                      <a:pt x="239" y="0"/>
                    </a:moveTo>
                    <a:lnTo>
                      <a:pt x="241" y="29"/>
                    </a:lnTo>
                    <a:lnTo>
                      <a:pt x="0" y="25"/>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9" name="Freeform 61">
                <a:extLst>
                  <a:ext uri="{FF2B5EF4-FFF2-40B4-BE49-F238E27FC236}">
                    <a16:creationId xmlns:a16="http://schemas.microsoft.com/office/drawing/2014/main" id="{E241E5E8-DD6E-4736-BFE6-C0A7E6F70177}"/>
                  </a:ext>
                </a:extLst>
              </p:cNvPr>
              <p:cNvSpPr>
                <a:spLocks/>
              </p:cNvSpPr>
              <p:nvPr/>
            </p:nvSpPr>
            <p:spPr bwMode="auto">
              <a:xfrm>
                <a:off x="3339" y="1450"/>
                <a:ext cx="241" cy="29"/>
              </a:xfrm>
              <a:custGeom>
                <a:avLst/>
                <a:gdLst>
                  <a:gd name="T0" fmla="*/ 241 w 241"/>
                  <a:gd name="T1" fmla="*/ 4 h 29"/>
                  <a:gd name="T2" fmla="*/ 0 w 241"/>
                  <a:gd name="T3" fmla="*/ 0 h 29"/>
                  <a:gd name="T4" fmla="*/ 4 w 241"/>
                  <a:gd name="T5" fmla="*/ 29 h 29"/>
                  <a:gd name="T6" fmla="*/ 241 w 241"/>
                  <a:gd name="T7" fmla="*/ 4 h 29"/>
                </a:gdLst>
                <a:ahLst/>
                <a:cxnLst>
                  <a:cxn ang="0">
                    <a:pos x="T0" y="T1"/>
                  </a:cxn>
                  <a:cxn ang="0">
                    <a:pos x="T2" y="T3"/>
                  </a:cxn>
                  <a:cxn ang="0">
                    <a:pos x="T4" y="T5"/>
                  </a:cxn>
                  <a:cxn ang="0">
                    <a:pos x="T6" y="T7"/>
                  </a:cxn>
                </a:cxnLst>
                <a:rect l="0" t="0" r="r" b="b"/>
                <a:pathLst>
                  <a:path w="241" h="29">
                    <a:moveTo>
                      <a:pt x="241" y="4"/>
                    </a:moveTo>
                    <a:lnTo>
                      <a:pt x="0" y="0"/>
                    </a:lnTo>
                    <a:lnTo>
                      <a:pt x="4" y="29"/>
                    </a:lnTo>
                    <a:lnTo>
                      <a:pt x="24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0" name="Freeform 62">
                <a:extLst>
                  <a:ext uri="{FF2B5EF4-FFF2-40B4-BE49-F238E27FC236}">
                    <a16:creationId xmlns:a16="http://schemas.microsoft.com/office/drawing/2014/main" id="{1CE4F91B-3F4F-4034-BC85-100D7CB9E00A}"/>
                  </a:ext>
                </a:extLst>
              </p:cNvPr>
              <p:cNvSpPr>
                <a:spLocks/>
              </p:cNvSpPr>
              <p:nvPr/>
            </p:nvSpPr>
            <p:spPr bwMode="auto">
              <a:xfrm>
                <a:off x="3339" y="1425"/>
                <a:ext cx="241" cy="54"/>
              </a:xfrm>
              <a:custGeom>
                <a:avLst/>
                <a:gdLst>
                  <a:gd name="T0" fmla="*/ 239 w 241"/>
                  <a:gd name="T1" fmla="*/ 0 h 54"/>
                  <a:gd name="T2" fmla="*/ 241 w 241"/>
                  <a:gd name="T3" fmla="*/ 29 h 54"/>
                  <a:gd name="T4" fmla="*/ 4 w 241"/>
                  <a:gd name="T5" fmla="*/ 54 h 54"/>
                  <a:gd name="T6" fmla="*/ 0 w 241"/>
                  <a:gd name="T7" fmla="*/ 25 h 54"/>
                  <a:gd name="T8" fmla="*/ 239 w 241"/>
                  <a:gd name="T9" fmla="*/ 0 h 54"/>
                </a:gdLst>
                <a:ahLst/>
                <a:cxnLst>
                  <a:cxn ang="0">
                    <a:pos x="T0" y="T1"/>
                  </a:cxn>
                  <a:cxn ang="0">
                    <a:pos x="T2" y="T3"/>
                  </a:cxn>
                  <a:cxn ang="0">
                    <a:pos x="T4" y="T5"/>
                  </a:cxn>
                  <a:cxn ang="0">
                    <a:pos x="T6" y="T7"/>
                  </a:cxn>
                  <a:cxn ang="0">
                    <a:pos x="T8" y="T9"/>
                  </a:cxn>
                </a:cxnLst>
                <a:rect l="0" t="0" r="r" b="b"/>
                <a:pathLst>
                  <a:path w="241" h="54">
                    <a:moveTo>
                      <a:pt x="239" y="0"/>
                    </a:moveTo>
                    <a:lnTo>
                      <a:pt x="241" y="29"/>
                    </a:lnTo>
                    <a:lnTo>
                      <a:pt x="4" y="54"/>
                    </a:lnTo>
                    <a:lnTo>
                      <a:pt x="0" y="25"/>
                    </a:lnTo>
                    <a:lnTo>
                      <a:pt x="239"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1" name="Freeform 63">
                <a:extLst>
                  <a:ext uri="{FF2B5EF4-FFF2-40B4-BE49-F238E27FC236}">
                    <a16:creationId xmlns:a16="http://schemas.microsoft.com/office/drawing/2014/main" id="{94AE8027-ECB1-4F80-8B3B-6245CA9224E7}"/>
                  </a:ext>
                </a:extLst>
              </p:cNvPr>
              <p:cNvSpPr>
                <a:spLocks/>
              </p:cNvSpPr>
              <p:nvPr/>
            </p:nvSpPr>
            <p:spPr bwMode="auto">
              <a:xfrm>
                <a:off x="3103" y="1450"/>
                <a:ext cx="240" cy="43"/>
              </a:xfrm>
              <a:custGeom>
                <a:avLst/>
                <a:gdLst>
                  <a:gd name="T0" fmla="*/ 236 w 240"/>
                  <a:gd name="T1" fmla="*/ 0 h 43"/>
                  <a:gd name="T2" fmla="*/ 240 w 240"/>
                  <a:gd name="T3" fmla="*/ 29 h 43"/>
                  <a:gd name="T4" fmla="*/ 0 w 240"/>
                  <a:gd name="T5" fmla="*/ 43 h 43"/>
                  <a:gd name="T6" fmla="*/ 236 w 240"/>
                  <a:gd name="T7" fmla="*/ 0 h 43"/>
                </a:gdLst>
                <a:ahLst/>
                <a:cxnLst>
                  <a:cxn ang="0">
                    <a:pos x="T0" y="T1"/>
                  </a:cxn>
                  <a:cxn ang="0">
                    <a:pos x="T2" y="T3"/>
                  </a:cxn>
                  <a:cxn ang="0">
                    <a:pos x="T4" y="T5"/>
                  </a:cxn>
                  <a:cxn ang="0">
                    <a:pos x="T6" y="T7"/>
                  </a:cxn>
                </a:cxnLst>
                <a:rect l="0" t="0" r="r" b="b"/>
                <a:pathLst>
                  <a:path w="240" h="43">
                    <a:moveTo>
                      <a:pt x="236" y="0"/>
                    </a:moveTo>
                    <a:lnTo>
                      <a:pt x="240" y="29"/>
                    </a:lnTo>
                    <a:lnTo>
                      <a:pt x="0" y="43"/>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2" name="Freeform 64">
                <a:extLst>
                  <a:ext uri="{FF2B5EF4-FFF2-40B4-BE49-F238E27FC236}">
                    <a16:creationId xmlns:a16="http://schemas.microsoft.com/office/drawing/2014/main" id="{4EE7D976-4055-4741-B290-5591DD49B96A}"/>
                  </a:ext>
                </a:extLst>
              </p:cNvPr>
              <p:cNvSpPr>
                <a:spLocks/>
              </p:cNvSpPr>
              <p:nvPr/>
            </p:nvSpPr>
            <p:spPr bwMode="auto">
              <a:xfrm>
                <a:off x="3103" y="1479"/>
                <a:ext cx="240" cy="43"/>
              </a:xfrm>
              <a:custGeom>
                <a:avLst/>
                <a:gdLst>
                  <a:gd name="T0" fmla="*/ 240 w 240"/>
                  <a:gd name="T1" fmla="*/ 0 h 43"/>
                  <a:gd name="T2" fmla="*/ 0 w 240"/>
                  <a:gd name="T3" fmla="*/ 14 h 43"/>
                  <a:gd name="T4" fmla="*/ 6 w 240"/>
                  <a:gd name="T5" fmla="*/ 43 h 43"/>
                  <a:gd name="T6" fmla="*/ 240 w 240"/>
                  <a:gd name="T7" fmla="*/ 0 h 43"/>
                </a:gdLst>
                <a:ahLst/>
                <a:cxnLst>
                  <a:cxn ang="0">
                    <a:pos x="T0" y="T1"/>
                  </a:cxn>
                  <a:cxn ang="0">
                    <a:pos x="T2" y="T3"/>
                  </a:cxn>
                  <a:cxn ang="0">
                    <a:pos x="T4" y="T5"/>
                  </a:cxn>
                  <a:cxn ang="0">
                    <a:pos x="T6" y="T7"/>
                  </a:cxn>
                </a:cxnLst>
                <a:rect l="0" t="0" r="r" b="b"/>
                <a:pathLst>
                  <a:path w="240" h="43">
                    <a:moveTo>
                      <a:pt x="240" y="0"/>
                    </a:moveTo>
                    <a:lnTo>
                      <a:pt x="0" y="14"/>
                    </a:lnTo>
                    <a:lnTo>
                      <a:pt x="6" y="43"/>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3" name="Freeform 65">
                <a:extLst>
                  <a:ext uri="{FF2B5EF4-FFF2-40B4-BE49-F238E27FC236}">
                    <a16:creationId xmlns:a16="http://schemas.microsoft.com/office/drawing/2014/main" id="{186876FE-7D39-4513-B5B1-63B486A7CCCD}"/>
                  </a:ext>
                </a:extLst>
              </p:cNvPr>
              <p:cNvSpPr>
                <a:spLocks/>
              </p:cNvSpPr>
              <p:nvPr/>
            </p:nvSpPr>
            <p:spPr bwMode="auto">
              <a:xfrm>
                <a:off x="3103" y="1450"/>
                <a:ext cx="240" cy="72"/>
              </a:xfrm>
              <a:custGeom>
                <a:avLst/>
                <a:gdLst>
                  <a:gd name="T0" fmla="*/ 236 w 240"/>
                  <a:gd name="T1" fmla="*/ 0 h 72"/>
                  <a:gd name="T2" fmla="*/ 240 w 240"/>
                  <a:gd name="T3" fmla="*/ 29 h 72"/>
                  <a:gd name="T4" fmla="*/ 6 w 240"/>
                  <a:gd name="T5" fmla="*/ 72 h 72"/>
                  <a:gd name="T6" fmla="*/ 0 w 240"/>
                  <a:gd name="T7" fmla="*/ 43 h 72"/>
                  <a:gd name="T8" fmla="*/ 236 w 240"/>
                  <a:gd name="T9" fmla="*/ 0 h 72"/>
                </a:gdLst>
                <a:ahLst/>
                <a:cxnLst>
                  <a:cxn ang="0">
                    <a:pos x="T0" y="T1"/>
                  </a:cxn>
                  <a:cxn ang="0">
                    <a:pos x="T2" y="T3"/>
                  </a:cxn>
                  <a:cxn ang="0">
                    <a:pos x="T4" y="T5"/>
                  </a:cxn>
                  <a:cxn ang="0">
                    <a:pos x="T6" y="T7"/>
                  </a:cxn>
                  <a:cxn ang="0">
                    <a:pos x="T8" y="T9"/>
                  </a:cxn>
                </a:cxnLst>
                <a:rect l="0" t="0" r="r" b="b"/>
                <a:pathLst>
                  <a:path w="240" h="72">
                    <a:moveTo>
                      <a:pt x="236" y="0"/>
                    </a:moveTo>
                    <a:lnTo>
                      <a:pt x="240" y="29"/>
                    </a:lnTo>
                    <a:lnTo>
                      <a:pt x="6" y="72"/>
                    </a:lnTo>
                    <a:lnTo>
                      <a:pt x="0" y="43"/>
                    </a:lnTo>
                    <a:lnTo>
                      <a:pt x="236"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4" name="Freeform 66">
                <a:extLst>
                  <a:ext uri="{FF2B5EF4-FFF2-40B4-BE49-F238E27FC236}">
                    <a16:creationId xmlns:a16="http://schemas.microsoft.com/office/drawing/2014/main" id="{130DD74C-6780-4932-B417-E6BEF535D519}"/>
                  </a:ext>
                </a:extLst>
              </p:cNvPr>
              <p:cNvSpPr>
                <a:spLocks/>
              </p:cNvSpPr>
              <p:nvPr/>
            </p:nvSpPr>
            <p:spPr bwMode="auto">
              <a:xfrm>
                <a:off x="2870" y="1493"/>
                <a:ext cx="239" cy="59"/>
              </a:xfrm>
              <a:custGeom>
                <a:avLst/>
                <a:gdLst>
                  <a:gd name="T0" fmla="*/ 233 w 239"/>
                  <a:gd name="T1" fmla="*/ 0 h 59"/>
                  <a:gd name="T2" fmla="*/ 239 w 239"/>
                  <a:gd name="T3" fmla="*/ 29 h 59"/>
                  <a:gd name="T4" fmla="*/ 0 w 239"/>
                  <a:gd name="T5" fmla="*/ 59 h 59"/>
                  <a:gd name="T6" fmla="*/ 233 w 239"/>
                  <a:gd name="T7" fmla="*/ 0 h 59"/>
                </a:gdLst>
                <a:ahLst/>
                <a:cxnLst>
                  <a:cxn ang="0">
                    <a:pos x="T0" y="T1"/>
                  </a:cxn>
                  <a:cxn ang="0">
                    <a:pos x="T2" y="T3"/>
                  </a:cxn>
                  <a:cxn ang="0">
                    <a:pos x="T4" y="T5"/>
                  </a:cxn>
                  <a:cxn ang="0">
                    <a:pos x="T6" y="T7"/>
                  </a:cxn>
                </a:cxnLst>
                <a:rect l="0" t="0" r="r" b="b"/>
                <a:pathLst>
                  <a:path w="239" h="59">
                    <a:moveTo>
                      <a:pt x="233" y="0"/>
                    </a:moveTo>
                    <a:lnTo>
                      <a:pt x="239" y="29"/>
                    </a:lnTo>
                    <a:lnTo>
                      <a:pt x="0" y="59"/>
                    </a:lnTo>
                    <a:lnTo>
                      <a:pt x="2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5" name="Freeform 67">
                <a:extLst>
                  <a:ext uri="{FF2B5EF4-FFF2-40B4-BE49-F238E27FC236}">
                    <a16:creationId xmlns:a16="http://schemas.microsoft.com/office/drawing/2014/main" id="{914B3D6E-0E3A-45C5-BED2-7B5C77019858}"/>
                  </a:ext>
                </a:extLst>
              </p:cNvPr>
              <p:cNvSpPr>
                <a:spLocks/>
              </p:cNvSpPr>
              <p:nvPr/>
            </p:nvSpPr>
            <p:spPr bwMode="auto">
              <a:xfrm>
                <a:off x="2870" y="1522"/>
                <a:ext cx="239" cy="58"/>
              </a:xfrm>
              <a:custGeom>
                <a:avLst/>
                <a:gdLst>
                  <a:gd name="T0" fmla="*/ 239 w 239"/>
                  <a:gd name="T1" fmla="*/ 0 h 58"/>
                  <a:gd name="T2" fmla="*/ 0 w 239"/>
                  <a:gd name="T3" fmla="*/ 30 h 58"/>
                  <a:gd name="T4" fmla="*/ 8 w 239"/>
                  <a:gd name="T5" fmla="*/ 58 h 58"/>
                  <a:gd name="T6" fmla="*/ 239 w 239"/>
                  <a:gd name="T7" fmla="*/ 0 h 58"/>
                </a:gdLst>
                <a:ahLst/>
                <a:cxnLst>
                  <a:cxn ang="0">
                    <a:pos x="T0" y="T1"/>
                  </a:cxn>
                  <a:cxn ang="0">
                    <a:pos x="T2" y="T3"/>
                  </a:cxn>
                  <a:cxn ang="0">
                    <a:pos x="T4" y="T5"/>
                  </a:cxn>
                  <a:cxn ang="0">
                    <a:pos x="T6" y="T7"/>
                  </a:cxn>
                </a:cxnLst>
                <a:rect l="0" t="0" r="r" b="b"/>
                <a:pathLst>
                  <a:path w="239" h="58">
                    <a:moveTo>
                      <a:pt x="239" y="0"/>
                    </a:moveTo>
                    <a:lnTo>
                      <a:pt x="0" y="30"/>
                    </a:lnTo>
                    <a:lnTo>
                      <a:pt x="8" y="58"/>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6" name="Freeform 68">
                <a:extLst>
                  <a:ext uri="{FF2B5EF4-FFF2-40B4-BE49-F238E27FC236}">
                    <a16:creationId xmlns:a16="http://schemas.microsoft.com/office/drawing/2014/main" id="{54118CA0-B1CE-4340-AD0F-87F07CA05131}"/>
                  </a:ext>
                </a:extLst>
              </p:cNvPr>
              <p:cNvSpPr>
                <a:spLocks/>
              </p:cNvSpPr>
              <p:nvPr/>
            </p:nvSpPr>
            <p:spPr bwMode="auto">
              <a:xfrm>
                <a:off x="2870" y="1493"/>
                <a:ext cx="239" cy="87"/>
              </a:xfrm>
              <a:custGeom>
                <a:avLst/>
                <a:gdLst>
                  <a:gd name="T0" fmla="*/ 233 w 239"/>
                  <a:gd name="T1" fmla="*/ 0 h 87"/>
                  <a:gd name="T2" fmla="*/ 239 w 239"/>
                  <a:gd name="T3" fmla="*/ 29 h 87"/>
                  <a:gd name="T4" fmla="*/ 8 w 239"/>
                  <a:gd name="T5" fmla="*/ 87 h 87"/>
                  <a:gd name="T6" fmla="*/ 0 w 239"/>
                  <a:gd name="T7" fmla="*/ 59 h 87"/>
                  <a:gd name="T8" fmla="*/ 233 w 239"/>
                  <a:gd name="T9" fmla="*/ 0 h 87"/>
                </a:gdLst>
                <a:ahLst/>
                <a:cxnLst>
                  <a:cxn ang="0">
                    <a:pos x="T0" y="T1"/>
                  </a:cxn>
                  <a:cxn ang="0">
                    <a:pos x="T2" y="T3"/>
                  </a:cxn>
                  <a:cxn ang="0">
                    <a:pos x="T4" y="T5"/>
                  </a:cxn>
                  <a:cxn ang="0">
                    <a:pos x="T6" y="T7"/>
                  </a:cxn>
                  <a:cxn ang="0">
                    <a:pos x="T8" y="T9"/>
                  </a:cxn>
                </a:cxnLst>
                <a:rect l="0" t="0" r="r" b="b"/>
                <a:pathLst>
                  <a:path w="239" h="87">
                    <a:moveTo>
                      <a:pt x="233" y="0"/>
                    </a:moveTo>
                    <a:lnTo>
                      <a:pt x="239" y="29"/>
                    </a:lnTo>
                    <a:lnTo>
                      <a:pt x="8" y="87"/>
                    </a:lnTo>
                    <a:lnTo>
                      <a:pt x="0" y="59"/>
                    </a:lnTo>
                    <a:lnTo>
                      <a:pt x="233"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7" name="Freeform 69">
                <a:extLst>
                  <a:ext uri="{FF2B5EF4-FFF2-40B4-BE49-F238E27FC236}">
                    <a16:creationId xmlns:a16="http://schemas.microsoft.com/office/drawing/2014/main" id="{F8ED4A1B-F688-4045-A301-D264C978E0EB}"/>
                  </a:ext>
                </a:extLst>
              </p:cNvPr>
              <p:cNvSpPr>
                <a:spLocks/>
              </p:cNvSpPr>
              <p:nvPr/>
            </p:nvSpPr>
            <p:spPr bwMode="auto">
              <a:xfrm>
                <a:off x="2642" y="1552"/>
                <a:ext cx="236" cy="76"/>
              </a:xfrm>
              <a:custGeom>
                <a:avLst/>
                <a:gdLst>
                  <a:gd name="T0" fmla="*/ 228 w 236"/>
                  <a:gd name="T1" fmla="*/ 0 h 76"/>
                  <a:gd name="T2" fmla="*/ 236 w 236"/>
                  <a:gd name="T3" fmla="*/ 28 h 76"/>
                  <a:gd name="T4" fmla="*/ 0 w 236"/>
                  <a:gd name="T5" fmla="*/ 76 h 76"/>
                  <a:gd name="T6" fmla="*/ 228 w 236"/>
                  <a:gd name="T7" fmla="*/ 0 h 76"/>
                </a:gdLst>
                <a:ahLst/>
                <a:cxnLst>
                  <a:cxn ang="0">
                    <a:pos x="T0" y="T1"/>
                  </a:cxn>
                  <a:cxn ang="0">
                    <a:pos x="T2" y="T3"/>
                  </a:cxn>
                  <a:cxn ang="0">
                    <a:pos x="T4" y="T5"/>
                  </a:cxn>
                  <a:cxn ang="0">
                    <a:pos x="T6" y="T7"/>
                  </a:cxn>
                </a:cxnLst>
                <a:rect l="0" t="0" r="r" b="b"/>
                <a:pathLst>
                  <a:path w="236" h="76">
                    <a:moveTo>
                      <a:pt x="228" y="0"/>
                    </a:moveTo>
                    <a:lnTo>
                      <a:pt x="236" y="28"/>
                    </a:lnTo>
                    <a:lnTo>
                      <a:pt x="0" y="76"/>
                    </a:lnTo>
                    <a:lnTo>
                      <a:pt x="2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8" name="Freeform 70">
                <a:extLst>
                  <a:ext uri="{FF2B5EF4-FFF2-40B4-BE49-F238E27FC236}">
                    <a16:creationId xmlns:a16="http://schemas.microsoft.com/office/drawing/2014/main" id="{C191B985-5A27-4ACA-8D0C-B798041B697D}"/>
                  </a:ext>
                </a:extLst>
              </p:cNvPr>
              <p:cNvSpPr>
                <a:spLocks/>
              </p:cNvSpPr>
              <p:nvPr/>
            </p:nvSpPr>
            <p:spPr bwMode="auto">
              <a:xfrm>
                <a:off x="2642" y="1580"/>
                <a:ext cx="236" cy="75"/>
              </a:xfrm>
              <a:custGeom>
                <a:avLst/>
                <a:gdLst>
                  <a:gd name="T0" fmla="*/ 236 w 236"/>
                  <a:gd name="T1" fmla="*/ 0 h 75"/>
                  <a:gd name="T2" fmla="*/ 0 w 236"/>
                  <a:gd name="T3" fmla="*/ 48 h 75"/>
                  <a:gd name="T4" fmla="*/ 10 w 236"/>
                  <a:gd name="T5" fmla="*/ 75 h 75"/>
                  <a:gd name="T6" fmla="*/ 236 w 236"/>
                  <a:gd name="T7" fmla="*/ 0 h 75"/>
                </a:gdLst>
                <a:ahLst/>
                <a:cxnLst>
                  <a:cxn ang="0">
                    <a:pos x="T0" y="T1"/>
                  </a:cxn>
                  <a:cxn ang="0">
                    <a:pos x="T2" y="T3"/>
                  </a:cxn>
                  <a:cxn ang="0">
                    <a:pos x="T4" y="T5"/>
                  </a:cxn>
                  <a:cxn ang="0">
                    <a:pos x="T6" y="T7"/>
                  </a:cxn>
                </a:cxnLst>
                <a:rect l="0" t="0" r="r" b="b"/>
                <a:pathLst>
                  <a:path w="236" h="75">
                    <a:moveTo>
                      <a:pt x="236" y="0"/>
                    </a:moveTo>
                    <a:lnTo>
                      <a:pt x="0" y="48"/>
                    </a:lnTo>
                    <a:lnTo>
                      <a:pt x="10" y="75"/>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9" name="Freeform 71">
                <a:extLst>
                  <a:ext uri="{FF2B5EF4-FFF2-40B4-BE49-F238E27FC236}">
                    <a16:creationId xmlns:a16="http://schemas.microsoft.com/office/drawing/2014/main" id="{AF84B125-4D18-4DCD-844F-053455125666}"/>
                  </a:ext>
                </a:extLst>
              </p:cNvPr>
              <p:cNvSpPr>
                <a:spLocks/>
              </p:cNvSpPr>
              <p:nvPr/>
            </p:nvSpPr>
            <p:spPr bwMode="auto">
              <a:xfrm>
                <a:off x="2642" y="1552"/>
                <a:ext cx="236" cy="103"/>
              </a:xfrm>
              <a:custGeom>
                <a:avLst/>
                <a:gdLst>
                  <a:gd name="T0" fmla="*/ 228 w 236"/>
                  <a:gd name="T1" fmla="*/ 0 h 103"/>
                  <a:gd name="T2" fmla="*/ 236 w 236"/>
                  <a:gd name="T3" fmla="*/ 28 h 103"/>
                  <a:gd name="T4" fmla="*/ 10 w 236"/>
                  <a:gd name="T5" fmla="*/ 103 h 103"/>
                  <a:gd name="T6" fmla="*/ 0 w 236"/>
                  <a:gd name="T7" fmla="*/ 76 h 103"/>
                  <a:gd name="T8" fmla="*/ 228 w 236"/>
                  <a:gd name="T9" fmla="*/ 0 h 103"/>
                </a:gdLst>
                <a:ahLst/>
                <a:cxnLst>
                  <a:cxn ang="0">
                    <a:pos x="T0" y="T1"/>
                  </a:cxn>
                  <a:cxn ang="0">
                    <a:pos x="T2" y="T3"/>
                  </a:cxn>
                  <a:cxn ang="0">
                    <a:pos x="T4" y="T5"/>
                  </a:cxn>
                  <a:cxn ang="0">
                    <a:pos x="T6" y="T7"/>
                  </a:cxn>
                  <a:cxn ang="0">
                    <a:pos x="T8" y="T9"/>
                  </a:cxn>
                </a:cxnLst>
                <a:rect l="0" t="0" r="r" b="b"/>
                <a:pathLst>
                  <a:path w="236" h="103">
                    <a:moveTo>
                      <a:pt x="228" y="0"/>
                    </a:moveTo>
                    <a:lnTo>
                      <a:pt x="236" y="28"/>
                    </a:lnTo>
                    <a:lnTo>
                      <a:pt x="10" y="103"/>
                    </a:lnTo>
                    <a:lnTo>
                      <a:pt x="0" y="76"/>
                    </a:lnTo>
                    <a:lnTo>
                      <a:pt x="228"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0" name="Freeform 72">
                <a:extLst>
                  <a:ext uri="{FF2B5EF4-FFF2-40B4-BE49-F238E27FC236}">
                    <a16:creationId xmlns:a16="http://schemas.microsoft.com/office/drawing/2014/main" id="{89931AD6-2EEA-42DB-A1A7-5CA7FB879B5F}"/>
                  </a:ext>
                </a:extLst>
              </p:cNvPr>
              <p:cNvSpPr>
                <a:spLocks/>
              </p:cNvSpPr>
              <p:nvPr/>
            </p:nvSpPr>
            <p:spPr bwMode="auto">
              <a:xfrm>
                <a:off x="2420" y="1628"/>
                <a:ext cx="232" cy="91"/>
              </a:xfrm>
              <a:custGeom>
                <a:avLst/>
                <a:gdLst>
                  <a:gd name="T0" fmla="*/ 222 w 232"/>
                  <a:gd name="T1" fmla="*/ 0 h 91"/>
                  <a:gd name="T2" fmla="*/ 232 w 232"/>
                  <a:gd name="T3" fmla="*/ 27 h 91"/>
                  <a:gd name="T4" fmla="*/ 0 w 232"/>
                  <a:gd name="T5" fmla="*/ 91 h 91"/>
                  <a:gd name="T6" fmla="*/ 222 w 232"/>
                  <a:gd name="T7" fmla="*/ 0 h 91"/>
                </a:gdLst>
                <a:ahLst/>
                <a:cxnLst>
                  <a:cxn ang="0">
                    <a:pos x="T0" y="T1"/>
                  </a:cxn>
                  <a:cxn ang="0">
                    <a:pos x="T2" y="T3"/>
                  </a:cxn>
                  <a:cxn ang="0">
                    <a:pos x="T4" y="T5"/>
                  </a:cxn>
                  <a:cxn ang="0">
                    <a:pos x="T6" y="T7"/>
                  </a:cxn>
                </a:cxnLst>
                <a:rect l="0" t="0" r="r" b="b"/>
                <a:pathLst>
                  <a:path w="232" h="91">
                    <a:moveTo>
                      <a:pt x="222" y="0"/>
                    </a:moveTo>
                    <a:lnTo>
                      <a:pt x="232" y="27"/>
                    </a:lnTo>
                    <a:lnTo>
                      <a:pt x="0" y="91"/>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1" name="Freeform 73">
                <a:extLst>
                  <a:ext uri="{FF2B5EF4-FFF2-40B4-BE49-F238E27FC236}">
                    <a16:creationId xmlns:a16="http://schemas.microsoft.com/office/drawing/2014/main" id="{A6DFC521-BB20-4BF7-93EA-7E1FAB2F24B0}"/>
                  </a:ext>
                </a:extLst>
              </p:cNvPr>
              <p:cNvSpPr>
                <a:spLocks/>
              </p:cNvSpPr>
              <p:nvPr/>
            </p:nvSpPr>
            <p:spPr bwMode="auto">
              <a:xfrm>
                <a:off x="2420" y="1655"/>
                <a:ext cx="232" cy="91"/>
              </a:xfrm>
              <a:custGeom>
                <a:avLst/>
                <a:gdLst>
                  <a:gd name="T0" fmla="*/ 232 w 232"/>
                  <a:gd name="T1" fmla="*/ 0 h 91"/>
                  <a:gd name="T2" fmla="*/ 0 w 232"/>
                  <a:gd name="T3" fmla="*/ 64 h 91"/>
                  <a:gd name="T4" fmla="*/ 12 w 232"/>
                  <a:gd name="T5" fmla="*/ 91 h 91"/>
                  <a:gd name="T6" fmla="*/ 232 w 232"/>
                  <a:gd name="T7" fmla="*/ 0 h 91"/>
                </a:gdLst>
                <a:ahLst/>
                <a:cxnLst>
                  <a:cxn ang="0">
                    <a:pos x="T0" y="T1"/>
                  </a:cxn>
                  <a:cxn ang="0">
                    <a:pos x="T2" y="T3"/>
                  </a:cxn>
                  <a:cxn ang="0">
                    <a:pos x="T4" y="T5"/>
                  </a:cxn>
                  <a:cxn ang="0">
                    <a:pos x="T6" y="T7"/>
                  </a:cxn>
                </a:cxnLst>
                <a:rect l="0" t="0" r="r" b="b"/>
                <a:pathLst>
                  <a:path w="232" h="91">
                    <a:moveTo>
                      <a:pt x="232" y="0"/>
                    </a:moveTo>
                    <a:lnTo>
                      <a:pt x="0" y="64"/>
                    </a:lnTo>
                    <a:lnTo>
                      <a:pt x="12" y="91"/>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2" name="Freeform 74">
                <a:extLst>
                  <a:ext uri="{FF2B5EF4-FFF2-40B4-BE49-F238E27FC236}">
                    <a16:creationId xmlns:a16="http://schemas.microsoft.com/office/drawing/2014/main" id="{1D0BE626-6E22-4ACE-BFE6-E974C5762345}"/>
                  </a:ext>
                </a:extLst>
              </p:cNvPr>
              <p:cNvSpPr>
                <a:spLocks/>
              </p:cNvSpPr>
              <p:nvPr/>
            </p:nvSpPr>
            <p:spPr bwMode="auto">
              <a:xfrm>
                <a:off x="2420" y="1628"/>
                <a:ext cx="232" cy="118"/>
              </a:xfrm>
              <a:custGeom>
                <a:avLst/>
                <a:gdLst>
                  <a:gd name="T0" fmla="*/ 222 w 232"/>
                  <a:gd name="T1" fmla="*/ 0 h 118"/>
                  <a:gd name="T2" fmla="*/ 232 w 232"/>
                  <a:gd name="T3" fmla="*/ 27 h 118"/>
                  <a:gd name="T4" fmla="*/ 12 w 232"/>
                  <a:gd name="T5" fmla="*/ 118 h 118"/>
                  <a:gd name="T6" fmla="*/ 0 w 232"/>
                  <a:gd name="T7" fmla="*/ 91 h 118"/>
                  <a:gd name="T8" fmla="*/ 222 w 232"/>
                  <a:gd name="T9" fmla="*/ 0 h 118"/>
                </a:gdLst>
                <a:ahLst/>
                <a:cxnLst>
                  <a:cxn ang="0">
                    <a:pos x="T0" y="T1"/>
                  </a:cxn>
                  <a:cxn ang="0">
                    <a:pos x="T2" y="T3"/>
                  </a:cxn>
                  <a:cxn ang="0">
                    <a:pos x="T4" y="T5"/>
                  </a:cxn>
                  <a:cxn ang="0">
                    <a:pos x="T6" y="T7"/>
                  </a:cxn>
                  <a:cxn ang="0">
                    <a:pos x="T8" y="T9"/>
                  </a:cxn>
                </a:cxnLst>
                <a:rect l="0" t="0" r="r" b="b"/>
                <a:pathLst>
                  <a:path w="232" h="118">
                    <a:moveTo>
                      <a:pt x="222" y="0"/>
                    </a:moveTo>
                    <a:lnTo>
                      <a:pt x="232" y="27"/>
                    </a:lnTo>
                    <a:lnTo>
                      <a:pt x="12" y="118"/>
                    </a:lnTo>
                    <a:lnTo>
                      <a:pt x="0" y="91"/>
                    </a:lnTo>
                    <a:lnTo>
                      <a:pt x="222"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3" name="Freeform 75">
                <a:extLst>
                  <a:ext uri="{FF2B5EF4-FFF2-40B4-BE49-F238E27FC236}">
                    <a16:creationId xmlns:a16="http://schemas.microsoft.com/office/drawing/2014/main" id="{985BEBBA-5CD3-4063-BB22-B22AB4274E52}"/>
                  </a:ext>
                </a:extLst>
              </p:cNvPr>
              <p:cNvSpPr>
                <a:spLocks/>
              </p:cNvSpPr>
              <p:nvPr/>
            </p:nvSpPr>
            <p:spPr bwMode="auto">
              <a:xfrm>
                <a:off x="2205" y="1719"/>
                <a:ext cx="227" cy="107"/>
              </a:xfrm>
              <a:custGeom>
                <a:avLst/>
                <a:gdLst>
                  <a:gd name="T0" fmla="*/ 215 w 227"/>
                  <a:gd name="T1" fmla="*/ 0 h 107"/>
                  <a:gd name="T2" fmla="*/ 227 w 227"/>
                  <a:gd name="T3" fmla="*/ 27 h 107"/>
                  <a:gd name="T4" fmla="*/ 0 w 227"/>
                  <a:gd name="T5" fmla="*/ 107 h 107"/>
                  <a:gd name="T6" fmla="*/ 215 w 227"/>
                  <a:gd name="T7" fmla="*/ 0 h 107"/>
                </a:gdLst>
                <a:ahLst/>
                <a:cxnLst>
                  <a:cxn ang="0">
                    <a:pos x="T0" y="T1"/>
                  </a:cxn>
                  <a:cxn ang="0">
                    <a:pos x="T2" y="T3"/>
                  </a:cxn>
                  <a:cxn ang="0">
                    <a:pos x="T4" y="T5"/>
                  </a:cxn>
                  <a:cxn ang="0">
                    <a:pos x="T6" y="T7"/>
                  </a:cxn>
                </a:cxnLst>
                <a:rect l="0" t="0" r="r" b="b"/>
                <a:pathLst>
                  <a:path w="227" h="107">
                    <a:moveTo>
                      <a:pt x="215" y="0"/>
                    </a:moveTo>
                    <a:lnTo>
                      <a:pt x="227" y="27"/>
                    </a:lnTo>
                    <a:lnTo>
                      <a:pt x="0" y="107"/>
                    </a:lnTo>
                    <a:lnTo>
                      <a:pt x="2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4" name="Freeform 76">
                <a:extLst>
                  <a:ext uri="{FF2B5EF4-FFF2-40B4-BE49-F238E27FC236}">
                    <a16:creationId xmlns:a16="http://schemas.microsoft.com/office/drawing/2014/main" id="{21ED7A16-EB54-4B76-AFE6-D4BF55C8C691}"/>
                  </a:ext>
                </a:extLst>
              </p:cNvPr>
              <p:cNvSpPr>
                <a:spLocks/>
              </p:cNvSpPr>
              <p:nvPr/>
            </p:nvSpPr>
            <p:spPr bwMode="auto">
              <a:xfrm>
                <a:off x="2205" y="1746"/>
                <a:ext cx="227" cy="106"/>
              </a:xfrm>
              <a:custGeom>
                <a:avLst/>
                <a:gdLst>
                  <a:gd name="T0" fmla="*/ 227 w 227"/>
                  <a:gd name="T1" fmla="*/ 0 h 106"/>
                  <a:gd name="T2" fmla="*/ 0 w 227"/>
                  <a:gd name="T3" fmla="*/ 80 h 106"/>
                  <a:gd name="T4" fmla="*/ 14 w 227"/>
                  <a:gd name="T5" fmla="*/ 106 h 106"/>
                  <a:gd name="T6" fmla="*/ 227 w 227"/>
                  <a:gd name="T7" fmla="*/ 0 h 106"/>
                </a:gdLst>
                <a:ahLst/>
                <a:cxnLst>
                  <a:cxn ang="0">
                    <a:pos x="T0" y="T1"/>
                  </a:cxn>
                  <a:cxn ang="0">
                    <a:pos x="T2" y="T3"/>
                  </a:cxn>
                  <a:cxn ang="0">
                    <a:pos x="T4" y="T5"/>
                  </a:cxn>
                  <a:cxn ang="0">
                    <a:pos x="T6" y="T7"/>
                  </a:cxn>
                </a:cxnLst>
                <a:rect l="0" t="0" r="r" b="b"/>
                <a:pathLst>
                  <a:path w="227" h="106">
                    <a:moveTo>
                      <a:pt x="227" y="0"/>
                    </a:moveTo>
                    <a:lnTo>
                      <a:pt x="0" y="80"/>
                    </a:lnTo>
                    <a:lnTo>
                      <a:pt x="14" y="106"/>
                    </a:lnTo>
                    <a:lnTo>
                      <a:pt x="2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5" name="Freeform 77">
                <a:extLst>
                  <a:ext uri="{FF2B5EF4-FFF2-40B4-BE49-F238E27FC236}">
                    <a16:creationId xmlns:a16="http://schemas.microsoft.com/office/drawing/2014/main" id="{BE42CCAF-D023-4213-97AE-C10D7DD11CA0}"/>
                  </a:ext>
                </a:extLst>
              </p:cNvPr>
              <p:cNvSpPr>
                <a:spLocks/>
              </p:cNvSpPr>
              <p:nvPr/>
            </p:nvSpPr>
            <p:spPr bwMode="auto">
              <a:xfrm>
                <a:off x="2205" y="1719"/>
                <a:ext cx="227" cy="133"/>
              </a:xfrm>
              <a:custGeom>
                <a:avLst/>
                <a:gdLst>
                  <a:gd name="T0" fmla="*/ 215 w 227"/>
                  <a:gd name="T1" fmla="*/ 0 h 133"/>
                  <a:gd name="T2" fmla="*/ 227 w 227"/>
                  <a:gd name="T3" fmla="*/ 27 h 133"/>
                  <a:gd name="T4" fmla="*/ 14 w 227"/>
                  <a:gd name="T5" fmla="*/ 133 h 133"/>
                  <a:gd name="T6" fmla="*/ 0 w 227"/>
                  <a:gd name="T7" fmla="*/ 107 h 133"/>
                  <a:gd name="T8" fmla="*/ 215 w 227"/>
                  <a:gd name="T9" fmla="*/ 0 h 133"/>
                </a:gdLst>
                <a:ahLst/>
                <a:cxnLst>
                  <a:cxn ang="0">
                    <a:pos x="T0" y="T1"/>
                  </a:cxn>
                  <a:cxn ang="0">
                    <a:pos x="T2" y="T3"/>
                  </a:cxn>
                  <a:cxn ang="0">
                    <a:pos x="T4" y="T5"/>
                  </a:cxn>
                  <a:cxn ang="0">
                    <a:pos x="T6" y="T7"/>
                  </a:cxn>
                  <a:cxn ang="0">
                    <a:pos x="T8" y="T9"/>
                  </a:cxn>
                </a:cxnLst>
                <a:rect l="0" t="0" r="r" b="b"/>
                <a:pathLst>
                  <a:path w="227" h="133">
                    <a:moveTo>
                      <a:pt x="215" y="0"/>
                    </a:moveTo>
                    <a:lnTo>
                      <a:pt x="227" y="27"/>
                    </a:lnTo>
                    <a:lnTo>
                      <a:pt x="14" y="133"/>
                    </a:lnTo>
                    <a:lnTo>
                      <a:pt x="0" y="107"/>
                    </a:lnTo>
                    <a:lnTo>
                      <a:pt x="215"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6" name="Freeform 78">
                <a:extLst>
                  <a:ext uri="{FF2B5EF4-FFF2-40B4-BE49-F238E27FC236}">
                    <a16:creationId xmlns:a16="http://schemas.microsoft.com/office/drawing/2014/main" id="{29DD9150-F4CD-4BF6-88E4-AEFA32753E91}"/>
                  </a:ext>
                </a:extLst>
              </p:cNvPr>
              <p:cNvSpPr>
                <a:spLocks/>
              </p:cNvSpPr>
              <p:nvPr/>
            </p:nvSpPr>
            <p:spPr bwMode="auto">
              <a:xfrm>
                <a:off x="1997" y="1826"/>
                <a:ext cx="222" cy="123"/>
              </a:xfrm>
              <a:custGeom>
                <a:avLst/>
                <a:gdLst>
                  <a:gd name="T0" fmla="*/ 208 w 222"/>
                  <a:gd name="T1" fmla="*/ 0 h 123"/>
                  <a:gd name="T2" fmla="*/ 222 w 222"/>
                  <a:gd name="T3" fmla="*/ 26 h 123"/>
                  <a:gd name="T4" fmla="*/ 0 w 222"/>
                  <a:gd name="T5" fmla="*/ 123 h 123"/>
                  <a:gd name="T6" fmla="*/ 208 w 222"/>
                  <a:gd name="T7" fmla="*/ 0 h 123"/>
                </a:gdLst>
                <a:ahLst/>
                <a:cxnLst>
                  <a:cxn ang="0">
                    <a:pos x="T0" y="T1"/>
                  </a:cxn>
                  <a:cxn ang="0">
                    <a:pos x="T2" y="T3"/>
                  </a:cxn>
                  <a:cxn ang="0">
                    <a:pos x="T4" y="T5"/>
                  </a:cxn>
                  <a:cxn ang="0">
                    <a:pos x="T6" y="T7"/>
                  </a:cxn>
                </a:cxnLst>
                <a:rect l="0" t="0" r="r" b="b"/>
                <a:pathLst>
                  <a:path w="222" h="123">
                    <a:moveTo>
                      <a:pt x="208" y="0"/>
                    </a:moveTo>
                    <a:lnTo>
                      <a:pt x="222" y="26"/>
                    </a:lnTo>
                    <a:lnTo>
                      <a:pt x="0" y="123"/>
                    </a:lnTo>
                    <a:lnTo>
                      <a:pt x="2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7" name="Freeform 79">
                <a:extLst>
                  <a:ext uri="{FF2B5EF4-FFF2-40B4-BE49-F238E27FC236}">
                    <a16:creationId xmlns:a16="http://schemas.microsoft.com/office/drawing/2014/main" id="{F684C13D-63A0-43DA-8BBF-83C112A2A5BE}"/>
                  </a:ext>
                </a:extLst>
              </p:cNvPr>
              <p:cNvSpPr>
                <a:spLocks/>
              </p:cNvSpPr>
              <p:nvPr/>
            </p:nvSpPr>
            <p:spPr bwMode="auto">
              <a:xfrm>
                <a:off x="1997" y="1852"/>
                <a:ext cx="222" cy="122"/>
              </a:xfrm>
              <a:custGeom>
                <a:avLst/>
                <a:gdLst>
                  <a:gd name="T0" fmla="*/ 222 w 222"/>
                  <a:gd name="T1" fmla="*/ 0 h 122"/>
                  <a:gd name="T2" fmla="*/ 0 w 222"/>
                  <a:gd name="T3" fmla="*/ 97 h 122"/>
                  <a:gd name="T4" fmla="*/ 16 w 222"/>
                  <a:gd name="T5" fmla="*/ 122 h 122"/>
                  <a:gd name="T6" fmla="*/ 222 w 222"/>
                  <a:gd name="T7" fmla="*/ 0 h 122"/>
                </a:gdLst>
                <a:ahLst/>
                <a:cxnLst>
                  <a:cxn ang="0">
                    <a:pos x="T0" y="T1"/>
                  </a:cxn>
                  <a:cxn ang="0">
                    <a:pos x="T2" y="T3"/>
                  </a:cxn>
                  <a:cxn ang="0">
                    <a:pos x="T4" y="T5"/>
                  </a:cxn>
                  <a:cxn ang="0">
                    <a:pos x="T6" y="T7"/>
                  </a:cxn>
                </a:cxnLst>
                <a:rect l="0" t="0" r="r" b="b"/>
                <a:pathLst>
                  <a:path w="222" h="122">
                    <a:moveTo>
                      <a:pt x="222" y="0"/>
                    </a:moveTo>
                    <a:lnTo>
                      <a:pt x="0" y="97"/>
                    </a:lnTo>
                    <a:lnTo>
                      <a:pt x="16" y="122"/>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8" name="Freeform 80">
                <a:extLst>
                  <a:ext uri="{FF2B5EF4-FFF2-40B4-BE49-F238E27FC236}">
                    <a16:creationId xmlns:a16="http://schemas.microsoft.com/office/drawing/2014/main" id="{97A02365-6C16-4F43-AE66-BE0DF123179C}"/>
                  </a:ext>
                </a:extLst>
              </p:cNvPr>
              <p:cNvSpPr>
                <a:spLocks/>
              </p:cNvSpPr>
              <p:nvPr/>
            </p:nvSpPr>
            <p:spPr bwMode="auto">
              <a:xfrm>
                <a:off x="1997" y="1826"/>
                <a:ext cx="222" cy="148"/>
              </a:xfrm>
              <a:custGeom>
                <a:avLst/>
                <a:gdLst>
                  <a:gd name="T0" fmla="*/ 208 w 222"/>
                  <a:gd name="T1" fmla="*/ 0 h 148"/>
                  <a:gd name="T2" fmla="*/ 222 w 222"/>
                  <a:gd name="T3" fmla="*/ 26 h 148"/>
                  <a:gd name="T4" fmla="*/ 16 w 222"/>
                  <a:gd name="T5" fmla="*/ 148 h 148"/>
                  <a:gd name="T6" fmla="*/ 0 w 222"/>
                  <a:gd name="T7" fmla="*/ 123 h 148"/>
                  <a:gd name="T8" fmla="*/ 208 w 222"/>
                  <a:gd name="T9" fmla="*/ 0 h 148"/>
                </a:gdLst>
                <a:ahLst/>
                <a:cxnLst>
                  <a:cxn ang="0">
                    <a:pos x="T0" y="T1"/>
                  </a:cxn>
                  <a:cxn ang="0">
                    <a:pos x="T2" y="T3"/>
                  </a:cxn>
                  <a:cxn ang="0">
                    <a:pos x="T4" y="T5"/>
                  </a:cxn>
                  <a:cxn ang="0">
                    <a:pos x="T6" y="T7"/>
                  </a:cxn>
                  <a:cxn ang="0">
                    <a:pos x="T8" y="T9"/>
                  </a:cxn>
                </a:cxnLst>
                <a:rect l="0" t="0" r="r" b="b"/>
                <a:pathLst>
                  <a:path w="222" h="148">
                    <a:moveTo>
                      <a:pt x="208" y="0"/>
                    </a:moveTo>
                    <a:lnTo>
                      <a:pt x="222" y="26"/>
                    </a:lnTo>
                    <a:lnTo>
                      <a:pt x="16" y="148"/>
                    </a:lnTo>
                    <a:lnTo>
                      <a:pt x="0" y="123"/>
                    </a:lnTo>
                    <a:lnTo>
                      <a:pt x="208"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9" name="Freeform 81">
                <a:extLst>
                  <a:ext uri="{FF2B5EF4-FFF2-40B4-BE49-F238E27FC236}">
                    <a16:creationId xmlns:a16="http://schemas.microsoft.com/office/drawing/2014/main" id="{229BE898-823F-4D15-8CEF-A6C20DD3F2DC}"/>
                  </a:ext>
                </a:extLst>
              </p:cNvPr>
              <p:cNvSpPr>
                <a:spLocks/>
              </p:cNvSpPr>
              <p:nvPr/>
            </p:nvSpPr>
            <p:spPr bwMode="auto">
              <a:xfrm>
                <a:off x="1800" y="1949"/>
                <a:ext cx="213" cy="136"/>
              </a:xfrm>
              <a:custGeom>
                <a:avLst/>
                <a:gdLst>
                  <a:gd name="T0" fmla="*/ 197 w 213"/>
                  <a:gd name="T1" fmla="*/ 0 h 136"/>
                  <a:gd name="T2" fmla="*/ 213 w 213"/>
                  <a:gd name="T3" fmla="*/ 25 h 136"/>
                  <a:gd name="T4" fmla="*/ 0 w 213"/>
                  <a:gd name="T5" fmla="*/ 136 h 136"/>
                  <a:gd name="T6" fmla="*/ 197 w 213"/>
                  <a:gd name="T7" fmla="*/ 0 h 136"/>
                </a:gdLst>
                <a:ahLst/>
                <a:cxnLst>
                  <a:cxn ang="0">
                    <a:pos x="T0" y="T1"/>
                  </a:cxn>
                  <a:cxn ang="0">
                    <a:pos x="T2" y="T3"/>
                  </a:cxn>
                  <a:cxn ang="0">
                    <a:pos x="T4" y="T5"/>
                  </a:cxn>
                  <a:cxn ang="0">
                    <a:pos x="T6" y="T7"/>
                  </a:cxn>
                </a:cxnLst>
                <a:rect l="0" t="0" r="r" b="b"/>
                <a:pathLst>
                  <a:path w="213" h="136">
                    <a:moveTo>
                      <a:pt x="197" y="0"/>
                    </a:moveTo>
                    <a:lnTo>
                      <a:pt x="213" y="25"/>
                    </a:lnTo>
                    <a:lnTo>
                      <a:pt x="0" y="136"/>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0" name="Freeform 82">
                <a:extLst>
                  <a:ext uri="{FF2B5EF4-FFF2-40B4-BE49-F238E27FC236}">
                    <a16:creationId xmlns:a16="http://schemas.microsoft.com/office/drawing/2014/main" id="{DE58A6D7-397C-4033-B154-FBD4180C2C05}"/>
                  </a:ext>
                </a:extLst>
              </p:cNvPr>
              <p:cNvSpPr>
                <a:spLocks/>
              </p:cNvSpPr>
              <p:nvPr/>
            </p:nvSpPr>
            <p:spPr bwMode="auto">
              <a:xfrm>
                <a:off x="1800" y="1974"/>
                <a:ext cx="213" cy="135"/>
              </a:xfrm>
              <a:custGeom>
                <a:avLst/>
                <a:gdLst>
                  <a:gd name="T0" fmla="*/ 213 w 213"/>
                  <a:gd name="T1" fmla="*/ 0 h 135"/>
                  <a:gd name="T2" fmla="*/ 0 w 213"/>
                  <a:gd name="T3" fmla="*/ 111 h 135"/>
                  <a:gd name="T4" fmla="*/ 17 w 213"/>
                  <a:gd name="T5" fmla="*/ 135 h 135"/>
                  <a:gd name="T6" fmla="*/ 213 w 213"/>
                  <a:gd name="T7" fmla="*/ 0 h 135"/>
                </a:gdLst>
                <a:ahLst/>
                <a:cxnLst>
                  <a:cxn ang="0">
                    <a:pos x="T0" y="T1"/>
                  </a:cxn>
                  <a:cxn ang="0">
                    <a:pos x="T2" y="T3"/>
                  </a:cxn>
                  <a:cxn ang="0">
                    <a:pos x="T4" y="T5"/>
                  </a:cxn>
                  <a:cxn ang="0">
                    <a:pos x="T6" y="T7"/>
                  </a:cxn>
                </a:cxnLst>
                <a:rect l="0" t="0" r="r" b="b"/>
                <a:pathLst>
                  <a:path w="213" h="135">
                    <a:moveTo>
                      <a:pt x="213" y="0"/>
                    </a:moveTo>
                    <a:lnTo>
                      <a:pt x="0" y="111"/>
                    </a:lnTo>
                    <a:lnTo>
                      <a:pt x="17" y="135"/>
                    </a:lnTo>
                    <a:lnTo>
                      <a:pt x="2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1" name="Freeform 83">
                <a:extLst>
                  <a:ext uri="{FF2B5EF4-FFF2-40B4-BE49-F238E27FC236}">
                    <a16:creationId xmlns:a16="http://schemas.microsoft.com/office/drawing/2014/main" id="{F93C346F-1EF3-4D1B-8026-3FA9BFFDA4E4}"/>
                  </a:ext>
                </a:extLst>
              </p:cNvPr>
              <p:cNvSpPr>
                <a:spLocks/>
              </p:cNvSpPr>
              <p:nvPr/>
            </p:nvSpPr>
            <p:spPr bwMode="auto">
              <a:xfrm>
                <a:off x="1800" y="1949"/>
                <a:ext cx="213" cy="160"/>
              </a:xfrm>
              <a:custGeom>
                <a:avLst/>
                <a:gdLst>
                  <a:gd name="T0" fmla="*/ 197 w 213"/>
                  <a:gd name="T1" fmla="*/ 0 h 160"/>
                  <a:gd name="T2" fmla="*/ 213 w 213"/>
                  <a:gd name="T3" fmla="*/ 25 h 160"/>
                  <a:gd name="T4" fmla="*/ 17 w 213"/>
                  <a:gd name="T5" fmla="*/ 160 h 160"/>
                  <a:gd name="T6" fmla="*/ 0 w 213"/>
                  <a:gd name="T7" fmla="*/ 136 h 160"/>
                  <a:gd name="T8" fmla="*/ 197 w 213"/>
                  <a:gd name="T9" fmla="*/ 0 h 160"/>
                </a:gdLst>
                <a:ahLst/>
                <a:cxnLst>
                  <a:cxn ang="0">
                    <a:pos x="T0" y="T1"/>
                  </a:cxn>
                  <a:cxn ang="0">
                    <a:pos x="T2" y="T3"/>
                  </a:cxn>
                  <a:cxn ang="0">
                    <a:pos x="T4" y="T5"/>
                  </a:cxn>
                  <a:cxn ang="0">
                    <a:pos x="T6" y="T7"/>
                  </a:cxn>
                  <a:cxn ang="0">
                    <a:pos x="T8" y="T9"/>
                  </a:cxn>
                </a:cxnLst>
                <a:rect l="0" t="0" r="r" b="b"/>
                <a:pathLst>
                  <a:path w="213" h="160">
                    <a:moveTo>
                      <a:pt x="197" y="0"/>
                    </a:moveTo>
                    <a:lnTo>
                      <a:pt x="213" y="25"/>
                    </a:lnTo>
                    <a:lnTo>
                      <a:pt x="17" y="160"/>
                    </a:lnTo>
                    <a:lnTo>
                      <a:pt x="0" y="136"/>
                    </a:lnTo>
                    <a:lnTo>
                      <a:pt x="197"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2" name="Freeform 84">
                <a:extLst>
                  <a:ext uri="{FF2B5EF4-FFF2-40B4-BE49-F238E27FC236}">
                    <a16:creationId xmlns:a16="http://schemas.microsoft.com/office/drawing/2014/main" id="{D0451618-93D5-45AA-BAA9-00F3C0169E28}"/>
                  </a:ext>
                </a:extLst>
              </p:cNvPr>
              <p:cNvSpPr>
                <a:spLocks/>
              </p:cNvSpPr>
              <p:nvPr/>
            </p:nvSpPr>
            <p:spPr bwMode="auto">
              <a:xfrm>
                <a:off x="1612" y="2085"/>
                <a:ext cx="205" cy="151"/>
              </a:xfrm>
              <a:custGeom>
                <a:avLst/>
                <a:gdLst>
                  <a:gd name="T0" fmla="*/ 188 w 205"/>
                  <a:gd name="T1" fmla="*/ 0 h 151"/>
                  <a:gd name="T2" fmla="*/ 205 w 205"/>
                  <a:gd name="T3" fmla="*/ 24 h 151"/>
                  <a:gd name="T4" fmla="*/ 0 w 205"/>
                  <a:gd name="T5" fmla="*/ 151 h 151"/>
                  <a:gd name="T6" fmla="*/ 188 w 205"/>
                  <a:gd name="T7" fmla="*/ 0 h 151"/>
                </a:gdLst>
                <a:ahLst/>
                <a:cxnLst>
                  <a:cxn ang="0">
                    <a:pos x="T0" y="T1"/>
                  </a:cxn>
                  <a:cxn ang="0">
                    <a:pos x="T2" y="T3"/>
                  </a:cxn>
                  <a:cxn ang="0">
                    <a:pos x="T4" y="T5"/>
                  </a:cxn>
                  <a:cxn ang="0">
                    <a:pos x="T6" y="T7"/>
                  </a:cxn>
                </a:cxnLst>
                <a:rect l="0" t="0" r="r" b="b"/>
                <a:pathLst>
                  <a:path w="205" h="151">
                    <a:moveTo>
                      <a:pt x="188" y="0"/>
                    </a:moveTo>
                    <a:lnTo>
                      <a:pt x="205" y="24"/>
                    </a:lnTo>
                    <a:lnTo>
                      <a:pt x="0" y="151"/>
                    </a:ln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3" name="Freeform 85">
                <a:extLst>
                  <a:ext uri="{FF2B5EF4-FFF2-40B4-BE49-F238E27FC236}">
                    <a16:creationId xmlns:a16="http://schemas.microsoft.com/office/drawing/2014/main" id="{36C3365B-A5AA-4757-8AC1-DF2EDC2E0DF2}"/>
                  </a:ext>
                </a:extLst>
              </p:cNvPr>
              <p:cNvSpPr>
                <a:spLocks/>
              </p:cNvSpPr>
              <p:nvPr/>
            </p:nvSpPr>
            <p:spPr bwMode="auto">
              <a:xfrm>
                <a:off x="1612" y="2109"/>
                <a:ext cx="205" cy="149"/>
              </a:xfrm>
              <a:custGeom>
                <a:avLst/>
                <a:gdLst>
                  <a:gd name="T0" fmla="*/ 205 w 205"/>
                  <a:gd name="T1" fmla="*/ 0 h 149"/>
                  <a:gd name="T2" fmla="*/ 0 w 205"/>
                  <a:gd name="T3" fmla="*/ 127 h 149"/>
                  <a:gd name="T4" fmla="*/ 19 w 205"/>
                  <a:gd name="T5" fmla="*/ 149 h 149"/>
                  <a:gd name="T6" fmla="*/ 205 w 205"/>
                  <a:gd name="T7" fmla="*/ 0 h 149"/>
                </a:gdLst>
                <a:ahLst/>
                <a:cxnLst>
                  <a:cxn ang="0">
                    <a:pos x="T0" y="T1"/>
                  </a:cxn>
                  <a:cxn ang="0">
                    <a:pos x="T2" y="T3"/>
                  </a:cxn>
                  <a:cxn ang="0">
                    <a:pos x="T4" y="T5"/>
                  </a:cxn>
                  <a:cxn ang="0">
                    <a:pos x="T6" y="T7"/>
                  </a:cxn>
                </a:cxnLst>
                <a:rect l="0" t="0" r="r" b="b"/>
                <a:pathLst>
                  <a:path w="205" h="149">
                    <a:moveTo>
                      <a:pt x="205" y="0"/>
                    </a:moveTo>
                    <a:lnTo>
                      <a:pt x="0" y="127"/>
                    </a:lnTo>
                    <a:lnTo>
                      <a:pt x="19" y="149"/>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4" name="Freeform 86">
                <a:extLst>
                  <a:ext uri="{FF2B5EF4-FFF2-40B4-BE49-F238E27FC236}">
                    <a16:creationId xmlns:a16="http://schemas.microsoft.com/office/drawing/2014/main" id="{2CF8E8AC-8F4C-440B-B94F-6266C0D2EB12}"/>
                  </a:ext>
                </a:extLst>
              </p:cNvPr>
              <p:cNvSpPr>
                <a:spLocks/>
              </p:cNvSpPr>
              <p:nvPr/>
            </p:nvSpPr>
            <p:spPr bwMode="auto">
              <a:xfrm>
                <a:off x="1612" y="2085"/>
                <a:ext cx="205" cy="173"/>
              </a:xfrm>
              <a:custGeom>
                <a:avLst/>
                <a:gdLst>
                  <a:gd name="T0" fmla="*/ 188 w 205"/>
                  <a:gd name="T1" fmla="*/ 0 h 173"/>
                  <a:gd name="T2" fmla="*/ 205 w 205"/>
                  <a:gd name="T3" fmla="*/ 24 h 173"/>
                  <a:gd name="T4" fmla="*/ 19 w 205"/>
                  <a:gd name="T5" fmla="*/ 173 h 173"/>
                  <a:gd name="T6" fmla="*/ 0 w 205"/>
                  <a:gd name="T7" fmla="*/ 151 h 173"/>
                  <a:gd name="T8" fmla="*/ 188 w 205"/>
                  <a:gd name="T9" fmla="*/ 0 h 173"/>
                </a:gdLst>
                <a:ahLst/>
                <a:cxnLst>
                  <a:cxn ang="0">
                    <a:pos x="T0" y="T1"/>
                  </a:cxn>
                  <a:cxn ang="0">
                    <a:pos x="T2" y="T3"/>
                  </a:cxn>
                  <a:cxn ang="0">
                    <a:pos x="T4" y="T5"/>
                  </a:cxn>
                  <a:cxn ang="0">
                    <a:pos x="T6" y="T7"/>
                  </a:cxn>
                  <a:cxn ang="0">
                    <a:pos x="T8" y="T9"/>
                  </a:cxn>
                </a:cxnLst>
                <a:rect l="0" t="0" r="r" b="b"/>
                <a:pathLst>
                  <a:path w="205" h="173">
                    <a:moveTo>
                      <a:pt x="188" y="0"/>
                    </a:moveTo>
                    <a:lnTo>
                      <a:pt x="205" y="24"/>
                    </a:lnTo>
                    <a:lnTo>
                      <a:pt x="19" y="173"/>
                    </a:lnTo>
                    <a:lnTo>
                      <a:pt x="0" y="151"/>
                    </a:lnTo>
                    <a:lnTo>
                      <a:pt x="188"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65" name="Freeform 87">
                <a:extLst>
                  <a:ext uri="{FF2B5EF4-FFF2-40B4-BE49-F238E27FC236}">
                    <a16:creationId xmlns:a16="http://schemas.microsoft.com/office/drawing/2014/main" id="{44C93D96-811E-4B86-999E-EDA417F70C53}"/>
                  </a:ext>
                </a:extLst>
              </p:cNvPr>
              <p:cNvSpPr>
                <a:spLocks/>
              </p:cNvSpPr>
              <p:nvPr/>
            </p:nvSpPr>
            <p:spPr bwMode="auto">
              <a:xfrm>
                <a:off x="1436" y="2236"/>
                <a:ext cx="195" cy="163"/>
              </a:xfrm>
              <a:custGeom>
                <a:avLst/>
                <a:gdLst>
                  <a:gd name="T0" fmla="*/ 176 w 195"/>
                  <a:gd name="T1" fmla="*/ 0 h 163"/>
                  <a:gd name="T2" fmla="*/ 195 w 195"/>
                  <a:gd name="T3" fmla="*/ 22 h 163"/>
                  <a:gd name="T4" fmla="*/ 0 w 195"/>
                  <a:gd name="T5" fmla="*/ 163 h 163"/>
                  <a:gd name="T6" fmla="*/ 176 w 195"/>
                  <a:gd name="T7" fmla="*/ 0 h 163"/>
                </a:gdLst>
                <a:ahLst/>
                <a:cxnLst>
                  <a:cxn ang="0">
                    <a:pos x="T0" y="T1"/>
                  </a:cxn>
                  <a:cxn ang="0">
                    <a:pos x="T2" y="T3"/>
                  </a:cxn>
                  <a:cxn ang="0">
                    <a:pos x="T4" y="T5"/>
                  </a:cxn>
                  <a:cxn ang="0">
                    <a:pos x="T6" y="T7"/>
                  </a:cxn>
                </a:cxnLst>
                <a:rect l="0" t="0" r="r" b="b"/>
                <a:pathLst>
                  <a:path w="195" h="163">
                    <a:moveTo>
                      <a:pt x="176" y="0"/>
                    </a:moveTo>
                    <a:lnTo>
                      <a:pt x="195" y="22"/>
                    </a:lnTo>
                    <a:lnTo>
                      <a:pt x="0" y="163"/>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6" name="Freeform 88">
                <a:extLst>
                  <a:ext uri="{FF2B5EF4-FFF2-40B4-BE49-F238E27FC236}">
                    <a16:creationId xmlns:a16="http://schemas.microsoft.com/office/drawing/2014/main" id="{F53C162D-F45E-40B4-AD2C-AE689324956C}"/>
                  </a:ext>
                </a:extLst>
              </p:cNvPr>
              <p:cNvSpPr>
                <a:spLocks/>
              </p:cNvSpPr>
              <p:nvPr/>
            </p:nvSpPr>
            <p:spPr bwMode="auto">
              <a:xfrm>
                <a:off x="1436" y="2258"/>
                <a:ext cx="195" cy="162"/>
              </a:xfrm>
              <a:custGeom>
                <a:avLst/>
                <a:gdLst>
                  <a:gd name="T0" fmla="*/ 195 w 195"/>
                  <a:gd name="T1" fmla="*/ 0 h 162"/>
                  <a:gd name="T2" fmla="*/ 0 w 195"/>
                  <a:gd name="T3" fmla="*/ 141 h 162"/>
                  <a:gd name="T4" fmla="*/ 20 w 195"/>
                  <a:gd name="T5" fmla="*/ 162 h 162"/>
                  <a:gd name="T6" fmla="*/ 195 w 195"/>
                  <a:gd name="T7" fmla="*/ 0 h 162"/>
                </a:gdLst>
                <a:ahLst/>
                <a:cxnLst>
                  <a:cxn ang="0">
                    <a:pos x="T0" y="T1"/>
                  </a:cxn>
                  <a:cxn ang="0">
                    <a:pos x="T2" y="T3"/>
                  </a:cxn>
                  <a:cxn ang="0">
                    <a:pos x="T4" y="T5"/>
                  </a:cxn>
                  <a:cxn ang="0">
                    <a:pos x="T6" y="T7"/>
                  </a:cxn>
                </a:cxnLst>
                <a:rect l="0" t="0" r="r" b="b"/>
                <a:pathLst>
                  <a:path w="195" h="162">
                    <a:moveTo>
                      <a:pt x="195" y="0"/>
                    </a:moveTo>
                    <a:lnTo>
                      <a:pt x="0" y="141"/>
                    </a:lnTo>
                    <a:lnTo>
                      <a:pt x="20" y="162"/>
                    </a:lnTo>
                    <a:lnTo>
                      <a:pt x="1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7" name="Freeform 89">
                <a:extLst>
                  <a:ext uri="{FF2B5EF4-FFF2-40B4-BE49-F238E27FC236}">
                    <a16:creationId xmlns:a16="http://schemas.microsoft.com/office/drawing/2014/main" id="{A4FB0A95-C2D8-4E0F-952F-F1B9252EEC3C}"/>
                  </a:ext>
                </a:extLst>
              </p:cNvPr>
              <p:cNvSpPr>
                <a:spLocks/>
              </p:cNvSpPr>
              <p:nvPr/>
            </p:nvSpPr>
            <p:spPr bwMode="auto">
              <a:xfrm>
                <a:off x="1436" y="2236"/>
                <a:ext cx="195" cy="184"/>
              </a:xfrm>
              <a:custGeom>
                <a:avLst/>
                <a:gdLst>
                  <a:gd name="T0" fmla="*/ 176 w 195"/>
                  <a:gd name="T1" fmla="*/ 0 h 184"/>
                  <a:gd name="T2" fmla="*/ 195 w 195"/>
                  <a:gd name="T3" fmla="*/ 22 h 184"/>
                  <a:gd name="T4" fmla="*/ 20 w 195"/>
                  <a:gd name="T5" fmla="*/ 184 h 184"/>
                  <a:gd name="T6" fmla="*/ 0 w 195"/>
                  <a:gd name="T7" fmla="*/ 163 h 184"/>
                  <a:gd name="T8" fmla="*/ 176 w 195"/>
                  <a:gd name="T9" fmla="*/ 0 h 184"/>
                </a:gdLst>
                <a:ahLst/>
                <a:cxnLst>
                  <a:cxn ang="0">
                    <a:pos x="T0" y="T1"/>
                  </a:cxn>
                  <a:cxn ang="0">
                    <a:pos x="T2" y="T3"/>
                  </a:cxn>
                  <a:cxn ang="0">
                    <a:pos x="T4" y="T5"/>
                  </a:cxn>
                  <a:cxn ang="0">
                    <a:pos x="T6" y="T7"/>
                  </a:cxn>
                  <a:cxn ang="0">
                    <a:pos x="T8" y="T9"/>
                  </a:cxn>
                </a:cxnLst>
                <a:rect l="0" t="0" r="r" b="b"/>
                <a:pathLst>
                  <a:path w="195" h="184">
                    <a:moveTo>
                      <a:pt x="176" y="0"/>
                    </a:moveTo>
                    <a:lnTo>
                      <a:pt x="195" y="22"/>
                    </a:lnTo>
                    <a:lnTo>
                      <a:pt x="20" y="184"/>
                    </a:lnTo>
                    <a:lnTo>
                      <a:pt x="0" y="163"/>
                    </a:lnTo>
                    <a:lnTo>
                      <a:pt x="176"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8" name="Freeform 90">
                <a:extLst>
                  <a:ext uri="{FF2B5EF4-FFF2-40B4-BE49-F238E27FC236}">
                    <a16:creationId xmlns:a16="http://schemas.microsoft.com/office/drawing/2014/main" id="{3FC68972-342A-42D4-8687-D258543C7089}"/>
                  </a:ext>
                </a:extLst>
              </p:cNvPr>
              <p:cNvSpPr>
                <a:spLocks/>
              </p:cNvSpPr>
              <p:nvPr/>
            </p:nvSpPr>
            <p:spPr bwMode="auto">
              <a:xfrm>
                <a:off x="1271" y="2399"/>
                <a:ext cx="185" cy="175"/>
              </a:xfrm>
              <a:custGeom>
                <a:avLst/>
                <a:gdLst>
                  <a:gd name="T0" fmla="*/ 165 w 185"/>
                  <a:gd name="T1" fmla="*/ 0 h 175"/>
                  <a:gd name="T2" fmla="*/ 185 w 185"/>
                  <a:gd name="T3" fmla="*/ 21 h 175"/>
                  <a:gd name="T4" fmla="*/ 0 w 185"/>
                  <a:gd name="T5" fmla="*/ 175 h 175"/>
                  <a:gd name="T6" fmla="*/ 165 w 185"/>
                  <a:gd name="T7" fmla="*/ 0 h 175"/>
                </a:gdLst>
                <a:ahLst/>
                <a:cxnLst>
                  <a:cxn ang="0">
                    <a:pos x="T0" y="T1"/>
                  </a:cxn>
                  <a:cxn ang="0">
                    <a:pos x="T2" y="T3"/>
                  </a:cxn>
                  <a:cxn ang="0">
                    <a:pos x="T4" y="T5"/>
                  </a:cxn>
                  <a:cxn ang="0">
                    <a:pos x="T6" y="T7"/>
                  </a:cxn>
                </a:cxnLst>
                <a:rect l="0" t="0" r="r" b="b"/>
                <a:pathLst>
                  <a:path w="185" h="175">
                    <a:moveTo>
                      <a:pt x="165" y="0"/>
                    </a:moveTo>
                    <a:lnTo>
                      <a:pt x="185" y="21"/>
                    </a:lnTo>
                    <a:lnTo>
                      <a:pt x="0" y="175"/>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9" name="Freeform 91">
                <a:extLst>
                  <a:ext uri="{FF2B5EF4-FFF2-40B4-BE49-F238E27FC236}">
                    <a16:creationId xmlns:a16="http://schemas.microsoft.com/office/drawing/2014/main" id="{5EF8D76C-0D6E-46F0-958A-1FAC3DFD9B43}"/>
                  </a:ext>
                </a:extLst>
              </p:cNvPr>
              <p:cNvSpPr>
                <a:spLocks/>
              </p:cNvSpPr>
              <p:nvPr/>
            </p:nvSpPr>
            <p:spPr bwMode="auto">
              <a:xfrm>
                <a:off x="1271" y="2420"/>
                <a:ext cx="185" cy="174"/>
              </a:xfrm>
              <a:custGeom>
                <a:avLst/>
                <a:gdLst>
                  <a:gd name="T0" fmla="*/ 185 w 185"/>
                  <a:gd name="T1" fmla="*/ 0 h 174"/>
                  <a:gd name="T2" fmla="*/ 0 w 185"/>
                  <a:gd name="T3" fmla="*/ 154 h 174"/>
                  <a:gd name="T4" fmla="*/ 22 w 185"/>
                  <a:gd name="T5" fmla="*/ 174 h 174"/>
                  <a:gd name="T6" fmla="*/ 185 w 185"/>
                  <a:gd name="T7" fmla="*/ 0 h 174"/>
                </a:gdLst>
                <a:ahLst/>
                <a:cxnLst>
                  <a:cxn ang="0">
                    <a:pos x="T0" y="T1"/>
                  </a:cxn>
                  <a:cxn ang="0">
                    <a:pos x="T2" y="T3"/>
                  </a:cxn>
                  <a:cxn ang="0">
                    <a:pos x="T4" y="T5"/>
                  </a:cxn>
                  <a:cxn ang="0">
                    <a:pos x="T6" y="T7"/>
                  </a:cxn>
                </a:cxnLst>
                <a:rect l="0" t="0" r="r" b="b"/>
                <a:pathLst>
                  <a:path w="185" h="174">
                    <a:moveTo>
                      <a:pt x="185" y="0"/>
                    </a:moveTo>
                    <a:lnTo>
                      <a:pt x="0" y="154"/>
                    </a:lnTo>
                    <a:lnTo>
                      <a:pt x="22" y="174"/>
                    </a:lnTo>
                    <a:lnTo>
                      <a:pt x="1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0" name="Freeform 92">
                <a:extLst>
                  <a:ext uri="{FF2B5EF4-FFF2-40B4-BE49-F238E27FC236}">
                    <a16:creationId xmlns:a16="http://schemas.microsoft.com/office/drawing/2014/main" id="{85B8DDD8-264F-4413-AEBB-14D764AAB883}"/>
                  </a:ext>
                </a:extLst>
              </p:cNvPr>
              <p:cNvSpPr>
                <a:spLocks/>
              </p:cNvSpPr>
              <p:nvPr/>
            </p:nvSpPr>
            <p:spPr bwMode="auto">
              <a:xfrm>
                <a:off x="1271" y="2399"/>
                <a:ext cx="185" cy="195"/>
              </a:xfrm>
              <a:custGeom>
                <a:avLst/>
                <a:gdLst>
                  <a:gd name="T0" fmla="*/ 165 w 185"/>
                  <a:gd name="T1" fmla="*/ 0 h 195"/>
                  <a:gd name="T2" fmla="*/ 185 w 185"/>
                  <a:gd name="T3" fmla="*/ 21 h 195"/>
                  <a:gd name="T4" fmla="*/ 22 w 185"/>
                  <a:gd name="T5" fmla="*/ 195 h 195"/>
                  <a:gd name="T6" fmla="*/ 0 w 185"/>
                  <a:gd name="T7" fmla="*/ 175 h 195"/>
                  <a:gd name="T8" fmla="*/ 165 w 185"/>
                  <a:gd name="T9" fmla="*/ 0 h 195"/>
                </a:gdLst>
                <a:ahLst/>
                <a:cxnLst>
                  <a:cxn ang="0">
                    <a:pos x="T0" y="T1"/>
                  </a:cxn>
                  <a:cxn ang="0">
                    <a:pos x="T2" y="T3"/>
                  </a:cxn>
                  <a:cxn ang="0">
                    <a:pos x="T4" y="T5"/>
                  </a:cxn>
                  <a:cxn ang="0">
                    <a:pos x="T6" y="T7"/>
                  </a:cxn>
                  <a:cxn ang="0">
                    <a:pos x="T8" y="T9"/>
                  </a:cxn>
                </a:cxnLst>
                <a:rect l="0" t="0" r="r" b="b"/>
                <a:pathLst>
                  <a:path w="185" h="195">
                    <a:moveTo>
                      <a:pt x="165" y="0"/>
                    </a:moveTo>
                    <a:lnTo>
                      <a:pt x="185" y="21"/>
                    </a:lnTo>
                    <a:lnTo>
                      <a:pt x="22" y="195"/>
                    </a:lnTo>
                    <a:lnTo>
                      <a:pt x="0" y="175"/>
                    </a:lnTo>
                    <a:lnTo>
                      <a:pt x="165"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1" name="Freeform 93">
                <a:extLst>
                  <a:ext uri="{FF2B5EF4-FFF2-40B4-BE49-F238E27FC236}">
                    <a16:creationId xmlns:a16="http://schemas.microsoft.com/office/drawing/2014/main" id="{EC265AE1-AB80-4D6C-8A97-4C2AD3DB2E7B}"/>
                  </a:ext>
                </a:extLst>
              </p:cNvPr>
              <p:cNvSpPr>
                <a:spLocks/>
              </p:cNvSpPr>
              <p:nvPr/>
            </p:nvSpPr>
            <p:spPr bwMode="auto">
              <a:xfrm>
                <a:off x="1119" y="2574"/>
                <a:ext cx="174" cy="187"/>
              </a:xfrm>
              <a:custGeom>
                <a:avLst/>
                <a:gdLst>
                  <a:gd name="T0" fmla="*/ 152 w 174"/>
                  <a:gd name="T1" fmla="*/ 0 h 187"/>
                  <a:gd name="T2" fmla="*/ 174 w 174"/>
                  <a:gd name="T3" fmla="*/ 20 h 187"/>
                  <a:gd name="T4" fmla="*/ 0 w 174"/>
                  <a:gd name="T5" fmla="*/ 187 h 187"/>
                  <a:gd name="T6" fmla="*/ 152 w 174"/>
                  <a:gd name="T7" fmla="*/ 0 h 187"/>
                </a:gdLst>
                <a:ahLst/>
                <a:cxnLst>
                  <a:cxn ang="0">
                    <a:pos x="T0" y="T1"/>
                  </a:cxn>
                  <a:cxn ang="0">
                    <a:pos x="T2" y="T3"/>
                  </a:cxn>
                  <a:cxn ang="0">
                    <a:pos x="T4" y="T5"/>
                  </a:cxn>
                  <a:cxn ang="0">
                    <a:pos x="T6" y="T7"/>
                  </a:cxn>
                </a:cxnLst>
                <a:rect l="0" t="0" r="r" b="b"/>
                <a:pathLst>
                  <a:path w="174" h="187">
                    <a:moveTo>
                      <a:pt x="152" y="0"/>
                    </a:moveTo>
                    <a:lnTo>
                      <a:pt x="174" y="20"/>
                    </a:lnTo>
                    <a:lnTo>
                      <a:pt x="0" y="187"/>
                    </a:ln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2" name="Freeform 94">
                <a:extLst>
                  <a:ext uri="{FF2B5EF4-FFF2-40B4-BE49-F238E27FC236}">
                    <a16:creationId xmlns:a16="http://schemas.microsoft.com/office/drawing/2014/main" id="{1738DFCD-814D-4DB6-8044-8CC3A243E0EE}"/>
                  </a:ext>
                </a:extLst>
              </p:cNvPr>
              <p:cNvSpPr>
                <a:spLocks/>
              </p:cNvSpPr>
              <p:nvPr/>
            </p:nvSpPr>
            <p:spPr bwMode="auto">
              <a:xfrm>
                <a:off x="1119" y="2594"/>
                <a:ext cx="174" cy="185"/>
              </a:xfrm>
              <a:custGeom>
                <a:avLst/>
                <a:gdLst>
                  <a:gd name="T0" fmla="*/ 174 w 174"/>
                  <a:gd name="T1" fmla="*/ 0 h 185"/>
                  <a:gd name="T2" fmla="*/ 0 w 174"/>
                  <a:gd name="T3" fmla="*/ 167 h 185"/>
                  <a:gd name="T4" fmla="*/ 24 w 174"/>
                  <a:gd name="T5" fmla="*/ 185 h 185"/>
                  <a:gd name="T6" fmla="*/ 174 w 174"/>
                  <a:gd name="T7" fmla="*/ 0 h 185"/>
                </a:gdLst>
                <a:ahLst/>
                <a:cxnLst>
                  <a:cxn ang="0">
                    <a:pos x="T0" y="T1"/>
                  </a:cxn>
                  <a:cxn ang="0">
                    <a:pos x="T2" y="T3"/>
                  </a:cxn>
                  <a:cxn ang="0">
                    <a:pos x="T4" y="T5"/>
                  </a:cxn>
                  <a:cxn ang="0">
                    <a:pos x="T6" y="T7"/>
                  </a:cxn>
                </a:cxnLst>
                <a:rect l="0" t="0" r="r" b="b"/>
                <a:pathLst>
                  <a:path w="174" h="185">
                    <a:moveTo>
                      <a:pt x="174" y="0"/>
                    </a:moveTo>
                    <a:lnTo>
                      <a:pt x="0" y="167"/>
                    </a:lnTo>
                    <a:lnTo>
                      <a:pt x="24" y="185"/>
                    </a:ln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3" name="Freeform 95">
                <a:extLst>
                  <a:ext uri="{FF2B5EF4-FFF2-40B4-BE49-F238E27FC236}">
                    <a16:creationId xmlns:a16="http://schemas.microsoft.com/office/drawing/2014/main" id="{B6408AF7-DB40-44FB-BB1A-B0C138D49B3E}"/>
                  </a:ext>
                </a:extLst>
              </p:cNvPr>
              <p:cNvSpPr>
                <a:spLocks/>
              </p:cNvSpPr>
              <p:nvPr/>
            </p:nvSpPr>
            <p:spPr bwMode="auto">
              <a:xfrm>
                <a:off x="1119" y="2574"/>
                <a:ext cx="174" cy="205"/>
              </a:xfrm>
              <a:custGeom>
                <a:avLst/>
                <a:gdLst>
                  <a:gd name="T0" fmla="*/ 152 w 174"/>
                  <a:gd name="T1" fmla="*/ 0 h 205"/>
                  <a:gd name="T2" fmla="*/ 174 w 174"/>
                  <a:gd name="T3" fmla="*/ 20 h 205"/>
                  <a:gd name="T4" fmla="*/ 24 w 174"/>
                  <a:gd name="T5" fmla="*/ 205 h 205"/>
                  <a:gd name="T6" fmla="*/ 0 w 174"/>
                  <a:gd name="T7" fmla="*/ 187 h 205"/>
                  <a:gd name="T8" fmla="*/ 152 w 174"/>
                  <a:gd name="T9" fmla="*/ 0 h 205"/>
                </a:gdLst>
                <a:ahLst/>
                <a:cxnLst>
                  <a:cxn ang="0">
                    <a:pos x="T0" y="T1"/>
                  </a:cxn>
                  <a:cxn ang="0">
                    <a:pos x="T2" y="T3"/>
                  </a:cxn>
                  <a:cxn ang="0">
                    <a:pos x="T4" y="T5"/>
                  </a:cxn>
                  <a:cxn ang="0">
                    <a:pos x="T6" y="T7"/>
                  </a:cxn>
                  <a:cxn ang="0">
                    <a:pos x="T8" y="T9"/>
                  </a:cxn>
                </a:cxnLst>
                <a:rect l="0" t="0" r="r" b="b"/>
                <a:pathLst>
                  <a:path w="174" h="205">
                    <a:moveTo>
                      <a:pt x="152" y="0"/>
                    </a:moveTo>
                    <a:lnTo>
                      <a:pt x="174" y="20"/>
                    </a:lnTo>
                    <a:lnTo>
                      <a:pt x="24" y="205"/>
                    </a:lnTo>
                    <a:lnTo>
                      <a:pt x="0" y="187"/>
                    </a:lnTo>
                    <a:lnTo>
                      <a:pt x="152" y="0"/>
                    </a:lnTo>
                    <a:close/>
                  </a:path>
                </a:pathLst>
              </a:custGeom>
              <a:solidFill>
                <a:srgbClr val="00B5E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4" name="Freeform 96">
                <a:extLst>
                  <a:ext uri="{FF2B5EF4-FFF2-40B4-BE49-F238E27FC236}">
                    <a16:creationId xmlns:a16="http://schemas.microsoft.com/office/drawing/2014/main" id="{B8B0A23E-B93A-40DE-8EB4-67630E446F2A}"/>
                  </a:ext>
                </a:extLst>
              </p:cNvPr>
              <p:cNvSpPr>
                <a:spLocks/>
              </p:cNvSpPr>
              <p:nvPr/>
            </p:nvSpPr>
            <p:spPr bwMode="auto">
              <a:xfrm>
                <a:off x="1299" y="1796"/>
                <a:ext cx="5038" cy="29"/>
              </a:xfrm>
              <a:custGeom>
                <a:avLst/>
                <a:gdLst>
                  <a:gd name="T0" fmla="*/ 0 w 5038"/>
                  <a:gd name="T1" fmla="*/ 0 h 29"/>
                  <a:gd name="T2" fmla="*/ 0 w 5038"/>
                  <a:gd name="T3" fmla="*/ 29 h 29"/>
                  <a:gd name="T4" fmla="*/ 5038 w 5038"/>
                  <a:gd name="T5" fmla="*/ 0 h 29"/>
                  <a:gd name="T6" fmla="*/ 0 w 5038"/>
                  <a:gd name="T7" fmla="*/ 0 h 29"/>
                </a:gdLst>
                <a:ahLst/>
                <a:cxnLst>
                  <a:cxn ang="0">
                    <a:pos x="T0" y="T1"/>
                  </a:cxn>
                  <a:cxn ang="0">
                    <a:pos x="T2" y="T3"/>
                  </a:cxn>
                  <a:cxn ang="0">
                    <a:pos x="T4" y="T5"/>
                  </a:cxn>
                  <a:cxn ang="0">
                    <a:pos x="T6" y="T7"/>
                  </a:cxn>
                </a:cxnLst>
                <a:rect l="0" t="0" r="r" b="b"/>
                <a:pathLst>
                  <a:path w="5038" h="29">
                    <a:moveTo>
                      <a:pt x="0" y="0"/>
                    </a:moveTo>
                    <a:lnTo>
                      <a:pt x="0" y="29"/>
                    </a:lnTo>
                    <a:lnTo>
                      <a:pt x="503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5" name="Freeform 97">
                <a:extLst>
                  <a:ext uri="{FF2B5EF4-FFF2-40B4-BE49-F238E27FC236}">
                    <a16:creationId xmlns:a16="http://schemas.microsoft.com/office/drawing/2014/main" id="{21F3BEAC-BE27-4832-AEAA-B93E3516DC03}"/>
                  </a:ext>
                </a:extLst>
              </p:cNvPr>
              <p:cNvSpPr>
                <a:spLocks/>
              </p:cNvSpPr>
              <p:nvPr/>
            </p:nvSpPr>
            <p:spPr bwMode="auto">
              <a:xfrm>
                <a:off x="1299" y="1796"/>
                <a:ext cx="5038" cy="29"/>
              </a:xfrm>
              <a:custGeom>
                <a:avLst/>
                <a:gdLst>
                  <a:gd name="T0" fmla="*/ 0 w 5038"/>
                  <a:gd name="T1" fmla="*/ 29 h 29"/>
                  <a:gd name="T2" fmla="*/ 5038 w 5038"/>
                  <a:gd name="T3" fmla="*/ 0 h 29"/>
                  <a:gd name="T4" fmla="*/ 5038 w 5038"/>
                  <a:gd name="T5" fmla="*/ 29 h 29"/>
                  <a:gd name="T6" fmla="*/ 0 w 5038"/>
                  <a:gd name="T7" fmla="*/ 29 h 29"/>
                </a:gdLst>
                <a:ahLst/>
                <a:cxnLst>
                  <a:cxn ang="0">
                    <a:pos x="T0" y="T1"/>
                  </a:cxn>
                  <a:cxn ang="0">
                    <a:pos x="T2" y="T3"/>
                  </a:cxn>
                  <a:cxn ang="0">
                    <a:pos x="T4" y="T5"/>
                  </a:cxn>
                  <a:cxn ang="0">
                    <a:pos x="T6" y="T7"/>
                  </a:cxn>
                </a:cxnLst>
                <a:rect l="0" t="0" r="r" b="b"/>
                <a:pathLst>
                  <a:path w="5038" h="29">
                    <a:moveTo>
                      <a:pt x="0" y="29"/>
                    </a:moveTo>
                    <a:lnTo>
                      <a:pt x="5038" y="0"/>
                    </a:lnTo>
                    <a:lnTo>
                      <a:pt x="5038"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6" name="Rectangle 98">
                <a:extLst>
                  <a:ext uri="{FF2B5EF4-FFF2-40B4-BE49-F238E27FC236}">
                    <a16:creationId xmlns:a16="http://schemas.microsoft.com/office/drawing/2014/main" id="{61FD35E6-1E68-40A5-89F5-94CC9E2105FD}"/>
                  </a:ext>
                </a:extLst>
              </p:cNvPr>
              <p:cNvSpPr>
                <a:spLocks noChangeArrowheads="1"/>
              </p:cNvSpPr>
              <p:nvPr/>
            </p:nvSpPr>
            <p:spPr bwMode="auto">
              <a:xfrm>
                <a:off x="1299" y="1796"/>
                <a:ext cx="5038" cy="29"/>
              </a:xfrm>
              <a:prstGeom prst="rect">
                <a:avLst/>
              </a:prstGeom>
              <a:solidFill>
                <a:schemeClr val="bg1"/>
              </a:solidFill>
              <a:ln w="0">
                <a:solidFill>
                  <a:srgbClr val="009969"/>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77" name="Rectangle 99">
                <a:extLst>
                  <a:ext uri="{FF2B5EF4-FFF2-40B4-BE49-F238E27FC236}">
                    <a16:creationId xmlns:a16="http://schemas.microsoft.com/office/drawing/2014/main" id="{8DCE4384-12B5-46B4-B93F-09C0686863B4}"/>
                  </a:ext>
                </a:extLst>
              </p:cNvPr>
              <p:cNvSpPr>
                <a:spLocks noChangeArrowheads="1"/>
              </p:cNvSpPr>
              <p:nvPr/>
            </p:nvSpPr>
            <p:spPr bwMode="auto">
              <a:xfrm>
                <a:off x="780" y="-6"/>
                <a:ext cx="6193" cy="3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1" i="0" u="none" strike="noStrike" kern="0" cap="none" spc="0" normalizeH="0" baseline="0" noProof="0" dirty="0">
                    <a:ln>
                      <a:noFill/>
                    </a:ln>
                    <a:solidFill>
                      <a:prstClr val="white"/>
                    </a:solidFill>
                    <a:effectLst/>
                    <a:uLnTx/>
                    <a:uFillTx/>
                    <a:latin typeface="Arial" panose="020B0604020202020204" pitchFamily="34" charset="0"/>
                    <a:ea typeface="+mn-ea"/>
                    <a:cs typeface="+mn-cs"/>
                  </a:rPr>
                  <a:t>Linear distortion due to Earth’s curvature</a:t>
                </a:r>
                <a:endParaRPr kumimoji="0" lang="en-US" altLang="en-US" sz="1800" b="0" i="0" u="none" strike="noStrike" kern="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78" name="Rectangle 100">
                <a:extLst>
                  <a:ext uri="{FF2B5EF4-FFF2-40B4-BE49-F238E27FC236}">
                    <a16:creationId xmlns:a16="http://schemas.microsoft.com/office/drawing/2014/main" id="{B30F279E-7A4B-49FF-AEF3-D206641B5916}"/>
                  </a:ext>
                </a:extLst>
              </p:cNvPr>
              <p:cNvSpPr>
                <a:spLocks noChangeArrowheads="1"/>
              </p:cNvSpPr>
              <p:nvPr/>
            </p:nvSpPr>
            <p:spPr bwMode="auto">
              <a:xfrm>
                <a:off x="4215" y="906"/>
                <a:ext cx="136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Grid length greater</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79" name="Rectangle 101">
                <a:extLst>
                  <a:ext uri="{FF2B5EF4-FFF2-40B4-BE49-F238E27FC236}">
                    <a16:creationId xmlns:a16="http://schemas.microsoft.com/office/drawing/2014/main" id="{0930777E-7ED1-4F0F-A44F-EE44CA16924B}"/>
                  </a:ext>
                </a:extLst>
              </p:cNvPr>
              <p:cNvSpPr>
                <a:spLocks noChangeArrowheads="1"/>
              </p:cNvSpPr>
              <p:nvPr/>
            </p:nvSpPr>
            <p:spPr bwMode="auto">
              <a:xfrm>
                <a:off x="3999" y="1081"/>
                <a:ext cx="1600"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than ellipsoidal length</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0" name="Rectangle 102">
                <a:extLst>
                  <a:ext uri="{FF2B5EF4-FFF2-40B4-BE49-F238E27FC236}">
                    <a16:creationId xmlns:a16="http://schemas.microsoft.com/office/drawing/2014/main" id="{0D0A8563-712D-4DE2-A010-DB055880564F}"/>
                  </a:ext>
                </a:extLst>
              </p:cNvPr>
              <p:cNvSpPr>
                <a:spLocks noChangeArrowheads="1"/>
              </p:cNvSpPr>
              <p:nvPr/>
            </p:nvSpPr>
            <p:spPr bwMode="auto">
              <a:xfrm>
                <a:off x="4523" y="1259"/>
                <a:ext cx="1074"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(distortion &gt; 0)</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1" name="Rectangle 103">
                <a:extLst>
                  <a:ext uri="{FF2B5EF4-FFF2-40B4-BE49-F238E27FC236}">
                    <a16:creationId xmlns:a16="http://schemas.microsoft.com/office/drawing/2014/main" id="{8868E2B0-FCC5-43AE-AED2-CEA3250D8DEE}"/>
                  </a:ext>
                </a:extLst>
              </p:cNvPr>
              <p:cNvSpPr>
                <a:spLocks noChangeArrowheads="1"/>
              </p:cNvSpPr>
              <p:nvPr/>
            </p:nvSpPr>
            <p:spPr bwMode="auto">
              <a:xfrm>
                <a:off x="2008" y="884"/>
                <a:ext cx="595"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Ellipsoid</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2" name="Rectangle 104">
                <a:extLst>
                  <a:ext uri="{FF2B5EF4-FFF2-40B4-BE49-F238E27FC236}">
                    <a16:creationId xmlns:a16="http://schemas.microsoft.com/office/drawing/2014/main" id="{23705215-7DDF-4831-89BA-F06329DADD0F}"/>
                  </a:ext>
                </a:extLst>
              </p:cNvPr>
              <p:cNvSpPr>
                <a:spLocks noChangeArrowheads="1"/>
              </p:cNvSpPr>
              <p:nvPr/>
            </p:nvSpPr>
            <p:spPr bwMode="auto">
              <a:xfrm>
                <a:off x="2074" y="1007"/>
                <a:ext cx="52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surface</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3" name="Rectangle 105">
                <a:extLst>
                  <a:ext uri="{FF2B5EF4-FFF2-40B4-BE49-F238E27FC236}">
                    <a16:creationId xmlns:a16="http://schemas.microsoft.com/office/drawing/2014/main" id="{002B78AE-9B3F-4C07-8425-942514E5C3E0}"/>
                  </a:ext>
                </a:extLst>
              </p:cNvPr>
              <p:cNvSpPr>
                <a:spLocks noChangeArrowheads="1"/>
              </p:cNvSpPr>
              <p:nvPr/>
            </p:nvSpPr>
            <p:spPr bwMode="auto">
              <a:xfrm>
                <a:off x="1137" y="1224"/>
                <a:ext cx="742"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Projection</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4" name="Rectangle 106">
                <a:extLst>
                  <a:ext uri="{FF2B5EF4-FFF2-40B4-BE49-F238E27FC236}">
                    <a16:creationId xmlns:a16="http://schemas.microsoft.com/office/drawing/2014/main" id="{4D15058E-FF56-4475-920A-FD544CE92F5C}"/>
                  </a:ext>
                </a:extLst>
              </p:cNvPr>
              <p:cNvSpPr>
                <a:spLocks noChangeArrowheads="1"/>
              </p:cNvSpPr>
              <p:nvPr/>
            </p:nvSpPr>
            <p:spPr bwMode="auto">
              <a:xfrm>
                <a:off x="1316" y="1357"/>
                <a:ext cx="52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surface</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5" name="Rectangle 107">
                <a:extLst>
                  <a:ext uri="{FF2B5EF4-FFF2-40B4-BE49-F238E27FC236}">
                    <a16:creationId xmlns:a16="http://schemas.microsoft.com/office/drawing/2014/main" id="{05699734-0042-4CB3-8E20-F8A80B5FFC5A}"/>
                  </a:ext>
                </a:extLst>
              </p:cNvPr>
              <p:cNvSpPr>
                <a:spLocks noChangeArrowheads="1"/>
              </p:cNvSpPr>
              <p:nvPr/>
            </p:nvSpPr>
            <p:spPr bwMode="auto">
              <a:xfrm>
                <a:off x="1278" y="1489"/>
                <a:ext cx="57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srgbClr val="000000"/>
                    </a:solidFill>
                    <a:effectLst/>
                    <a:uLnTx/>
                    <a:uFillTx/>
                    <a:latin typeface="Trebuchet MS" panose="020B0603020202020204"/>
                    <a:ea typeface="+mn-ea"/>
                    <a:cs typeface="+mn-cs"/>
                  </a:rPr>
                  <a:t>(</a:t>
                </a: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secant</a:t>
                </a:r>
                <a:r>
                  <a:rPr kumimoji="0" lang="en-US" altLang="en-US" sz="1400" b="1" i="0" u="none" strike="noStrike" kern="0" cap="none" spc="0" normalizeH="0" baseline="0" noProof="0" dirty="0">
                    <a:ln>
                      <a:noFill/>
                    </a:ln>
                    <a:solidFill>
                      <a:srgbClr val="000000"/>
                    </a:solidFill>
                    <a:effectLst/>
                    <a:uLnTx/>
                    <a:uFillTx/>
                    <a:latin typeface="Trebuchet MS" panose="020B0603020202020204"/>
                    <a:ea typeface="+mn-ea"/>
                    <a:cs typeface="+mn-cs"/>
                  </a:rPr>
                  <a:t>)</a:t>
                </a:r>
                <a:endParaRPr kumimoji="0" lang="en-US" altLang="en-US" sz="1400" b="0" i="0" u="none" strike="noStrike" kern="0" cap="none" spc="0" normalizeH="0" baseline="0" noProof="0" dirty="0">
                  <a:ln>
                    <a:noFill/>
                  </a:ln>
                  <a:solidFill>
                    <a:srgbClr val="000000"/>
                  </a:solidFill>
                  <a:effectLst/>
                  <a:uLnTx/>
                  <a:uFillTx/>
                  <a:latin typeface="Trebuchet MS" panose="020B0603020202020204"/>
                  <a:ea typeface="+mn-ea"/>
                  <a:cs typeface="+mn-cs"/>
                </a:endParaRPr>
              </a:p>
            </p:txBody>
          </p:sp>
          <p:sp>
            <p:nvSpPr>
              <p:cNvPr id="186" name="Rectangle 108">
                <a:extLst>
                  <a:ext uri="{FF2B5EF4-FFF2-40B4-BE49-F238E27FC236}">
                    <a16:creationId xmlns:a16="http://schemas.microsoft.com/office/drawing/2014/main" id="{4365B321-639F-43C8-B2E7-22B66AFF839D}"/>
                  </a:ext>
                </a:extLst>
              </p:cNvPr>
              <p:cNvSpPr>
                <a:spLocks noChangeArrowheads="1"/>
              </p:cNvSpPr>
              <p:nvPr/>
            </p:nvSpPr>
            <p:spPr bwMode="auto">
              <a:xfrm>
                <a:off x="2700" y="3187"/>
                <a:ext cx="2445"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Trebuchet MS" panose="020B0603020202020204"/>
                    <a:ea typeface="+mn-ea"/>
                    <a:cs typeface="+mn-cs"/>
                  </a:rPr>
                  <a:t>Maximum projection zone </a:t>
                </a:r>
                <a:endParaRPr kumimoji="0" lang="en-US" alt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7" name="Rectangle 109">
                <a:extLst>
                  <a:ext uri="{FF2B5EF4-FFF2-40B4-BE49-F238E27FC236}">
                    <a16:creationId xmlns:a16="http://schemas.microsoft.com/office/drawing/2014/main" id="{C7A0A371-2295-4665-B04E-D1E49DB8BB42}"/>
                  </a:ext>
                </a:extLst>
              </p:cNvPr>
              <p:cNvSpPr>
                <a:spLocks noChangeArrowheads="1"/>
              </p:cNvSpPr>
              <p:nvPr/>
            </p:nvSpPr>
            <p:spPr bwMode="auto">
              <a:xfrm>
                <a:off x="2640" y="3401"/>
                <a:ext cx="2565"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Trebuchet MS" panose="020B0603020202020204"/>
                    <a:ea typeface="+mn-ea"/>
                    <a:cs typeface="+mn-cs"/>
                  </a:rPr>
                  <a:t>width for balanced positive </a:t>
                </a:r>
                <a:endParaRPr kumimoji="0" lang="en-US" alt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8" name="Rectangle 110">
                <a:extLst>
                  <a:ext uri="{FF2B5EF4-FFF2-40B4-BE49-F238E27FC236}">
                    <a16:creationId xmlns:a16="http://schemas.microsoft.com/office/drawing/2014/main" id="{DFBF1673-74A2-4840-A5F4-B11BF516102E}"/>
                  </a:ext>
                </a:extLst>
              </p:cNvPr>
              <p:cNvSpPr>
                <a:spLocks noChangeArrowheads="1"/>
              </p:cNvSpPr>
              <p:nvPr/>
            </p:nvSpPr>
            <p:spPr bwMode="auto">
              <a:xfrm>
                <a:off x="2852" y="3611"/>
                <a:ext cx="2127"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0" cap="none" spc="0" normalizeH="0" baseline="0" noProof="0" dirty="0">
                    <a:ln>
                      <a:noFill/>
                    </a:ln>
                    <a:solidFill>
                      <a:prstClr val="white"/>
                    </a:solidFill>
                    <a:effectLst/>
                    <a:uLnTx/>
                    <a:uFillTx/>
                    <a:latin typeface="Trebuchet MS" panose="020B0603020202020204"/>
                    <a:ea typeface="+mn-ea"/>
                    <a:cs typeface="+mn-cs"/>
                  </a:rPr>
                  <a:t>and negative distortion</a:t>
                </a:r>
                <a:endParaRPr kumimoji="0" lang="en-US" altLang="en-US" sz="18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89" name="Freeform 112">
                <a:extLst>
                  <a:ext uri="{FF2B5EF4-FFF2-40B4-BE49-F238E27FC236}">
                    <a16:creationId xmlns:a16="http://schemas.microsoft.com/office/drawing/2014/main" id="{94D06345-764D-4522-8AE6-4F5DF5AD6D0D}"/>
                  </a:ext>
                </a:extLst>
              </p:cNvPr>
              <p:cNvSpPr>
                <a:spLocks/>
              </p:cNvSpPr>
              <p:nvPr/>
            </p:nvSpPr>
            <p:spPr bwMode="auto">
              <a:xfrm>
                <a:off x="5075" y="3465"/>
                <a:ext cx="855" cy="13"/>
              </a:xfrm>
              <a:custGeom>
                <a:avLst/>
                <a:gdLst>
                  <a:gd name="T0" fmla="*/ 0 w 855"/>
                  <a:gd name="T1" fmla="*/ 0 h 13"/>
                  <a:gd name="T2" fmla="*/ 0 w 855"/>
                  <a:gd name="T3" fmla="*/ 13 h 13"/>
                  <a:gd name="T4" fmla="*/ 855 w 855"/>
                  <a:gd name="T5" fmla="*/ 0 h 13"/>
                  <a:gd name="T6" fmla="*/ 0 w 855"/>
                  <a:gd name="T7" fmla="*/ 0 h 13"/>
                </a:gdLst>
                <a:ahLst/>
                <a:cxnLst>
                  <a:cxn ang="0">
                    <a:pos x="T0" y="T1"/>
                  </a:cxn>
                  <a:cxn ang="0">
                    <a:pos x="T2" y="T3"/>
                  </a:cxn>
                  <a:cxn ang="0">
                    <a:pos x="T4" y="T5"/>
                  </a:cxn>
                  <a:cxn ang="0">
                    <a:pos x="T6" y="T7"/>
                  </a:cxn>
                </a:cxnLst>
                <a:rect l="0" t="0" r="r" b="b"/>
                <a:pathLst>
                  <a:path w="855" h="13">
                    <a:moveTo>
                      <a:pt x="0" y="0"/>
                    </a:moveTo>
                    <a:lnTo>
                      <a:pt x="0" y="13"/>
                    </a:lnTo>
                    <a:lnTo>
                      <a:pt x="855"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0" name="Freeform 113">
                <a:extLst>
                  <a:ext uri="{FF2B5EF4-FFF2-40B4-BE49-F238E27FC236}">
                    <a16:creationId xmlns:a16="http://schemas.microsoft.com/office/drawing/2014/main" id="{63952CF7-D8A3-40A0-BA68-84E2180CB76D}"/>
                  </a:ext>
                </a:extLst>
              </p:cNvPr>
              <p:cNvSpPr>
                <a:spLocks/>
              </p:cNvSpPr>
              <p:nvPr/>
            </p:nvSpPr>
            <p:spPr bwMode="auto">
              <a:xfrm>
                <a:off x="5075"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1" name="Rectangle 114">
                <a:extLst>
                  <a:ext uri="{FF2B5EF4-FFF2-40B4-BE49-F238E27FC236}">
                    <a16:creationId xmlns:a16="http://schemas.microsoft.com/office/drawing/2014/main" id="{37434294-5D38-45EC-8ECB-0CFC4F28D874}"/>
                  </a:ext>
                </a:extLst>
              </p:cNvPr>
              <p:cNvSpPr>
                <a:spLocks noChangeArrowheads="1"/>
              </p:cNvSpPr>
              <p:nvPr/>
            </p:nvSpPr>
            <p:spPr bwMode="auto">
              <a:xfrm>
                <a:off x="1834" y="2404"/>
                <a:ext cx="1471"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Grid length less than</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92" name="Rectangle 115">
                <a:extLst>
                  <a:ext uri="{FF2B5EF4-FFF2-40B4-BE49-F238E27FC236}">
                    <a16:creationId xmlns:a16="http://schemas.microsoft.com/office/drawing/2014/main" id="{844F331B-A7E8-4241-878A-8CA578E61D8B}"/>
                  </a:ext>
                </a:extLst>
              </p:cNvPr>
              <p:cNvSpPr>
                <a:spLocks noChangeArrowheads="1"/>
              </p:cNvSpPr>
              <p:nvPr/>
            </p:nvSpPr>
            <p:spPr bwMode="auto">
              <a:xfrm>
                <a:off x="2095" y="2579"/>
                <a:ext cx="1215"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ellipsoidal</a:t>
                </a:r>
                <a:r>
                  <a:rPr kumimoji="0" lang="en-US" altLang="en-US" sz="1400" b="1" i="0" u="none" strike="noStrike" kern="0" cap="none" spc="0" normalizeH="0" baseline="0" noProof="0" dirty="0">
                    <a:ln>
                      <a:noFill/>
                    </a:ln>
                    <a:solidFill>
                      <a:srgbClr val="000000"/>
                    </a:solidFill>
                    <a:effectLst/>
                    <a:uLnTx/>
                    <a:uFillTx/>
                    <a:latin typeface="Trebuchet MS" panose="020B0603020202020204"/>
                    <a:ea typeface="+mn-ea"/>
                    <a:cs typeface="+mn-cs"/>
                  </a:rPr>
                  <a:t> </a:t>
                </a: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length</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93" name="Rectangle 116">
                <a:extLst>
                  <a:ext uri="{FF2B5EF4-FFF2-40B4-BE49-F238E27FC236}">
                    <a16:creationId xmlns:a16="http://schemas.microsoft.com/office/drawing/2014/main" id="{5796F26C-B681-4927-A827-5AC05E1030C0}"/>
                  </a:ext>
                </a:extLst>
              </p:cNvPr>
              <p:cNvSpPr>
                <a:spLocks noChangeArrowheads="1"/>
              </p:cNvSpPr>
              <p:nvPr/>
            </p:nvSpPr>
            <p:spPr bwMode="auto">
              <a:xfrm>
                <a:off x="2240" y="2764"/>
                <a:ext cx="1074"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a:ln>
                      <a:noFill/>
                    </a:ln>
                    <a:solidFill>
                      <a:prstClr val="white"/>
                    </a:solidFill>
                    <a:effectLst/>
                    <a:uLnTx/>
                    <a:uFillTx/>
                    <a:latin typeface="Trebuchet MS" panose="020B0603020202020204"/>
                    <a:ea typeface="+mn-ea"/>
                    <a:cs typeface="+mn-cs"/>
                  </a:rPr>
                  <a:t>(distortion &lt; 0)</a:t>
                </a:r>
                <a:endParaRPr kumimoji="0" lang="en-US" altLang="en-US" sz="1400" b="0" i="0" u="none" strike="noStrike" kern="0" cap="none" spc="0" normalizeH="0" baseline="0" noProof="0" dirty="0">
                  <a:ln>
                    <a:noFill/>
                  </a:ln>
                  <a:solidFill>
                    <a:prstClr val="white"/>
                  </a:solidFill>
                  <a:effectLst/>
                  <a:uLnTx/>
                  <a:uFillTx/>
                  <a:latin typeface="Trebuchet MS" panose="020B0603020202020204"/>
                  <a:ea typeface="+mn-ea"/>
                  <a:cs typeface="+mn-cs"/>
                </a:endParaRPr>
              </a:p>
            </p:txBody>
          </p:sp>
          <p:sp>
            <p:nvSpPr>
              <p:cNvPr id="194" name="Rectangle 117">
                <a:extLst>
                  <a:ext uri="{FF2B5EF4-FFF2-40B4-BE49-F238E27FC236}">
                    <a16:creationId xmlns:a16="http://schemas.microsoft.com/office/drawing/2014/main" id="{91F92DBB-B2F4-4366-A63A-3B48F4FA5541}"/>
                  </a:ext>
                </a:extLst>
              </p:cNvPr>
              <p:cNvSpPr>
                <a:spLocks noChangeArrowheads="1"/>
              </p:cNvSpPr>
              <p:nvPr/>
            </p:nvSpPr>
            <p:spPr bwMode="auto">
              <a:xfrm>
                <a:off x="5200" y="3465"/>
                <a:ext cx="855" cy="45"/>
              </a:xfrm>
              <a:prstGeom prst="rect">
                <a:avLst/>
              </a:prstGeom>
              <a:solidFill>
                <a:schemeClr val="bg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5" name="Freeform 118">
                <a:extLst>
                  <a:ext uri="{FF2B5EF4-FFF2-40B4-BE49-F238E27FC236}">
                    <a16:creationId xmlns:a16="http://schemas.microsoft.com/office/drawing/2014/main" id="{B0ED9F3B-41A5-4099-8BE3-323F44E2BE5B}"/>
                  </a:ext>
                </a:extLst>
              </p:cNvPr>
              <p:cNvSpPr>
                <a:spLocks/>
              </p:cNvSpPr>
              <p:nvPr/>
            </p:nvSpPr>
            <p:spPr bwMode="auto">
              <a:xfrm>
                <a:off x="1706" y="3465"/>
                <a:ext cx="855" cy="13"/>
              </a:xfrm>
              <a:custGeom>
                <a:avLst/>
                <a:gdLst>
                  <a:gd name="T0" fmla="*/ 0 w 855"/>
                  <a:gd name="T1" fmla="*/ 0 h 13"/>
                  <a:gd name="T2" fmla="*/ 0 w 855"/>
                  <a:gd name="T3" fmla="*/ 13 h 13"/>
                  <a:gd name="T4" fmla="*/ 855 w 855"/>
                  <a:gd name="T5" fmla="*/ 0 h 13"/>
                  <a:gd name="T6" fmla="*/ 0 w 855"/>
                  <a:gd name="T7" fmla="*/ 0 h 13"/>
                </a:gdLst>
                <a:ahLst/>
                <a:cxnLst>
                  <a:cxn ang="0">
                    <a:pos x="T0" y="T1"/>
                  </a:cxn>
                  <a:cxn ang="0">
                    <a:pos x="T2" y="T3"/>
                  </a:cxn>
                  <a:cxn ang="0">
                    <a:pos x="T4" y="T5"/>
                  </a:cxn>
                  <a:cxn ang="0">
                    <a:pos x="T6" y="T7"/>
                  </a:cxn>
                </a:cxnLst>
                <a:rect l="0" t="0" r="r" b="b"/>
                <a:pathLst>
                  <a:path w="855" h="13">
                    <a:moveTo>
                      <a:pt x="0" y="0"/>
                    </a:moveTo>
                    <a:lnTo>
                      <a:pt x="0" y="13"/>
                    </a:lnTo>
                    <a:lnTo>
                      <a:pt x="85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6" name="Freeform 119">
                <a:extLst>
                  <a:ext uri="{FF2B5EF4-FFF2-40B4-BE49-F238E27FC236}">
                    <a16:creationId xmlns:a16="http://schemas.microsoft.com/office/drawing/2014/main" id="{47F07F28-53FC-44BE-8EF8-4E81EC346852}"/>
                  </a:ext>
                </a:extLst>
              </p:cNvPr>
              <p:cNvSpPr>
                <a:spLocks/>
              </p:cNvSpPr>
              <p:nvPr/>
            </p:nvSpPr>
            <p:spPr bwMode="auto">
              <a:xfrm>
                <a:off x="1706"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7" name="Rectangle 120">
                <a:extLst>
                  <a:ext uri="{FF2B5EF4-FFF2-40B4-BE49-F238E27FC236}">
                    <a16:creationId xmlns:a16="http://schemas.microsoft.com/office/drawing/2014/main" id="{6870F6D6-8D30-4E01-808A-C228E2FCB03A}"/>
                  </a:ext>
                </a:extLst>
              </p:cNvPr>
              <p:cNvSpPr>
                <a:spLocks noChangeArrowheads="1"/>
              </p:cNvSpPr>
              <p:nvPr/>
            </p:nvSpPr>
            <p:spPr bwMode="auto">
              <a:xfrm>
                <a:off x="1706" y="3465"/>
                <a:ext cx="855" cy="45"/>
              </a:xfrm>
              <a:prstGeom prst="rect">
                <a:avLst/>
              </a:prstGeom>
              <a:solidFill>
                <a:schemeClr val="bg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198" name="Freeform 121">
                <a:extLst>
                  <a:ext uri="{FF2B5EF4-FFF2-40B4-BE49-F238E27FC236}">
                    <a16:creationId xmlns:a16="http://schemas.microsoft.com/office/drawing/2014/main" id="{D0559082-CA67-4921-86C3-DE41A1A370F9}"/>
                  </a:ext>
                </a:extLst>
              </p:cNvPr>
              <p:cNvSpPr>
                <a:spLocks/>
              </p:cNvSpPr>
              <p:nvPr/>
            </p:nvSpPr>
            <p:spPr bwMode="auto">
              <a:xfrm>
                <a:off x="5855" y="3434"/>
                <a:ext cx="227" cy="76"/>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9" name="Freeform 122">
                <a:extLst>
                  <a:ext uri="{FF2B5EF4-FFF2-40B4-BE49-F238E27FC236}">
                    <a16:creationId xmlns:a16="http://schemas.microsoft.com/office/drawing/2014/main" id="{88B09A55-98FD-4DF4-AEFB-4DF5BD3DD1F8}"/>
                  </a:ext>
                </a:extLst>
              </p:cNvPr>
              <p:cNvSpPr>
                <a:spLocks/>
              </p:cNvSpPr>
              <p:nvPr/>
            </p:nvSpPr>
            <p:spPr bwMode="auto">
              <a:xfrm>
                <a:off x="5855" y="3465"/>
                <a:ext cx="231" cy="45"/>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0" name="Line 159">
                <a:extLst>
                  <a:ext uri="{FF2B5EF4-FFF2-40B4-BE49-F238E27FC236}">
                    <a16:creationId xmlns:a16="http://schemas.microsoft.com/office/drawing/2014/main" id="{15DADAD0-C296-4C88-80FD-4E7D861F0833}"/>
                  </a:ext>
                </a:extLst>
              </p:cNvPr>
              <p:cNvSpPr>
                <a:spLocks noChangeShapeType="1"/>
              </p:cNvSpPr>
              <p:nvPr/>
            </p:nvSpPr>
            <p:spPr bwMode="auto">
              <a:xfrm>
                <a:off x="6077" y="1811"/>
                <a:ext cx="9"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1" name="Freeform 160">
                <a:extLst>
                  <a:ext uri="{FF2B5EF4-FFF2-40B4-BE49-F238E27FC236}">
                    <a16:creationId xmlns:a16="http://schemas.microsoft.com/office/drawing/2014/main" id="{A062D2A8-F8A0-4F4C-B77E-32764C7A37F8}"/>
                  </a:ext>
                </a:extLst>
              </p:cNvPr>
              <p:cNvSpPr>
                <a:spLocks/>
              </p:cNvSpPr>
              <p:nvPr/>
            </p:nvSpPr>
            <p:spPr bwMode="auto">
              <a:xfrm>
                <a:off x="1555" y="3434"/>
                <a:ext cx="227" cy="76"/>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2" name="Freeform 161">
                <a:extLst>
                  <a:ext uri="{FF2B5EF4-FFF2-40B4-BE49-F238E27FC236}">
                    <a16:creationId xmlns:a16="http://schemas.microsoft.com/office/drawing/2014/main" id="{405C0E16-D5F1-43AD-A295-D1089BDDEF92}"/>
                  </a:ext>
                </a:extLst>
              </p:cNvPr>
              <p:cNvSpPr>
                <a:spLocks/>
              </p:cNvSpPr>
              <p:nvPr/>
            </p:nvSpPr>
            <p:spPr bwMode="auto">
              <a:xfrm>
                <a:off x="1555" y="3434"/>
                <a:ext cx="227" cy="141"/>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3" name="Line 198">
                <a:extLst>
                  <a:ext uri="{FF2B5EF4-FFF2-40B4-BE49-F238E27FC236}">
                    <a16:creationId xmlns:a16="http://schemas.microsoft.com/office/drawing/2014/main" id="{EECFB533-0E16-48A2-8503-927B8BB533DC}"/>
                  </a:ext>
                </a:extLst>
              </p:cNvPr>
              <p:cNvSpPr>
                <a:spLocks noChangeShapeType="1"/>
              </p:cNvSpPr>
              <p:nvPr/>
            </p:nvSpPr>
            <p:spPr bwMode="auto">
              <a:xfrm>
                <a:off x="1551" y="1811"/>
                <a:ext cx="8"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4" name="Freeform 199">
                <a:extLst>
                  <a:ext uri="{FF2B5EF4-FFF2-40B4-BE49-F238E27FC236}">
                    <a16:creationId xmlns:a16="http://schemas.microsoft.com/office/drawing/2014/main" id="{A767451B-CA0C-4E2D-9935-22679750A5D7}"/>
                  </a:ext>
                </a:extLst>
              </p:cNvPr>
              <p:cNvSpPr>
                <a:spLocks/>
              </p:cNvSpPr>
              <p:nvPr/>
            </p:nvSpPr>
            <p:spPr bwMode="auto">
              <a:xfrm>
                <a:off x="5541" y="1779"/>
                <a:ext cx="458" cy="63"/>
              </a:xfrm>
              <a:custGeom>
                <a:avLst/>
                <a:gdLst>
                  <a:gd name="T0" fmla="*/ 0 w 458"/>
                  <a:gd name="T1" fmla="*/ 0 h 63"/>
                  <a:gd name="T2" fmla="*/ 0 w 458"/>
                  <a:gd name="T3" fmla="*/ 63 h 63"/>
                  <a:gd name="T4" fmla="*/ 458 w 458"/>
                  <a:gd name="T5" fmla="*/ 0 h 63"/>
                  <a:gd name="T6" fmla="*/ 0 w 458"/>
                  <a:gd name="T7" fmla="*/ 0 h 63"/>
                </a:gdLst>
                <a:ahLst/>
                <a:cxnLst>
                  <a:cxn ang="0">
                    <a:pos x="T0" y="T1"/>
                  </a:cxn>
                  <a:cxn ang="0">
                    <a:pos x="T2" y="T3"/>
                  </a:cxn>
                  <a:cxn ang="0">
                    <a:pos x="T4" y="T5"/>
                  </a:cxn>
                  <a:cxn ang="0">
                    <a:pos x="T6" y="T7"/>
                  </a:cxn>
                </a:cxnLst>
                <a:rect l="0" t="0" r="r" b="b"/>
                <a:pathLst>
                  <a:path w="458" h="63">
                    <a:moveTo>
                      <a:pt x="0" y="0"/>
                    </a:moveTo>
                    <a:lnTo>
                      <a:pt x="0" y="63"/>
                    </a:lnTo>
                    <a:lnTo>
                      <a:pt x="45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5" name="Freeform 200">
                <a:extLst>
                  <a:ext uri="{FF2B5EF4-FFF2-40B4-BE49-F238E27FC236}">
                    <a16:creationId xmlns:a16="http://schemas.microsoft.com/office/drawing/2014/main" id="{2A9E95C8-01C7-45C5-98A8-E6D46874EA96}"/>
                  </a:ext>
                </a:extLst>
              </p:cNvPr>
              <p:cNvSpPr>
                <a:spLocks/>
              </p:cNvSpPr>
              <p:nvPr/>
            </p:nvSpPr>
            <p:spPr bwMode="auto">
              <a:xfrm>
                <a:off x="5541" y="1779"/>
                <a:ext cx="458" cy="63"/>
              </a:xfrm>
              <a:custGeom>
                <a:avLst/>
                <a:gdLst>
                  <a:gd name="T0" fmla="*/ 0 w 458"/>
                  <a:gd name="T1" fmla="*/ 63 h 63"/>
                  <a:gd name="T2" fmla="*/ 458 w 458"/>
                  <a:gd name="T3" fmla="*/ 0 h 63"/>
                  <a:gd name="T4" fmla="*/ 458 w 458"/>
                  <a:gd name="T5" fmla="*/ 63 h 63"/>
                  <a:gd name="T6" fmla="*/ 0 w 458"/>
                  <a:gd name="T7" fmla="*/ 63 h 63"/>
                </a:gdLst>
                <a:ahLst/>
                <a:cxnLst>
                  <a:cxn ang="0">
                    <a:pos x="T0" y="T1"/>
                  </a:cxn>
                  <a:cxn ang="0">
                    <a:pos x="T2" y="T3"/>
                  </a:cxn>
                  <a:cxn ang="0">
                    <a:pos x="T4" y="T5"/>
                  </a:cxn>
                  <a:cxn ang="0">
                    <a:pos x="T6" y="T7"/>
                  </a:cxn>
                </a:cxnLst>
                <a:rect l="0" t="0" r="r" b="b"/>
                <a:pathLst>
                  <a:path w="458" h="63">
                    <a:moveTo>
                      <a:pt x="0" y="63"/>
                    </a:moveTo>
                    <a:lnTo>
                      <a:pt x="458" y="0"/>
                    </a:lnTo>
                    <a:lnTo>
                      <a:pt x="458"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6" name="Rectangle 201">
                <a:extLst>
                  <a:ext uri="{FF2B5EF4-FFF2-40B4-BE49-F238E27FC236}">
                    <a16:creationId xmlns:a16="http://schemas.microsoft.com/office/drawing/2014/main" id="{9D17983C-5B0D-41AE-8FA6-584AE364C779}"/>
                  </a:ext>
                </a:extLst>
              </p:cNvPr>
              <p:cNvSpPr>
                <a:spLocks noChangeArrowheads="1"/>
              </p:cNvSpPr>
              <p:nvPr/>
            </p:nvSpPr>
            <p:spPr bwMode="auto">
              <a:xfrm>
                <a:off x="5541" y="1779"/>
                <a:ext cx="458" cy="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7" name="Freeform 202">
                <a:extLst>
                  <a:ext uri="{FF2B5EF4-FFF2-40B4-BE49-F238E27FC236}">
                    <a16:creationId xmlns:a16="http://schemas.microsoft.com/office/drawing/2014/main" id="{11783C39-6D45-418F-B0EB-66AA1A811FED}"/>
                  </a:ext>
                </a:extLst>
              </p:cNvPr>
              <p:cNvSpPr>
                <a:spLocks/>
              </p:cNvSpPr>
              <p:nvPr/>
            </p:nvSpPr>
            <p:spPr bwMode="auto">
              <a:xfrm>
                <a:off x="3516" y="1779"/>
                <a:ext cx="431" cy="63"/>
              </a:xfrm>
              <a:custGeom>
                <a:avLst/>
                <a:gdLst>
                  <a:gd name="T0" fmla="*/ 0 w 431"/>
                  <a:gd name="T1" fmla="*/ 0 h 63"/>
                  <a:gd name="T2" fmla="*/ 0 w 431"/>
                  <a:gd name="T3" fmla="*/ 63 h 63"/>
                  <a:gd name="T4" fmla="*/ 431 w 431"/>
                  <a:gd name="T5" fmla="*/ 0 h 63"/>
                  <a:gd name="T6" fmla="*/ 0 w 431"/>
                  <a:gd name="T7" fmla="*/ 0 h 63"/>
                </a:gdLst>
                <a:ahLst/>
                <a:cxnLst>
                  <a:cxn ang="0">
                    <a:pos x="T0" y="T1"/>
                  </a:cxn>
                  <a:cxn ang="0">
                    <a:pos x="T2" y="T3"/>
                  </a:cxn>
                  <a:cxn ang="0">
                    <a:pos x="T4" y="T5"/>
                  </a:cxn>
                  <a:cxn ang="0">
                    <a:pos x="T6" y="T7"/>
                  </a:cxn>
                </a:cxnLst>
                <a:rect l="0" t="0" r="r" b="b"/>
                <a:pathLst>
                  <a:path w="431" h="63">
                    <a:moveTo>
                      <a:pt x="0" y="0"/>
                    </a:moveTo>
                    <a:lnTo>
                      <a:pt x="0" y="63"/>
                    </a:lnTo>
                    <a:lnTo>
                      <a:pt x="4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8" name="Freeform 203">
                <a:extLst>
                  <a:ext uri="{FF2B5EF4-FFF2-40B4-BE49-F238E27FC236}">
                    <a16:creationId xmlns:a16="http://schemas.microsoft.com/office/drawing/2014/main" id="{18EBFDA5-2C63-4A28-9F0A-4F26625D94FD}"/>
                  </a:ext>
                </a:extLst>
              </p:cNvPr>
              <p:cNvSpPr>
                <a:spLocks/>
              </p:cNvSpPr>
              <p:nvPr/>
            </p:nvSpPr>
            <p:spPr bwMode="auto">
              <a:xfrm>
                <a:off x="3516" y="1779"/>
                <a:ext cx="431" cy="63"/>
              </a:xfrm>
              <a:custGeom>
                <a:avLst/>
                <a:gdLst>
                  <a:gd name="T0" fmla="*/ 0 w 431"/>
                  <a:gd name="T1" fmla="*/ 63 h 63"/>
                  <a:gd name="T2" fmla="*/ 431 w 431"/>
                  <a:gd name="T3" fmla="*/ 0 h 63"/>
                  <a:gd name="T4" fmla="*/ 431 w 431"/>
                  <a:gd name="T5" fmla="*/ 63 h 63"/>
                  <a:gd name="T6" fmla="*/ 0 w 431"/>
                  <a:gd name="T7" fmla="*/ 63 h 63"/>
                </a:gdLst>
                <a:ahLst/>
                <a:cxnLst>
                  <a:cxn ang="0">
                    <a:pos x="T0" y="T1"/>
                  </a:cxn>
                  <a:cxn ang="0">
                    <a:pos x="T2" y="T3"/>
                  </a:cxn>
                  <a:cxn ang="0">
                    <a:pos x="T4" y="T5"/>
                  </a:cxn>
                  <a:cxn ang="0">
                    <a:pos x="T6" y="T7"/>
                  </a:cxn>
                </a:cxnLst>
                <a:rect l="0" t="0" r="r" b="b"/>
                <a:pathLst>
                  <a:path w="431" h="63">
                    <a:moveTo>
                      <a:pt x="0" y="63"/>
                    </a:moveTo>
                    <a:lnTo>
                      <a:pt x="431" y="0"/>
                    </a:lnTo>
                    <a:lnTo>
                      <a:pt x="431"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9" name="Rectangle 204">
                <a:extLst>
                  <a:ext uri="{FF2B5EF4-FFF2-40B4-BE49-F238E27FC236}">
                    <a16:creationId xmlns:a16="http://schemas.microsoft.com/office/drawing/2014/main" id="{B01E1BB5-C80C-4B58-ADED-EF7E08CBA5CF}"/>
                  </a:ext>
                </a:extLst>
              </p:cNvPr>
              <p:cNvSpPr>
                <a:spLocks noChangeArrowheads="1"/>
              </p:cNvSpPr>
              <p:nvPr/>
            </p:nvSpPr>
            <p:spPr bwMode="auto">
              <a:xfrm>
                <a:off x="3516" y="1779"/>
                <a:ext cx="431" cy="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sp>
          <p:nvSpPr>
            <p:cNvPr id="10" name="Freeform 206">
              <a:extLst>
                <a:ext uri="{FF2B5EF4-FFF2-40B4-BE49-F238E27FC236}">
                  <a16:creationId xmlns:a16="http://schemas.microsoft.com/office/drawing/2014/main" id="{333BD7E8-210B-4B8C-93CD-5FBF8A8592AC}"/>
                </a:ext>
              </a:extLst>
            </p:cNvPr>
            <p:cNvSpPr>
              <a:spLocks/>
            </p:cNvSpPr>
            <p:nvPr/>
          </p:nvSpPr>
          <p:spPr bwMode="auto">
            <a:xfrm>
              <a:off x="5780" y="2024"/>
              <a:ext cx="42" cy="81"/>
            </a:xfrm>
            <a:custGeom>
              <a:avLst/>
              <a:gdLst>
                <a:gd name="T0" fmla="*/ 42 w 42"/>
                <a:gd name="T1" fmla="*/ 30 h 81"/>
                <a:gd name="T2" fmla="*/ 5 w 42"/>
                <a:gd name="T3" fmla="*/ 81 h 81"/>
                <a:gd name="T4" fmla="*/ 0 w 42"/>
                <a:gd name="T5" fmla="*/ 0 h 81"/>
                <a:gd name="T6" fmla="*/ 42 w 42"/>
                <a:gd name="T7" fmla="*/ 30 h 81"/>
              </a:gdLst>
              <a:ahLst/>
              <a:cxnLst>
                <a:cxn ang="0">
                  <a:pos x="T0" y="T1"/>
                </a:cxn>
                <a:cxn ang="0">
                  <a:pos x="T2" y="T3"/>
                </a:cxn>
                <a:cxn ang="0">
                  <a:pos x="T4" y="T5"/>
                </a:cxn>
                <a:cxn ang="0">
                  <a:pos x="T6" y="T7"/>
                </a:cxn>
              </a:cxnLst>
              <a:rect l="0" t="0" r="r" b="b"/>
              <a:pathLst>
                <a:path w="42" h="81">
                  <a:moveTo>
                    <a:pt x="42" y="30"/>
                  </a:moveTo>
                  <a:lnTo>
                    <a:pt x="5" y="81"/>
                  </a:lnTo>
                  <a:lnTo>
                    <a:pt x="0" y="0"/>
                  </a:lnTo>
                  <a:lnTo>
                    <a:pt x="4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1" name="Freeform 207">
              <a:extLst>
                <a:ext uri="{FF2B5EF4-FFF2-40B4-BE49-F238E27FC236}">
                  <a16:creationId xmlns:a16="http://schemas.microsoft.com/office/drawing/2014/main" id="{8D1E81C1-F866-4C10-85AA-A2113B9A83F7}"/>
                </a:ext>
              </a:extLst>
            </p:cNvPr>
            <p:cNvSpPr>
              <a:spLocks/>
            </p:cNvSpPr>
            <p:nvPr/>
          </p:nvSpPr>
          <p:spPr bwMode="auto">
            <a:xfrm>
              <a:off x="5744" y="2024"/>
              <a:ext cx="41" cy="81"/>
            </a:xfrm>
            <a:custGeom>
              <a:avLst/>
              <a:gdLst>
                <a:gd name="T0" fmla="*/ 41 w 41"/>
                <a:gd name="T1" fmla="*/ 81 h 81"/>
                <a:gd name="T2" fmla="*/ 36 w 41"/>
                <a:gd name="T3" fmla="*/ 0 h 81"/>
                <a:gd name="T4" fmla="*/ 0 w 41"/>
                <a:gd name="T5" fmla="*/ 52 h 81"/>
                <a:gd name="T6" fmla="*/ 41 w 41"/>
                <a:gd name="T7" fmla="*/ 81 h 81"/>
              </a:gdLst>
              <a:ahLst/>
              <a:cxnLst>
                <a:cxn ang="0">
                  <a:pos x="T0" y="T1"/>
                </a:cxn>
                <a:cxn ang="0">
                  <a:pos x="T2" y="T3"/>
                </a:cxn>
                <a:cxn ang="0">
                  <a:pos x="T4" y="T5"/>
                </a:cxn>
                <a:cxn ang="0">
                  <a:pos x="T6" y="T7"/>
                </a:cxn>
              </a:cxnLst>
              <a:rect l="0" t="0" r="r" b="b"/>
              <a:pathLst>
                <a:path w="41" h="81">
                  <a:moveTo>
                    <a:pt x="41" y="81"/>
                  </a:moveTo>
                  <a:lnTo>
                    <a:pt x="36" y="0"/>
                  </a:lnTo>
                  <a:lnTo>
                    <a:pt x="0" y="52"/>
                  </a:lnTo>
                  <a:lnTo>
                    <a:pt x="4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2" name="Freeform 208">
              <a:extLst>
                <a:ext uri="{FF2B5EF4-FFF2-40B4-BE49-F238E27FC236}">
                  <a16:creationId xmlns:a16="http://schemas.microsoft.com/office/drawing/2014/main" id="{4B5FCAC5-06CB-4BC6-837B-C05515323145}"/>
                </a:ext>
              </a:extLst>
            </p:cNvPr>
            <p:cNvSpPr>
              <a:spLocks/>
            </p:cNvSpPr>
            <p:nvPr/>
          </p:nvSpPr>
          <p:spPr bwMode="auto">
            <a:xfrm>
              <a:off x="5744" y="2024"/>
              <a:ext cx="78" cy="81"/>
            </a:xfrm>
            <a:custGeom>
              <a:avLst/>
              <a:gdLst>
                <a:gd name="T0" fmla="*/ 78 w 78"/>
                <a:gd name="T1" fmla="*/ 30 h 81"/>
                <a:gd name="T2" fmla="*/ 41 w 78"/>
                <a:gd name="T3" fmla="*/ 81 h 81"/>
                <a:gd name="T4" fmla="*/ 0 w 78"/>
                <a:gd name="T5" fmla="*/ 52 h 81"/>
                <a:gd name="T6" fmla="*/ 36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1" y="81"/>
                  </a:lnTo>
                  <a:lnTo>
                    <a:pt x="0" y="52"/>
                  </a:lnTo>
                  <a:lnTo>
                    <a:pt x="36" y="0"/>
                  </a:lnTo>
                  <a:lnTo>
                    <a:pt x="78" y="3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3" name="Freeform 209">
              <a:extLst>
                <a:ext uri="{FF2B5EF4-FFF2-40B4-BE49-F238E27FC236}">
                  <a16:creationId xmlns:a16="http://schemas.microsoft.com/office/drawing/2014/main" id="{1D498A66-145A-4F54-90B5-371863B34C6E}"/>
                </a:ext>
              </a:extLst>
            </p:cNvPr>
            <p:cNvSpPr>
              <a:spLocks/>
            </p:cNvSpPr>
            <p:nvPr/>
          </p:nvSpPr>
          <p:spPr bwMode="auto">
            <a:xfrm>
              <a:off x="5715" y="1980"/>
              <a:ext cx="43" cy="81"/>
            </a:xfrm>
            <a:custGeom>
              <a:avLst/>
              <a:gdLst>
                <a:gd name="T0" fmla="*/ 43 w 43"/>
                <a:gd name="T1" fmla="*/ 30 h 81"/>
                <a:gd name="T2" fmla="*/ 7 w 43"/>
                <a:gd name="T3" fmla="*/ 81 h 81"/>
                <a:gd name="T4" fmla="*/ 0 w 43"/>
                <a:gd name="T5" fmla="*/ 0 h 81"/>
                <a:gd name="T6" fmla="*/ 43 w 43"/>
                <a:gd name="T7" fmla="*/ 30 h 81"/>
              </a:gdLst>
              <a:ahLst/>
              <a:cxnLst>
                <a:cxn ang="0">
                  <a:pos x="T0" y="T1"/>
                </a:cxn>
                <a:cxn ang="0">
                  <a:pos x="T2" y="T3"/>
                </a:cxn>
                <a:cxn ang="0">
                  <a:pos x="T4" y="T5"/>
                </a:cxn>
                <a:cxn ang="0">
                  <a:pos x="T6" y="T7"/>
                </a:cxn>
              </a:cxnLst>
              <a:rect l="0" t="0" r="r" b="b"/>
              <a:pathLst>
                <a:path w="43" h="81">
                  <a:moveTo>
                    <a:pt x="43" y="30"/>
                  </a:moveTo>
                  <a:lnTo>
                    <a:pt x="7" y="81"/>
                  </a:lnTo>
                  <a:lnTo>
                    <a:pt x="0" y="0"/>
                  </a:lnTo>
                  <a:lnTo>
                    <a:pt x="4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4" name="Freeform 210">
              <a:extLst>
                <a:ext uri="{FF2B5EF4-FFF2-40B4-BE49-F238E27FC236}">
                  <a16:creationId xmlns:a16="http://schemas.microsoft.com/office/drawing/2014/main" id="{38649CCD-E531-44A6-BD83-219C4AA2ED2B}"/>
                </a:ext>
              </a:extLst>
            </p:cNvPr>
            <p:cNvSpPr>
              <a:spLocks/>
            </p:cNvSpPr>
            <p:nvPr/>
          </p:nvSpPr>
          <p:spPr bwMode="auto">
            <a:xfrm>
              <a:off x="5680" y="1980"/>
              <a:ext cx="42" cy="81"/>
            </a:xfrm>
            <a:custGeom>
              <a:avLst/>
              <a:gdLst>
                <a:gd name="T0" fmla="*/ 42 w 42"/>
                <a:gd name="T1" fmla="*/ 81 h 81"/>
                <a:gd name="T2" fmla="*/ 35 w 42"/>
                <a:gd name="T3" fmla="*/ 0 h 81"/>
                <a:gd name="T4" fmla="*/ 0 w 42"/>
                <a:gd name="T5" fmla="*/ 52 h 81"/>
                <a:gd name="T6" fmla="*/ 42 w 42"/>
                <a:gd name="T7" fmla="*/ 81 h 81"/>
              </a:gdLst>
              <a:ahLst/>
              <a:cxnLst>
                <a:cxn ang="0">
                  <a:pos x="T0" y="T1"/>
                </a:cxn>
                <a:cxn ang="0">
                  <a:pos x="T2" y="T3"/>
                </a:cxn>
                <a:cxn ang="0">
                  <a:pos x="T4" y="T5"/>
                </a:cxn>
                <a:cxn ang="0">
                  <a:pos x="T6" y="T7"/>
                </a:cxn>
              </a:cxnLst>
              <a:rect l="0" t="0" r="r" b="b"/>
              <a:pathLst>
                <a:path w="42" h="81">
                  <a:moveTo>
                    <a:pt x="42" y="81"/>
                  </a:moveTo>
                  <a:lnTo>
                    <a:pt x="35" y="0"/>
                  </a:lnTo>
                  <a:lnTo>
                    <a:pt x="0" y="52"/>
                  </a:lnTo>
                  <a:lnTo>
                    <a:pt x="42"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5" name="Freeform 211">
              <a:extLst>
                <a:ext uri="{FF2B5EF4-FFF2-40B4-BE49-F238E27FC236}">
                  <a16:creationId xmlns:a16="http://schemas.microsoft.com/office/drawing/2014/main" id="{56DC96D7-8BA0-4689-A434-CB4071C96F2D}"/>
                </a:ext>
              </a:extLst>
            </p:cNvPr>
            <p:cNvSpPr>
              <a:spLocks/>
            </p:cNvSpPr>
            <p:nvPr/>
          </p:nvSpPr>
          <p:spPr bwMode="auto">
            <a:xfrm>
              <a:off x="5690" y="1980"/>
              <a:ext cx="78" cy="81"/>
            </a:xfrm>
            <a:custGeom>
              <a:avLst/>
              <a:gdLst>
                <a:gd name="T0" fmla="*/ 78 w 78"/>
                <a:gd name="T1" fmla="*/ 30 h 81"/>
                <a:gd name="T2" fmla="*/ 42 w 78"/>
                <a:gd name="T3" fmla="*/ 81 h 81"/>
                <a:gd name="T4" fmla="*/ 0 w 78"/>
                <a:gd name="T5" fmla="*/ 52 h 81"/>
                <a:gd name="T6" fmla="*/ 35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2" y="81"/>
                  </a:lnTo>
                  <a:lnTo>
                    <a:pt x="0" y="52"/>
                  </a:lnTo>
                  <a:lnTo>
                    <a:pt x="35" y="0"/>
                  </a:lnTo>
                  <a:lnTo>
                    <a:pt x="78" y="3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6" name="Freeform 212">
              <a:extLst>
                <a:ext uri="{FF2B5EF4-FFF2-40B4-BE49-F238E27FC236}">
                  <a16:creationId xmlns:a16="http://schemas.microsoft.com/office/drawing/2014/main" id="{8CE620FE-B479-4966-83D3-7F16CE1ACA1A}"/>
                </a:ext>
              </a:extLst>
            </p:cNvPr>
            <p:cNvSpPr>
              <a:spLocks/>
            </p:cNvSpPr>
            <p:nvPr/>
          </p:nvSpPr>
          <p:spPr bwMode="auto">
            <a:xfrm>
              <a:off x="5659" y="1950"/>
              <a:ext cx="35" cy="67"/>
            </a:xfrm>
            <a:custGeom>
              <a:avLst/>
              <a:gdLst>
                <a:gd name="T0" fmla="*/ 35 w 35"/>
                <a:gd name="T1" fmla="*/ 15 h 67"/>
                <a:gd name="T2" fmla="*/ 0 w 35"/>
                <a:gd name="T3" fmla="*/ 67 h 67"/>
                <a:gd name="T4" fmla="*/ 13 w 35"/>
                <a:gd name="T5" fmla="*/ 0 h 67"/>
                <a:gd name="T6" fmla="*/ 35 w 35"/>
                <a:gd name="T7" fmla="*/ 15 h 67"/>
              </a:gdLst>
              <a:ahLst/>
              <a:cxnLst>
                <a:cxn ang="0">
                  <a:pos x="T0" y="T1"/>
                </a:cxn>
                <a:cxn ang="0">
                  <a:pos x="T2" y="T3"/>
                </a:cxn>
                <a:cxn ang="0">
                  <a:pos x="T4" y="T5"/>
                </a:cxn>
                <a:cxn ang="0">
                  <a:pos x="T6" y="T7"/>
                </a:cxn>
              </a:cxnLst>
              <a:rect l="0" t="0" r="r" b="b"/>
              <a:pathLst>
                <a:path w="35" h="67">
                  <a:moveTo>
                    <a:pt x="35" y="15"/>
                  </a:moveTo>
                  <a:lnTo>
                    <a:pt x="0" y="67"/>
                  </a:lnTo>
                  <a:lnTo>
                    <a:pt x="13" y="0"/>
                  </a:lnTo>
                  <a:lnTo>
                    <a:pt x="3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7" name="Freeform 213">
              <a:extLst>
                <a:ext uri="{FF2B5EF4-FFF2-40B4-BE49-F238E27FC236}">
                  <a16:creationId xmlns:a16="http://schemas.microsoft.com/office/drawing/2014/main" id="{35465EE3-8130-4233-910D-D62DC12B2606}"/>
                </a:ext>
              </a:extLst>
            </p:cNvPr>
            <p:cNvSpPr>
              <a:spLocks/>
            </p:cNvSpPr>
            <p:nvPr/>
          </p:nvSpPr>
          <p:spPr bwMode="auto">
            <a:xfrm>
              <a:off x="5638" y="1950"/>
              <a:ext cx="34" cy="67"/>
            </a:xfrm>
            <a:custGeom>
              <a:avLst/>
              <a:gdLst>
                <a:gd name="T0" fmla="*/ 21 w 34"/>
                <a:gd name="T1" fmla="*/ 67 h 67"/>
                <a:gd name="T2" fmla="*/ 34 w 34"/>
                <a:gd name="T3" fmla="*/ 0 h 67"/>
                <a:gd name="T4" fmla="*/ 0 w 34"/>
                <a:gd name="T5" fmla="*/ 53 h 67"/>
                <a:gd name="T6" fmla="*/ 21 w 34"/>
                <a:gd name="T7" fmla="*/ 67 h 67"/>
              </a:gdLst>
              <a:ahLst/>
              <a:cxnLst>
                <a:cxn ang="0">
                  <a:pos x="T0" y="T1"/>
                </a:cxn>
                <a:cxn ang="0">
                  <a:pos x="T2" y="T3"/>
                </a:cxn>
                <a:cxn ang="0">
                  <a:pos x="T4" y="T5"/>
                </a:cxn>
                <a:cxn ang="0">
                  <a:pos x="T6" y="T7"/>
                </a:cxn>
              </a:cxnLst>
              <a:rect l="0" t="0" r="r" b="b"/>
              <a:pathLst>
                <a:path w="34" h="67">
                  <a:moveTo>
                    <a:pt x="21" y="67"/>
                  </a:moveTo>
                  <a:lnTo>
                    <a:pt x="34" y="0"/>
                  </a:lnTo>
                  <a:lnTo>
                    <a:pt x="0" y="53"/>
                  </a:ln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8" name="Freeform 214">
              <a:extLst>
                <a:ext uri="{FF2B5EF4-FFF2-40B4-BE49-F238E27FC236}">
                  <a16:creationId xmlns:a16="http://schemas.microsoft.com/office/drawing/2014/main" id="{4A9BD83A-2299-41A0-BA67-1A554A1DF93D}"/>
                </a:ext>
              </a:extLst>
            </p:cNvPr>
            <p:cNvSpPr>
              <a:spLocks/>
            </p:cNvSpPr>
            <p:nvPr/>
          </p:nvSpPr>
          <p:spPr bwMode="auto">
            <a:xfrm>
              <a:off x="5638" y="1950"/>
              <a:ext cx="56" cy="67"/>
            </a:xfrm>
            <a:custGeom>
              <a:avLst/>
              <a:gdLst>
                <a:gd name="T0" fmla="*/ 56 w 56"/>
                <a:gd name="T1" fmla="*/ 15 h 67"/>
                <a:gd name="T2" fmla="*/ 21 w 56"/>
                <a:gd name="T3" fmla="*/ 67 h 67"/>
                <a:gd name="T4" fmla="*/ 0 w 56"/>
                <a:gd name="T5" fmla="*/ 53 h 67"/>
                <a:gd name="T6" fmla="*/ 34 w 56"/>
                <a:gd name="T7" fmla="*/ 0 h 67"/>
                <a:gd name="T8" fmla="*/ 56 w 56"/>
                <a:gd name="T9" fmla="*/ 15 h 67"/>
              </a:gdLst>
              <a:ahLst/>
              <a:cxnLst>
                <a:cxn ang="0">
                  <a:pos x="T0" y="T1"/>
                </a:cxn>
                <a:cxn ang="0">
                  <a:pos x="T2" y="T3"/>
                </a:cxn>
                <a:cxn ang="0">
                  <a:pos x="T4" y="T5"/>
                </a:cxn>
                <a:cxn ang="0">
                  <a:pos x="T6" y="T7"/>
                </a:cxn>
                <a:cxn ang="0">
                  <a:pos x="T8" y="T9"/>
                </a:cxn>
              </a:cxnLst>
              <a:rect l="0" t="0" r="r" b="b"/>
              <a:pathLst>
                <a:path w="56" h="67">
                  <a:moveTo>
                    <a:pt x="56" y="15"/>
                  </a:moveTo>
                  <a:lnTo>
                    <a:pt x="21" y="67"/>
                  </a:lnTo>
                  <a:lnTo>
                    <a:pt x="0" y="53"/>
                  </a:lnTo>
                  <a:lnTo>
                    <a:pt x="34" y="0"/>
                  </a:lnTo>
                  <a:lnTo>
                    <a:pt x="56" y="15"/>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19" name="Freeform 215">
              <a:extLst>
                <a:ext uri="{FF2B5EF4-FFF2-40B4-BE49-F238E27FC236}">
                  <a16:creationId xmlns:a16="http://schemas.microsoft.com/office/drawing/2014/main" id="{ABC589C6-6EA2-4427-AFC8-621F46FF9D3E}"/>
                </a:ext>
              </a:extLst>
            </p:cNvPr>
            <p:cNvSpPr>
              <a:spLocks/>
            </p:cNvSpPr>
            <p:nvPr/>
          </p:nvSpPr>
          <p:spPr bwMode="auto">
            <a:xfrm>
              <a:off x="5638" y="1936"/>
              <a:ext cx="34" cy="67"/>
            </a:xfrm>
            <a:custGeom>
              <a:avLst/>
              <a:gdLst>
                <a:gd name="T0" fmla="*/ 34 w 34"/>
                <a:gd name="T1" fmla="*/ 14 h 67"/>
                <a:gd name="T2" fmla="*/ 0 w 34"/>
                <a:gd name="T3" fmla="*/ 67 h 67"/>
                <a:gd name="T4" fmla="*/ 12 w 34"/>
                <a:gd name="T5" fmla="*/ 0 h 67"/>
                <a:gd name="T6" fmla="*/ 34 w 34"/>
                <a:gd name="T7" fmla="*/ 14 h 67"/>
              </a:gdLst>
              <a:ahLst/>
              <a:cxnLst>
                <a:cxn ang="0">
                  <a:pos x="T0" y="T1"/>
                </a:cxn>
                <a:cxn ang="0">
                  <a:pos x="T2" y="T3"/>
                </a:cxn>
                <a:cxn ang="0">
                  <a:pos x="T4" y="T5"/>
                </a:cxn>
                <a:cxn ang="0">
                  <a:pos x="T6" y="T7"/>
                </a:cxn>
              </a:cxnLst>
              <a:rect l="0" t="0" r="r" b="b"/>
              <a:pathLst>
                <a:path w="34" h="67">
                  <a:moveTo>
                    <a:pt x="34" y="14"/>
                  </a:moveTo>
                  <a:lnTo>
                    <a:pt x="0" y="67"/>
                  </a:lnTo>
                  <a:lnTo>
                    <a:pt x="12" y="0"/>
                  </a:ln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0" name="Freeform 216">
              <a:extLst>
                <a:ext uri="{FF2B5EF4-FFF2-40B4-BE49-F238E27FC236}">
                  <a16:creationId xmlns:a16="http://schemas.microsoft.com/office/drawing/2014/main" id="{429C3958-D1E1-451D-9662-27D064BD7272}"/>
                </a:ext>
              </a:extLst>
            </p:cNvPr>
            <p:cNvSpPr>
              <a:spLocks/>
            </p:cNvSpPr>
            <p:nvPr/>
          </p:nvSpPr>
          <p:spPr bwMode="auto">
            <a:xfrm>
              <a:off x="5616" y="1936"/>
              <a:ext cx="34" cy="67"/>
            </a:xfrm>
            <a:custGeom>
              <a:avLst/>
              <a:gdLst>
                <a:gd name="T0" fmla="*/ 22 w 34"/>
                <a:gd name="T1" fmla="*/ 67 h 67"/>
                <a:gd name="T2" fmla="*/ 34 w 34"/>
                <a:gd name="T3" fmla="*/ 0 h 67"/>
                <a:gd name="T4" fmla="*/ 0 w 34"/>
                <a:gd name="T5" fmla="*/ 53 h 67"/>
                <a:gd name="T6" fmla="*/ 22 w 34"/>
                <a:gd name="T7" fmla="*/ 67 h 67"/>
              </a:gdLst>
              <a:ahLst/>
              <a:cxnLst>
                <a:cxn ang="0">
                  <a:pos x="T0" y="T1"/>
                </a:cxn>
                <a:cxn ang="0">
                  <a:pos x="T2" y="T3"/>
                </a:cxn>
                <a:cxn ang="0">
                  <a:pos x="T4" y="T5"/>
                </a:cxn>
                <a:cxn ang="0">
                  <a:pos x="T6" y="T7"/>
                </a:cxn>
              </a:cxnLst>
              <a:rect l="0" t="0" r="r" b="b"/>
              <a:pathLst>
                <a:path w="34" h="67">
                  <a:moveTo>
                    <a:pt x="22" y="67"/>
                  </a:moveTo>
                  <a:lnTo>
                    <a:pt x="34" y="0"/>
                  </a:lnTo>
                  <a:lnTo>
                    <a:pt x="0" y="53"/>
                  </a:lnTo>
                  <a:lnTo>
                    <a:pt x="2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1" name="Freeform 217">
              <a:extLst>
                <a:ext uri="{FF2B5EF4-FFF2-40B4-BE49-F238E27FC236}">
                  <a16:creationId xmlns:a16="http://schemas.microsoft.com/office/drawing/2014/main" id="{345BA685-7B72-4DA4-B05E-E3E5E6F1ED01}"/>
                </a:ext>
              </a:extLst>
            </p:cNvPr>
            <p:cNvSpPr>
              <a:spLocks/>
            </p:cNvSpPr>
            <p:nvPr/>
          </p:nvSpPr>
          <p:spPr bwMode="auto">
            <a:xfrm>
              <a:off x="5616" y="1936"/>
              <a:ext cx="56" cy="67"/>
            </a:xfrm>
            <a:custGeom>
              <a:avLst/>
              <a:gdLst>
                <a:gd name="T0" fmla="*/ 56 w 56"/>
                <a:gd name="T1" fmla="*/ 14 h 67"/>
                <a:gd name="T2" fmla="*/ 22 w 56"/>
                <a:gd name="T3" fmla="*/ 67 h 67"/>
                <a:gd name="T4" fmla="*/ 0 w 56"/>
                <a:gd name="T5" fmla="*/ 53 h 67"/>
                <a:gd name="T6" fmla="*/ 34 w 56"/>
                <a:gd name="T7" fmla="*/ 0 h 67"/>
                <a:gd name="T8" fmla="*/ 56 w 56"/>
                <a:gd name="T9" fmla="*/ 14 h 67"/>
              </a:gdLst>
              <a:ahLst/>
              <a:cxnLst>
                <a:cxn ang="0">
                  <a:pos x="T0" y="T1"/>
                </a:cxn>
                <a:cxn ang="0">
                  <a:pos x="T2" y="T3"/>
                </a:cxn>
                <a:cxn ang="0">
                  <a:pos x="T4" y="T5"/>
                </a:cxn>
                <a:cxn ang="0">
                  <a:pos x="T6" y="T7"/>
                </a:cxn>
                <a:cxn ang="0">
                  <a:pos x="T8" y="T9"/>
                </a:cxn>
              </a:cxnLst>
              <a:rect l="0" t="0" r="r" b="b"/>
              <a:pathLst>
                <a:path w="56" h="67">
                  <a:moveTo>
                    <a:pt x="56" y="14"/>
                  </a:moveTo>
                  <a:lnTo>
                    <a:pt x="22" y="67"/>
                  </a:lnTo>
                  <a:lnTo>
                    <a:pt x="0" y="53"/>
                  </a:lnTo>
                  <a:lnTo>
                    <a:pt x="34" y="0"/>
                  </a:lnTo>
                  <a:lnTo>
                    <a:pt x="56" y="14"/>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2" name="Freeform 218">
              <a:extLst>
                <a:ext uri="{FF2B5EF4-FFF2-40B4-BE49-F238E27FC236}">
                  <a16:creationId xmlns:a16="http://schemas.microsoft.com/office/drawing/2014/main" id="{EF0550FD-2B04-43B9-AB5D-F4EA48265A02}"/>
                </a:ext>
              </a:extLst>
            </p:cNvPr>
            <p:cNvSpPr>
              <a:spLocks/>
            </p:cNvSpPr>
            <p:nvPr/>
          </p:nvSpPr>
          <p:spPr bwMode="auto">
            <a:xfrm>
              <a:off x="5582" y="1895"/>
              <a:ext cx="45" cy="81"/>
            </a:xfrm>
            <a:custGeom>
              <a:avLst/>
              <a:gdLst>
                <a:gd name="T0" fmla="*/ 45 w 45"/>
                <a:gd name="T1" fmla="*/ 27 h 81"/>
                <a:gd name="T2" fmla="*/ 12 w 45"/>
                <a:gd name="T3" fmla="*/ 81 h 81"/>
                <a:gd name="T4" fmla="*/ 0 w 45"/>
                <a:gd name="T5" fmla="*/ 0 h 81"/>
                <a:gd name="T6" fmla="*/ 45 w 45"/>
                <a:gd name="T7" fmla="*/ 27 h 81"/>
              </a:gdLst>
              <a:ahLst/>
              <a:cxnLst>
                <a:cxn ang="0">
                  <a:pos x="T0" y="T1"/>
                </a:cxn>
                <a:cxn ang="0">
                  <a:pos x="T2" y="T3"/>
                </a:cxn>
                <a:cxn ang="0">
                  <a:pos x="T4" y="T5"/>
                </a:cxn>
                <a:cxn ang="0">
                  <a:pos x="T6" y="T7"/>
                </a:cxn>
              </a:cxnLst>
              <a:rect l="0" t="0" r="r" b="b"/>
              <a:pathLst>
                <a:path w="45" h="81">
                  <a:moveTo>
                    <a:pt x="45" y="27"/>
                  </a:moveTo>
                  <a:lnTo>
                    <a:pt x="12" y="81"/>
                  </a:lnTo>
                  <a:lnTo>
                    <a:pt x="0" y="0"/>
                  </a:lnTo>
                  <a:lnTo>
                    <a:pt x="4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3" name="Freeform 219">
              <a:extLst>
                <a:ext uri="{FF2B5EF4-FFF2-40B4-BE49-F238E27FC236}">
                  <a16:creationId xmlns:a16="http://schemas.microsoft.com/office/drawing/2014/main" id="{86C0FD31-E62D-44C1-8348-47E6D483AAE6}"/>
                </a:ext>
              </a:extLst>
            </p:cNvPr>
            <p:cNvSpPr>
              <a:spLocks/>
            </p:cNvSpPr>
            <p:nvPr/>
          </p:nvSpPr>
          <p:spPr bwMode="auto">
            <a:xfrm>
              <a:off x="5550" y="1895"/>
              <a:ext cx="44" cy="81"/>
            </a:xfrm>
            <a:custGeom>
              <a:avLst/>
              <a:gdLst>
                <a:gd name="T0" fmla="*/ 44 w 44"/>
                <a:gd name="T1" fmla="*/ 81 h 81"/>
                <a:gd name="T2" fmla="*/ 32 w 44"/>
                <a:gd name="T3" fmla="*/ 0 h 81"/>
                <a:gd name="T4" fmla="*/ 0 w 44"/>
                <a:gd name="T5" fmla="*/ 54 h 81"/>
                <a:gd name="T6" fmla="*/ 44 w 44"/>
                <a:gd name="T7" fmla="*/ 81 h 81"/>
              </a:gdLst>
              <a:ahLst/>
              <a:cxnLst>
                <a:cxn ang="0">
                  <a:pos x="T0" y="T1"/>
                </a:cxn>
                <a:cxn ang="0">
                  <a:pos x="T2" y="T3"/>
                </a:cxn>
                <a:cxn ang="0">
                  <a:pos x="T4" y="T5"/>
                </a:cxn>
                <a:cxn ang="0">
                  <a:pos x="T6" y="T7"/>
                </a:cxn>
              </a:cxnLst>
              <a:rect l="0" t="0" r="r" b="b"/>
              <a:pathLst>
                <a:path w="44" h="81">
                  <a:moveTo>
                    <a:pt x="44" y="81"/>
                  </a:moveTo>
                  <a:lnTo>
                    <a:pt x="32" y="0"/>
                  </a:lnTo>
                  <a:lnTo>
                    <a:pt x="0" y="54"/>
                  </a:lnTo>
                  <a:lnTo>
                    <a:pt x="4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4" name="Freeform 220">
              <a:extLst>
                <a:ext uri="{FF2B5EF4-FFF2-40B4-BE49-F238E27FC236}">
                  <a16:creationId xmlns:a16="http://schemas.microsoft.com/office/drawing/2014/main" id="{9EFD24CF-DD65-4080-81D8-1FC442CDC777}"/>
                </a:ext>
              </a:extLst>
            </p:cNvPr>
            <p:cNvSpPr>
              <a:spLocks/>
            </p:cNvSpPr>
            <p:nvPr/>
          </p:nvSpPr>
          <p:spPr bwMode="auto">
            <a:xfrm>
              <a:off x="5550" y="1895"/>
              <a:ext cx="77" cy="81"/>
            </a:xfrm>
            <a:custGeom>
              <a:avLst/>
              <a:gdLst>
                <a:gd name="T0" fmla="*/ 77 w 77"/>
                <a:gd name="T1" fmla="*/ 27 h 81"/>
                <a:gd name="T2" fmla="*/ 44 w 77"/>
                <a:gd name="T3" fmla="*/ 81 h 81"/>
                <a:gd name="T4" fmla="*/ 0 w 77"/>
                <a:gd name="T5" fmla="*/ 54 h 81"/>
                <a:gd name="T6" fmla="*/ 32 w 77"/>
                <a:gd name="T7" fmla="*/ 0 h 81"/>
                <a:gd name="T8" fmla="*/ 77 w 77"/>
                <a:gd name="T9" fmla="*/ 27 h 81"/>
              </a:gdLst>
              <a:ahLst/>
              <a:cxnLst>
                <a:cxn ang="0">
                  <a:pos x="T0" y="T1"/>
                </a:cxn>
                <a:cxn ang="0">
                  <a:pos x="T2" y="T3"/>
                </a:cxn>
                <a:cxn ang="0">
                  <a:pos x="T4" y="T5"/>
                </a:cxn>
                <a:cxn ang="0">
                  <a:pos x="T6" y="T7"/>
                </a:cxn>
                <a:cxn ang="0">
                  <a:pos x="T8" y="T9"/>
                </a:cxn>
              </a:cxnLst>
              <a:rect l="0" t="0" r="r" b="b"/>
              <a:pathLst>
                <a:path w="77" h="81">
                  <a:moveTo>
                    <a:pt x="77" y="27"/>
                  </a:moveTo>
                  <a:lnTo>
                    <a:pt x="44" y="81"/>
                  </a:lnTo>
                  <a:lnTo>
                    <a:pt x="0" y="54"/>
                  </a:lnTo>
                  <a:lnTo>
                    <a:pt x="32" y="0"/>
                  </a:lnTo>
                  <a:lnTo>
                    <a:pt x="77" y="27"/>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5" name="Freeform 221">
              <a:extLst>
                <a:ext uri="{FF2B5EF4-FFF2-40B4-BE49-F238E27FC236}">
                  <a16:creationId xmlns:a16="http://schemas.microsoft.com/office/drawing/2014/main" id="{1302499E-D22A-4A1B-BFD2-E10EEEA0B461}"/>
                </a:ext>
              </a:extLst>
            </p:cNvPr>
            <p:cNvSpPr>
              <a:spLocks/>
            </p:cNvSpPr>
            <p:nvPr/>
          </p:nvSpPr>
          <p:spPr bwMode="auto">
            <a:xfrm>
              <a:off x="5516" y="1854"/>
              <a:ext cx="44" cy="81"/>
            </a:xfrm>
            <a:custGeom>
              <a:avLst/>
              <a:gdLst>
                <a:gd name="T0" fmla="*/ 44 w 44"/>
                <a:gd name="T1" fmla="*/ 27 h 81"/>
                <a:gd name="T2" fmla="*/ 12 w 44"/>
                <a:gd name="T3" fmla="*/ 81 h 81"/>
                <a:gd name="T4" fmla="*/ 0 w 44"/>
                <a:gd name="T5" fmla="*/ 0 h 81"/>
                <a:gd name="T6" fmla="*/ 44 w 44"/>
                <a:gd name="T7" fmla="*/ 27 h 81"/>
              </a:gdLst>
              <a:ahLst/>
              <a:cxnLst>
                <a:cxn ang="0">
                  <a:pos x="T0" y="T1"/>
                </a:cxn>
                <a:cxn ang="0">
                  <a:pos x="T2" y="T3"/>
                </a:cxn>
                <a:cxn ang="0">
                  <a:pos x="T4" y="T5"/>
                </a:cxn>
                <a:cxn ang="0">
                  <a:pos x="T6" y="T7"/>
                </a:cxn>
              </a:cxnLst>
              <a:rect l="0" t="0" r="r" b="b"/>
              <a:pathLst>
                <a:path w="44" h="81">
                  <a:moveTo>
                    <a:pt x="44" y="27"/>
                  </a:moveTo>
                  <a:lnTo>
                    <a:pt x="12" y="81"/>
                  </a:lnTo>
                  <a:lnTo>
                    <a:pt x="0" y="0"/>
                  </a:lnTo>
                  <a:lnTo>
                    <a:pt x="4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6" name="Freeform 222">
              <a:extLst>
                <a:ext uri="{FF2B5EF4-FFF2-40B4-BE49-F238E27FC236}">
                  <a16:creationId xmlns:a16="http://schemas.microsoft.com/office/drawing/2014/main" id="{3012A149-C8D9-4CA5-A375-3F61F56EB7EA}"/>
                </a:ext>
              </a:extLst>
            </p:cNvPr>
            <p:cNvSpPr>
              <a:spLocks/>
            </p:cNvSpPr>
            <p:nvPr/>
          </p:nvSpPr>
          <p:spPr bwMode="auto">
            <a:xfrm>
              <a:off x="5485" y="1854"/>
              <a:ext cx="43" cy="81"/>
            </a:xfrm>
            <a:custGeom>
              <a:avLst/>
              <a:gdLst>
                <a:gd name="T0" fmla="*/ 43 w 43"/>
                <a:gd name="T1" fmla="*/ 81 h 81"/>
                <a:gd name="T2" fmla="*/ 31 w 43"/>
                <a:gd name="T3" fmla="*/ 0 h 81"/>
                <a:gd name="T4" fmla="*/ 0 w 43"/>
                <a:gd name="T5" fmla="*/ 55 h 81"/>
                <a:gd name="T6" fmla="*/ 43 w 43"/>
                <a:gd name="T7" fmla="*/ 81 h 81"/>
              </a:gdLst>
              <a:ahLst/>
              <a:cxnLst>
                <a:cxn ang="0">
                  <a:pos x="T0" y="T1"/>
                </a:cxn>
                <a:cxn ang="0">
                  <a:pos x="T2" y="T3"/>
                </a:cxn>
                <a:cxn ang="0">
                  <a:pos x="T4" y="T5"/>
                </a:cxn>
                <a:cxn ang="0">
                  <a:pos x="T6" y="T7"/>
                </a:cxn>
              </a:cxnLst>
              <a:rect l="0" t="0" r="r" b="b"/>
              <a:pathLst>
                <a:path w="43" h="81">
                  <a:moveTo>
                    <a:pt x="43" y="81"/>
                  </a:moveTo>
                  <a:lnTo>
                    <a:pt x="31" y="0"/>
                  </a:lnTo>
                  <a:lnTo>
                    <a:pt x="0" y="55"/>
                  </a:lnTo>
                  <a:lnTo>
                    <a:pt x="43"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7" name="Freeform 223">
              <a:extLst>
                <a:ext uri="{FF2B5EF4-FFF2-40B4-BE49-F238E27FC236}">
                  <a16:creationId xmlns:a16="http://schemas.microsoft.com/office/drawing/2014/main" id="{D579B640-0115-4DB2-9FD2-3C448814C601}"/>
                </a:ext>
              </a:extLst>
            </p:cNvPr>
            <p:cNvSpPr>
              <a:spLocks/>
            </p:cNvSpPr>
            <p:nvPr/>
          </p:nvSpPr>
          <p:spPr bwMode="auto">
            <a:xfrm>
              <a:off x="5485" y="1854"/>
              <a:ext cx="75" cy="81"/>
            </a:xfrm>
            <a:custGeom>
              <a:avLst/>
              <a:gdLst>
                <a:gd name="T0" fmla="*/ 75 w 75"/>
                <a:gd name="T1" fmla="*/ 27 h 81"/>
                <a:gd name="T2" fmla="*/ 43 w 75"/>
                <a:gd name="T3" fmla="*/ 81 h 81"/>
                <a:gd name="T4" fmla="*/ 0 w 75"/>
                <a:gd name="T5" fmla="*/ 55 h 81"/>
                <a:gd name="T6" fmla="*/ 31 w 75"/>
                <a:gd name="T7" fmla="*/ 0 h 81"/>
                <a:gd name="T8" fmla="*/ 75 w 75"/>
                <a:gd name="T9" fmla="*/ 27 h 81"/>
              </a:gdLst>
              <a:ahLst/>
              <a:cxnLst>
                <a:cxn ang="0">
                  <a:pos x="T0" y="T1"/>
                </a:cxn>
                <a:cxn ang="0">
                  <a:pos x="T2" y="T3"/>
                </a:cxn>
                <a:cxn ang="0">
                  <a:pos x="T4" y="T5"/>
                </a:cxn>
                <a:cxn ang="0">
                  <a:pos x="T6" y="T7"/>
                </a:cxn>
                <a:cxn ang="0">
                  <a:pos x="T8" y="T9"/>
                </a:cxn>
              </a:cxnLst>
              <a:rect l="0" t="0" r="r" b="b"/>
              <a:pathLst>
                <a:path w="75" h="81">
                  <a:moveTo>
                    <a:pt x="75" y="27"/>
                  </a:moveTo>
                  <a:lnTo>
                    <a:pt x="43" y="81"/>
                  </a:lnTo>
                  <a:lnTo>
                    <a:pt x="0" y="55"/>
                  </a:lnTo>
                  <a:lnTo>
                    <a:pt x="31" y="0"/>
                  </a:lnTo>
                  <a:lnTo>
                    <a:pt x="75" y="27"/>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8" name="Line 224">
              <a:extLst>
                <a:ext uri="{FF2B5EF4-FFF2-40B4-BE49-F238E27FC236}">
                  <a16:creationId xmlns:a16="http://schemas.microsoft.com/office/drawing/2014/main" id="{CBE08AEC-0A64-4D6B-89E7-D25AA99B534A}"/>
                </a:ext>
              </a:extLst>
            </p:cNvPr>
            <p:cNvSpPr>
              <a:spLocks noChangeShapeType="1"/>
            </p:cNvSpPr>
            <p:nvPr/>
          </p:nvSpPr>
          <p:spPr bwMode="auto">
            <a:xfrm flipH="1">
              <a:off x="5485" y="1854"/>
              <a:ext cx="31" cy="55"/>
            </a:xfrm>
            <a:prstGeom prst="line">
              <a:avLst/>
            </a:prstGeom>
            <a:grp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29" name="Freeform 225">
              <a:extLst>
                <a:ext uri="{FF2B5EF4-FFF2-40B4-BE49-F238E27FC236}">
                  <a16:creationId xmlns:a16="http://schemas.microsoft.com/office/drawing/2014/main" id="{ED99704E-5B9D-4230-8C0D-ADFBCDF4C1B5}"/>
                </a:ext>
              </a:extLst>
            </p:cNvPr>
            <p:cNvSpPr>
              <a:spLocks/>
            </p:cNvSpPr>
            <p:nvPr/>
          </p:nvSpPr>
          <p:spPr bwMode="auto">
            <a:xfrm>
              <a:off x="3930" y="1402"/>
              <a:ext cx="34" cy="63"/>
            </a:xfrm>
            <a:custGeom>
              <a:avLst/>
              <a:gdLst>
                <a:gd name="T0" fmla="*/ 34 w 34"/>
                <a:gd name="T1" fmla="*/ 0 h 63"/>
                <a:gd name="T2" fmla="*/ 32 w 34"/>
                <a:gd name="T3" fmla="*/ 63 h 63"/>
                <a:gd name="T4" fmla="*/ 0 w 34"/>
                <a:gd name="T5" fmla="*/ 0 h 63"/>
                <a:gd name="T6" fmla="*/ 34 w 34"/>
                <a:gd name="T7" fmla="*/ 0 h 63"/>
              </a:gdLst>
              <a:ahLst/>
              <a:cxnLst>
                <a:cxn ang="0">
                  <a:pos x="T0" y="T1"/>
                </a:cxn>
                <a:cxn ang="0">
                  <a:pos x="T2" y="T3"/>
                </a:cxn>
                <a:cxn ang="0">
                  <a:pos x="T4" y="T5"/>
                </a:cxn>
                <a:cxn ang="0">
                  <a:pos x="T6" y="T7"/>
                </a:cxn>
              </a:cxnLst>
              <a:rect l="0" t="0" r="r" b="b"/>
              <a:pathLst>
                <a:path w="34" h="63">
                  <a:moveTo>
                    <a:pt x="34" y="0"/>
                  </a:moveTo>
                  <a:lnTo>
                    <a:pt x="32" y="63"/>
                  </a:lnTo>
                  <a:lnTo>
                    <a:pt x="0"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0" name="Freeform 226">
              <a:extLst>
                <a:ext uri="{FF2B5EF4-FFF2-40B4-BE49-F238E27FC236}">
                  <a16:creationId xmlns:a16="http://schemas.microsoft.com/office/drawing/2014/main" id="{90A2AA6E-5081-4434-ADFF-1059E710A697}"/>
                </a:ext>
              </a:extLst>
            </p:cNvPr>
            <p:cNvSpPr>
              <a:spLocks/>
            </p:cNvSpPr>
            <p:nvPr/>
          </p:nvSpPr>
          <p:spPr bwMode="auto">
            <a:xfrm>
              <a:off x="3928" y="1402"/>
              <a:ext cx="34" cy="63"/>
            </a:xfrm>
            <a:custGeom>
              <a:avLst/>
              <a:gdLst>
                <a:gd name="T0" fmla="*/ 34 w 34"/>
                <a:gd name="T1" fmla="*/ 63 h 63"/>
                <a:gd name="T2" fmla="*/ 2 w 34"/>
                <a:gd name="T3" fmla="*/ 0 h 63"/>
                <a:gd name="T4" fmla="*/ 0 w 34"/>
                <a:gd name="T5" fmla="*/ 63 h 63"/>
                <a:gd name="T6" fmla="*/ 34 w 34"/>
                <a:gd name="T7" fmla="*/ 63 h 63"/>
              </a:gdLst>
              <a:ahLst/>
              <a:cxnLst>
                <a:cxn ang="0">
                  <a:pos x="T0" y="T1"/>
                </a:cxn>
                <a:cxn ang="0">
                  <a:pos x="T2" y="T3"/>
                </a:cxn>
                <a:cxn ang="0">
                  <a:pos x="T4" y="T5"/>
                </a:cxn>
                <a:cxn ang="0">
                  <a:pos x="T6" y="T7"/>
                </a:cxn>
              </a:cxnLst>
              <a:rect l="0" t="0" r="r" b="b"/>
              <a:pathLst>
                <a:path w="34" h="63">
                  <a:moveTo>
                    <a:pt x="34" y="63"/>
                  </a:moveTo>
                  <a:lnTo>
                    <a:pt x="2" y="0"/>
                  </a:lnTo>
                  <a:lnTo>
                    <a:pt x="0" y="63"/>
                  </a:lnTo>
                  <a:lnTo>
                    <a:pt x="3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1" name="Freeform 227">
              <a:extLst>
                <a:ext uri="{FF2B5EF4-FFF2-40B4-BE49-F238E27FC236}">
                  <a16:creationId xmlns:a16="http://schemas.microsoft.com/office/drawing/2014/main" id="{0C86C6D2-8403-4E69-BD9C-71DC2A7F7599}"/>
                </a:ext>
              </a:extLst>
            </p:cNvPr>
            <p:cNvSpPr>
              <a:spLocks/>
            </p:cNvSpPr>
            <p:nvPr/>
          </p:nvSpPr>
          <p:spPr bwMode="auto">
            <a:xfrm>
              <a:off x="3928" y="1402"/>
              <a:ext cx="36" cy="63"/>
            </a:xfrm>
            <a:custGeom>
              <a:avLst/>
              <a:gdLst>
                <a:gd name="T0" fmla="*/ 36 w 36"/>
                <a:gd name="T1" fmla="*/ 0 h 63"/>
                <a:gd name="T2" fmla="*/ 34 w 36"/>
                <a:gd name="T3" fmla="*/ 63 h 63"/>
                <a:gd name="T4" fmla="*/ 0 w 36"/>
                <a:gd name="T5" fmla="*/ 63 h 63"/>
                <a:gd name="T6" fmla="*/ 2 w 36"/>
                <a:gd name="T7" fmla="*/ 0 h 63"/>
                <a:gd name="T8" fmla="*/ 36 w 36"/>
                <a:gd name="T9" fmla="*/ 0 h 63"/>
              </a:gdLst>
              <a:ahLst/>
              <a:cxnLst>
                <a:cxn ang="0">
                  <a:pos x="T0" y="T1"/>
                </a:cxn>
                <a:cxn ang="0">
                  <a:pos x="T2" y="T3"/>
                </a:cxn>
                <a:cxn ang="0">
                  <a:pos x="T4" y="T5"/>
                </a:cxn>
                <a:cxn ang="0">
                  <a:pos x="T6" y="T7"/>
                </a:cxn>
                <a:cxn ang="0">
                  <a:pos x="T8" y="T9"/>
                </a:cxn>
              </a:cxnLst>
              <a:rect l="0" t="0" r="r" b="b"/>
              <a:pathLst>
                <a:path w="36" h="63">
                  <a:moveTo>
                    <a:pt x="36" y="0"/>
                  </a:moveTo>
                  <a:lnTo>
                    <a:pt x="34" y="63"/>
                  </a:lnTo>
                  <a:lnTo>
                    <a:pt x="0" y="63"/>
                  </a:lnTo>
                  <a:lnTo>
                    <a:pt x="2" y="0"/>
                  </a:lnTo>
                  <a:lnTo>
                    <a:pt x="3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2" name="Freeform 228">
              <a:extLst>
                <a:ext uri="{FF2B5EF4-FFF2-40B4-BE49-F238E27FC236}">
                  <a16:creationId xmlns:a16="http://schemas.microsoft.com/office/drawing/2014/main" id="{46279C7C-45B0-494C-8A83-353E10003D4B}"/>
                </a:ext>
              </a:extLst>
            </p:cNvPr>
            <p:cNvSpPr>
              <a:spLocks/>
            </p:cNvSpPr>
            <p:nvPr/>
          </p:nvSpPr>
          <p:spPr bwMode="auto">
            <a:xfrm>
              <a:off x="3851" y="1402"/>
              <a:ext cx="53" cy="63"/>
            </a:xfrm>
            <a:custGeom>
              <a:avLst/>
              <a:gdLst>
                <a:gd name="T0" fmla="*/ 53 w 53"/>
                <a:gd name="T1" fmla="*/ 0 h 63"/>
                <a:gd name="T2" fmla="*/ 51 w 53"/>
                <a:gd name="T3" fmla="*/ 63 h 63"/>
                <a:gd name="T4" fmla="*/ 0 w 53"/>
                <a:gd name="T5" fmla="*/ 0 h 63"/>
                <a:gd name="T6" fmla="*/ 53 w 53"/>
                <a:gd name="T7" fmla="*/ 0 h 63"/>
              </a:gdLst>
              <a:ahLst/>
              <a:cxnLst>
                <a:cxn ang="0">
                  <a:pos x="T0" y="T1"/>
                </a:cxn>
                <a:cxn ang="0">
                  <a:pos x="T2" y="T3"/>
                </a:cxn>
                <a:cxn ang="0">
                  <a:pos x="T4" y="T5"/>
                </a:cxn>
                <a:cxn ang="0">
                  <a:pos x="T6" y="T7"/>
                </a:cxn>
              </a:cxnLst>
              <a:rect l="0" t="0" r="r" b="b"/>
              <a:pathLst>
                <a:path w="53" h="63">
                  <a:moveTo>
                    <a:pt x="53" y="0"/>
                  </a:moveTo>
                  <a:lnTo>
                    <a:pt x="51" y="63"/>
                  </a:lnTo>
                  <a:lnTo>
                    <a:pt x="0" y="0"/>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3" name="Freeform 229">
              <a:extLst>
                <a:ext uri="{FF2B5EF4-FFF2-40B4-BE49-F238E27FC236}">
                  <a16:creationId xmlns:a16="http://schemas.microsoft.com/office/drawing/2014/main" id="{6C1C773C-73CC-4838-B88C-740B57DF2E37}"/>
                </a:ext>
              </a:extLst>
            </p:cNvPr>
            <p:cNvSpPr>
              <a:spLocks/>
            </p:cNvSpPr>
            <p:nvPr/>
          </p:nvSpPr>
          <p:spPr bwMode="auto">
            <a:xfrm>
              <a:off x="3851" y="1402"/>
              <a:ext cx="51" cy="63"/>
            </a:xfrm>
            <a:custGeom>
              <a:avLst/>
              <a:gdLst>
                <a:gd name="T0" fmla="*/ 51 w 51"/>
                <a:gd name="T1" fmla="*/ 63 h 63"/>
                <a:gd name="T2" fmla="*/ 0 w 51"/>
                <a:gd name="T3" fmla="*/ 0 h 63"/>
                <a:gd name="T4" fmla="*/ 0 w 51"/>
                <a:gd name="T5" fmla="*/ 63 h 63"/>
                <a:gd name="T6" fmla="*/ 51 w 51"/>
                <a:gd name="T7" fmla="*/ 63 h 63"/>
              </a:gdLst>
              <a:ahLst/>
              <a:cxnLst>
                <a:cxn ang="0">
                  <a:pos x="T0" y="T1"/>
                </a:cxn>
                <a:cxn ang="0">
                  <a:pos x="T2" y="T3"/>
                </a:cxn>
                <a:cxn ang="0">
                  <a:pos x="T4" y="T5"/>
                </a:cxn>
                <a:cxn ang="0">
                  <a:pos x="T6" y="T7"/>
                </a:cxn>
              </a:cxnLst>
              <a:rect l="0" t="0" r="r" b="b"/>
              <a:pathLst>
                <a:path w="51" h="63">
                  <a:moveTo>
                    <a:pt x="51" y="63"/>
                  </a:moveTo>
                  <a:lnTo>
                    <a:pt x="0" y="0"/>
                  </a:lnTo>
                  <a:lnTo>
                    <a:pt x="0" y="63"/>
                  </a:lnTo>
                  <a:lnTo>
                    <a:pt x="51"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4" name="Freeform 230">
              <a:extLst>
                <a:ext uri="{FF2B5EF4-FFF2-40B4-BE49-F238E27FC236}">
                  <a16:creationId xmlns:a16="http://schemas.microsoft.com/office/drawing/2014/main" id="{88C29994-690F-4493-BDA7-ADEC4653384E}"/>
                </a:ext>
              </a:extLst>
            </p:cNvPr>
            <p:cNvSpPr>
              <a:spLocks/>
            </p:cNvSpPr>
            <p:nvPr/>
          </p:nvSpPr>
          <p:spPr bwMode="auto">
            <a:xfrm>
              <a:off x="3851" y="1402"/>
              <a:ext cx="53" cy="63"/>
            </a:xfrm>
            <a:custGeom>
              <a:avLst/>
              <a:gdLst>
                <a:gd name="T0" fmla="*/ 53 w 53"/>
                <a:gd name="T1" fmla="*/ 0 h 63"/>
                <a:gd name="T2" fmla="*/ 51 w 53"/>
                <a:gd name="T3" fmla="*/ 63 h 63"/>
                <a:gd name="T4" fmla="*/ 0 w 53"/>
                <a:gd name="T5" fmla="*/ 63 h 63"/>
                <a:gd name="T6" fmla="*/ 0 w 53"/>
                <a:gd name="T7" fmla="*/ 0 h 63"/>
                <a:gd name="T8" fmla="*/ 53 w 53"/>
                <a:gd name="T9" fmla="*/ 0 h 63"/>
              </a:gdLst>
              <a:ahLst/>
              <a:cxnLst>
                <a:cxn ang="0">
                  <a:pos x="T0" y="T1"/>
                </a:cxn>
                <a:cxn ang="0">
                  <a:pos x="T2" y="T3"/>
                </a:cxn>
                <a:cxn ang="0">
                  <a:pos x="T4" y="T5"/>
                </a:cxn>
                <a:cxn ang="0">
                  <a:pos x="T6" y="T7"/>
                </a:cxn>
                <a:cxn ang="0">
                  <a:pos x="T8" y="T9"/>
                </a:cxn>
              </a:cxnLst>
              <a:rect l="0" t="0" r="r" b="b"/>
              <a:pathLst>
                <a:path w="53" h="63">
                  <a:moveTo>
                    <a:pt x="53" y="0"/>
                  </a:moveTo>
                  <a:lnTo>
                    <a:pt x="51" y="63"/>
                  </a:lnTo>
                  <a:lnTo>
                    <a:pt x="0" y="63"/>
                  </a:lnTo>
                  <a:lnTo>
                    <a:pt x="0" y="0"/>
                  </a:lnTo>
                  <a:lnTo>
                    <a:pt x="53"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5" name="Freeform 231">
              <a:extLst>
                <a:ext uri="{FF2B5EF4-FFF2-40B4-BE49-F238E27FC236}">
                  <a16:creationId xmlns:a16="http://schemas.microsoft.com/office/drawing/2014/main" id="{096C5EF8-1184-4E2A-AADA-1CFF8D0E74FD}"/>
                </a:ext>
              </a:extLst>
            </p:cNvPr>
            <p:cNvSpPr>
              <a:spLocks/>
            </p:cNvSpPr>
            <p:nvPr/>
          </p:nvSpPr>
          <p:spPr bwMode="auto">
            <a:xfrm>
              <a:off x="3773" y="1401"/>
              <a:ext cx="52" cy="64"/>
            </a:xfrm>
            <a:custGeom>
              <a:avLst/>
              <a:gdLst>
                <a:gd name="T0" fmla="*/ 52 w 52"/>
                <a:gd name="T1" fmla="*/ 0 h 64"/>
                <a:gd name="T2" fmla="*/ 52 w 52"/>
                <a:gd name="T3" fmla="*/ 64 h 64"/>
                <a:gd name="T4" fmla="*/ 0 w 52"/>
                <a:gd name="T5" fmla="*/ 0 h 64"/>
                <a:gd name="T6" fmla="*/ 52 w 52"/>
                <a:gd name="T7" fmla="*/ 0 h 64"/>
              </a:gdLst>
              <a:ahLst/>
              <a:cxnLst>
                <a:cxn ang="0">
                  <a:pos x="T0" y="T1"/>
                </a:cxn>
                <a:cxn ang="0">
                  <a:pos x="T2" y="T3"/>
                </a:cxn>
                <a:cxn ang="0">
                  <a:pos x="T4" y="T5"/>
                </a:cxn>
                <a:cxn ang="0">
                  <a:pos x="T6" y="T7"/>
                </a:cxn>
              </a:cxnLst>
              <a:rect l="0" t="0" r="r" b="b"/>
              <a:pathLst>
                <a:path w="52" h="64">
                  <a:moveTo>
                    <a:pt x="52" y="0"/>
                  </a:moveTo>
                  <a:lnTo>
                    <a:pt x="52" y="64"/>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6" name="Freeform 232">
              <a:extLst>
                <a:ext uri="{FF2B5EF4-FFF2-40B4-BE49-F238E27FC236}">
                  <a16:creationId xmlns:a16="http://schemas.microsoft.com/office/drawing/2014/main" id="{5A7B40CC-07B3-4AB8-81B0-6339E1EC0F9E}"/>
                </a:ext>
              </a:extLst>
            </p:cNvPr>
            <p:cNvSpPr>
              <a:spLocks/>
            </p:cNvSpPr>
            <p:nvPr/>
          </p:nvSpPr>
          <p:spPr bwMode="auto">
            <a:xfrm>
              <a:off x="3773" y="1401"/>
              <a:ext cx="52" cy="64"/>
            </a:xfrm>
            <a:custGeom>
              <a:avLst/>
              <a:gdLst>
                <a:gd name="T0" fmla="*/ 52 w 52"/>
                <a:gd name="T1" fmla="*/ 64 h 64"/>
                <a:gd name="T2" fmla="*/ 0 w 52"/>
                <a:gd name="T3" fmla="*/ 0 h 64"/>
                <a:gd name="T4" fmla="*/ 0 w 52"/>
                <a:gd name="T5" fmla="*/ 63 h 64"/>
                <a:gd name="T6" fmla="*/ 52 w 52"/>
                <a:gd name="T7" fmla="*/ 64 h 64"/>
              </a:gdLst>
              <a:ahLst/>
              <a:cxnLst>
                <a:cxn ang="0">
                  <a:pos x="T0" y="T1"/>
                </a:cxn>
                <a:cxn ang="0">
                  <a:pos x="T2" y="T3"/>
                </a:cxn>
                <a:cxn ang="0">
                  <a:pos x="T4" y="T5"/>
                </a:cxn>
                <a:cxn ang="0">
                  <a:pos x="T6" y="T7"/>
                </a:cxn>
              </a:cxnLst>
              <a:rect l="0" t="0" r="r" b="b"/>
              <a:pathLst>
                <a:path w="52" h="64">
                  <a:moveTo>
                    <a:pt x="52" y="64"/>
                  </a:moveTo>
                  <a:lnTo>
                    <a:pt x="0" y="0"/>
                  </a:lnTo>
                  <a:lnTo>
                    <a:pt x="0" y="63"/>
                  </a:lnTo>
                  <a:lnTo>
                    <a:pt x="5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7" name="Freeform 233">
              <a:extLst>
                <a:ext uri="{FF2B5EF4-FFF2-40B4-BE49-F238E27FC236}">
                  <a16:creationId xmlns:a16="http://schemas.microsoft.com/office/drawing/2014/main" id="{2E9364DE-11F1-42D8-AE1B-B5CAA1D0A2BC}"/>
                </a:ext>
              </a:extLst>
            </p:cNvPr>
            <p:cNvSpPr>
              <a:spLocks/>
            </p:cNvSpPr>
            <p:nvPr/>
          </p:nvSpPr>
          <p:spPr bwMode="auto">
            <a:xfrm>
              <a:off x="3773" y="1401"/>
              <a:ext cx="52" cy="64"/>
            </a:xfrm>
            <a:custGeom>
              <a:avLst/>
              <a:gdLst>
                <a:gd name="T0" fmla="*/ 52 w 52"/>
                <a:gd name="T1" fmla="*/ 0 h 64"/>
                <a:gd name="T2" fmla="*/ 52 w 52"/>
                <a:gd name="T3" fmla="*/ 64 h 64"/>
                <a:gd name="T4" fmla="*/ 0 w 52"/>
                <a:gd name="T5" fmla="*/ 63 h 64"/>
                <a:gd name="T6" fmla="*/ 0 w 52"/>
                <a:gd name="T7" fmla="*/ 0 h 64"/>
                <a:gd name="T8" fmla="*/ 52 w 52"/>
                <a:gd name="T9" fmla="*/ 0 h 64"/>
              </a:gdLst>
              <a:ahLst/>
              <a:cxnLst>
                <a:cxn ang="0">
                  <a:pos x="T0" y="T1"/>
                </a:cxn>
                <a:cxn ang="0">
                  <a:pos x="T2" y="T3"/>
                </a:cxn>
                <a:cxn ang="0">
                  <a:pos x="T4" y="T5"/>
                </a:cxn>
                <a:cxn ang="0">
                  <a:pos x="T6" y="T7"/>
                </a:cxn>
                <a:cxn ang="0">
                  <a:pos x="T8" y="T9"/>
                </a:cxn>
              </a:cxnLst>
              <a:rect l="0" t="0" r="r" b="b"/>
              <a:pathLst>
                <a:path w="52" h="64">
                  <a:moveTo>
                    <a:pt x="52" y="0"/>
                  </a:moveTo>
                  <a:lnTo>
                    <a:pt x="52" y="64"/>
                  </a:lnTo>
                  <a:lnTo>
                    <a:pt x="0" y="63"/>
                  </a:lnTo>
                  <a:lnTo>
                    <a:pt x="0" y="0"/>
                  </a:lnTo>
                  <a:lnTo>
                    <a:pt x="52"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8" name="Freeform 234">
              <a:extLst>
                <a:ext uri="{FF2B5EF4-FFF2-40B4-BE49-F238E27FC236}">
                  <a16:creationId xmlns:a16="http://schemas.microsoft.com/office/drawing/2014/main" id="{EBBF27D4-2F27-4AF8-8165-FDBAA3F2E12D}"/>
                </a:ext>
              </a:extLst>
            </p:cNvPr>
            <p:cNvSpPr>
              <a:spLocks/>
            </p:cNvSpPr>
            <p:nvPr/>
          </p:nvSpPr>
          <p:spPr bwMode="auto">
            <a:xfrm>
              <a:off x="3720" y="1401"/>
              <a:ext cx="28" cy="63"/>
            </a:xfrm>
            <a:custGeom>
              <a:avLst/>
              <a:gdLst>
                <a:gd name="T0" fmla="*/ 26 w 28"/>
                <a:gd name="T1" fmla="*/ 0 h 63"/>
                <a:gd name="T2" fmla="*/ 28 w 28"/>
                <a:gd name="T3" fmla="*/ 63 h 63"/>
                <a:gd name="T4" fmla="*/ 0 w 28"/>
                <a:gd name="T5" fmla="*/ 0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39" name="Freeform 235">
              <a:extLst>
                <a:ext uri="{FF2B5EF4-FFF2-40B4-BE49-F238E27FC236}">
                  <a16:creationId xmlns:a16="http://schemas.microsoft.com/office/drawing/2014/main" id="{40FB149E-B17C-4D12-83D6-FACB79D9734A}"/>
                </a:ext>
              </a:extLst>
            </p:cNvPr>
            <p:cNvSpPr>
              <a:spLocks/>
            </p:cNvSpPr>
            <p:nvPr/>
          </p:nvSpPr>
          <p:spPr bwMode="auto">
            <a:xfrm>
              <a:off x="3720" y="1401"/>
              <a:ext cx="28" cy="63"/>
            </a:xfrm>
            <a:custGeom>
              <a:avLst/>
              <a:gdLst>
                <a:gd name="T0" fmla="*/ 28 w 28"/>
                <a:gd name="T1" fmla="*/ 63 h 63"/>
                <a:gd name="T2" fmla="*/ 0 w 28"/>
                <a:gd name="T3" fmla="*/ 0 h 63"/>
                <a:gd name="T4" fmla="*/ 2 w 28"/>
                <a:gd name="T5" fmla="*/ 63 h 63"/>
                <a:gd name="T6" fmla="*/ 28 w 28"/>
                <a:gd name="T7" fmla="*/ 63 h 63"/>
              </a:gdLst>
              <a:ahLst/>
              <a:cxnLst>
                <a:cxn ang="0">
                  <a:pos x="T0" y="T1"/>
                </a:cxn>
                <a:cxn ang="0">
                  <a:pos x="T2" y="T3"/>
                </a:cxn>
                <a:cxn ang="0">
                  <a:pos x="T4" y="T5"/>
                </a:cxn>
                <a:cxn ang="0">
                  <a:pos x="T6" y="T7"/>
                </a:cxn>
              </a:cxnLst>
              <a:rect l="0" t="0" r="r" b="b"/>
              <a:pathLst>
                <a:path w="28" h="63">
                  <a:moveTo>
                    <a:pt x="28" y="63"/>
                  </a:moveTo>
                  <a:lnTo>
                    <a:pt x="0" y="0"/>
                  </a:lnTo>
                  <a:lnTo>
                    <a:pt x="2" y="63"/>
                  </a:lnTo>
                  <a:lnTo>
                    <a:pt x="28"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0" name="Freeform 236">
              <a:extLst>
                <a:ext uri="{FF2B5EF4-FFF2-40B4-BE49-F238E27FC236}">
                  <a16:creationId xmlns:a16="http://schemas.microsoft.com/office/drawing/2014/main" id="{4CB659A9-AD8A-48BE-B83C-CB7512836A42}"/>
                </a:ext>
              </a:extLst>
            </p:cNvPr>
            <p:cNvSpPr>
              <a:spLocks/>
            </p:cNvSpPr>
            <p:nvPr/>
          </p:nvSpPr>
          <p:spPr bwMode="auto">
            <a:xfrm>
              <a:off x="3720" y="1401"/>
              <a:ext cx="28" cy="63"/>
            </a:xfrm>
            <a:custGeom>
              <a:avLst/>
              <a:gdLst>
                <a:gd name="T0" fmla="*/ 26 w 28"/>
                <a:gd name="T1" fmla="*/ 0 h 63"/>
                <a:gd name="T2" fmla="*/ 28 w 28"/>
                <a:gd name="T3" fmla="*/ 63 h 63"/>
                <a:gd name="T4" fmla="*/ 2 w 28"/>
                <a:gd name="T5" fmla="*/ 63 h 63"/>
                <a:gd name="T6" fmla="*/ 0 w 28"/>
                <a:gd name="T7" fmla="*/ 0 h 63"/>
                <a:gd name="T8" fmla="*/ 26 w 28"/>
                <a:gd name="T9" fmla="*/ 0 h 63"/>
              </a:gdLst>
              <a:ahLst/>
              <a:cxnLst>
                <a:cxn ang="0">
                  <a:pos x="T0" y="T1"/>
                </a:cxn>
                <a:cxn ang="0">
                  <a:pos x="T2" y="T3"/>
                </a:cxn>
                <a:cxn ang="0">
                  <a:pos x="T4" y="T5"/>
                </a:cxn>
                <a:cxn ang="0">
                  <a:pos x="T6" y="T7"/>
                </a:cxn>
                <a:cxn ang="0">
                  <a:pos x="T8" y="T9"/>
                </a:cxn>
              </a:cxnLst>
              <a:rect l="0" t="0" r="r" b="b"/>
              <a:pathLst>
                <a:path w="28" h="63">
                  <a:moveTo>
                    <a:pt x="26" y="0"/>
                  </a:moveTo>
                  <a:lnTo>
                    <a:pt x="28" y="63"/>
                  </a:lnTo>
                  <a:lnTo>
                    <a:pt x="2" y="63"/>
                  </a:lnTo>
                  <a:lnTo>
                    <a:pt x="0" y="0"/>
                  </a:lnTo>
                  <a:lnTo>
                    <a:pt x="2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1" name="Freeform 237">
              <a:extLst>
                <a:ext uri="{FF2B5EF4-FFF2-40B4-BE49-F238E27FC236}">
                  <a16:creationId xmlns:a16="http://schemas.microsoft.com/office/drawing/2014/main" id="{988EEDF5-0067-4D2C-ACB5-E1A046F02ACC}"/>
                </a:ext>
              </a:extLst>
            </p:cNvPr>
            <p:cNvSpPr>
              <a:spLocks/>
            </p:cNvSpPr>
            <p:nvPr/>
          </p:nvSpPr>
          <p:spPr bwMode="auto">
            <a:xfrm>
              <a:off x="3694" y="1401"/>
              <a:ext cx="28" cy="63"/>
            </a:xfrm>
            <a:custGeom>
              <a:avLst/>
              <a:gdLst>
                <a:gd name="T0" fmla="*/ 26 w 28"/>
                <a:gd name="T1" fmla="*/ 0 h 63"/>
                <a:gd name="T2" fmla="*/ 28 w 28"/>
                <a:gd name="T3" fmla="*/ 63 h 63"/>
                <a:gd name="T4" fmla="*/ 0 w 28"/>
                <a:gd name="T5" fmla="*/ 1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1"/>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2" name="Freeform 238">
              <a:extLst>
                <a:ext uri="{FF2B5EF4-FFF2-40B4-BE49-F238E27FC236}">
                  <a16:creationId xmlns:a16="http://schemas.microsoft.com/office/drawing/2014/main" id="{122F4178-8621-48D7-AFD2-2AD91587BE0B}"/>
                </a:ext>
              </a:extLst>
            </p:cNvPr>
            <p:cNvSpPr>
              <a:spLocks/>
            </p:cNvSpPr>
            <p:nvPr/>
          </p:nvSpPr>
          <p:spPr bwMode="auto">
            <a:xfrm>
              <a:off x="3694" y="1402"/>
              <a:ext cx="28" cy="63"/>
            </a:xfrm>
            <a:custGeom>
              <a:avLst/>
              <a:gdLst>
                <a:gd name="T0" fmla="*/ 28 w 28"/>
                <a:gd name="T1" fmla="*/ 62 h 63"/>
                <a:gd name="T2" fmla="*/ 0 w 28"/>
                <a:gd name="T3" fmla="*/ 0 h 63"/>
                <a:gd name="T4" fmla="*/ 2 w 28"/>
                <a:gd name="T5" fmla="*/ 63 h 63"/>
                <a:gd name="T6" fmla="*/ 28 w 28"/>
                <a:gd name="T7" fmla="*/ 62 h 63"/>
              </a:gdLst>
              <a:ahLst/>
              <a:cxnLst>
                <a:cxn ang="0">
                  <a:pos x="T0" y="T1"/>
                </a:cxn>
                <a:cxn ang="0">
                  <a:pos x="T2" y="T3"/>
                </a:cxn>
                <a:cxn ang="0">
                  <a:pos x="T4" y="T5"/>
                </a:cxn>
                <a:cxn ang="0">
                  <a:pos x="T6" y="T7"/>
                </a:cxn>
              </a:cxnLst>
              <a:rect l="0" t="0" r="r" b="b"/>
              <a:pathLst>
                <a:path w="28" h="63">
                  <a:moveTo>
                    <a:pt x="28" y="62"/>
                  </a:moveTo>
                  <a:lnTo>
                    <a:pt x="0" y="0"/>
                  </a:lnTo>
                  <a:lnTo>
                    <a:pt x="2" y="63"/>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3" name="Freeform 239">
              <a:extLst>
                <a:ext uri="{FF2B5EF4-FFF2-40B4-BE49-F238E27FC236}">
                  <a16:creationId xmlns:a16="http://schemas.microsoft.com/office/drawing/2014/main" id="{F9C65DAC-5A7D-4248-A9DD-E3C3F0AE5FFC}"/>
                </a:ext>
              </a:extLst>
            </p:cNvPr>
            <p:cNvSpPr>
              <a:spLocks/>
            </p:cNvSpPr>
            <p:nvPr/>
          </p:nvSpPr>
          <p:spPr bwMode="auto">
            <a:xfrm>
              <a:off x="3694" y="1401"/>
              <a:ext cx="28" cy="64"/>
            </a:xfrm>
            <a:custGeom>
              <a:avLst/>
              <a:gdLst>
                <a:gd name="T0" fmla="*/ 26 w 28"/>
                <a:gd name="T1" fmla="*/ 0 h 64"/>
                <a:gd name="T2" fmla="*/ 28 w 28"/>
                <a:gd name="T3" fmla="*/ 63 h 64"/>
                <a:gd name="T4" fmla="*/ 2 w 28"/>
                <a:gd name="T5" fmla="*/ 64 h 64"/>
                <a:gd name="T6" fmla="*/ 0 w 28"/>
                <a:gd name="T7" fmla="*/ 1 h 64"/>
                <a:gd name="T8" fmla="*/ 26 w 28"/>
                <a:gd name="T9" fmla="*/ 0 h 64"/>
              </a:gdLst>
              <a:ahLst/>
              <a:cxnLst>
                <a:cxn ang="0">
                  <a:pos x="T0" y="T1"/>
                </a:cxn>
                <a:cxn ang="0">
                  <a:pos x="T2" y="T3"/>
                </a:cxn>
                <a:cxn ang="0">
                  <a:pos x="T4" y="T5"/>
                </a:cxn>
                <a:cxn ang="0">
                  <a:pos x="T6" y="T7"/>
                </a:cxn>
                <a:cxn ang="0">
                  <a:pos x="T8" y="T9"/>
                </a:cxn>
              </a:cxnLst>
              <a:rect l="0" t="0" r="r" b="b"/>
              <a:pathLst>
                <a:path w="28" h="64">
                  <a:moveTo>
                    <a:pt x="26" y="0"/>
                  </a:moveTo>
                  <a:lnTo>
                    <a:pt x="28" y="63"/>
                  </a:lnTo>
                  <a:lnTo>
                    <a:pt x="2" y="64"/>
                  </a:lnTo>
                  <a:lnTo>
                    <a:pt x="0" y="1"/>
                  </a:lnTo>
                  <a:lnTo>
                    <a:pt x="2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4" name="Freeform 240">
              <a:extLst>
                <a:ext uri="{FF2B5EF4-FFF2-40B4-BE49-F238E27FC236}">
                  <a16:creationId xmlns:a16="http://schemas.microsoft.com/office/drawing/2014/main" id="{AB507AF9-64C7-4757-B295-6D9DBAB3C4D3}"/>
                </a:ext>
              </a:extLst>
            </p:cNvPr>
            <p:cNvSpPr>
              <a:spLocks/>
            </p:cNvSpPr>
            <p:nvPr/>
          </p:nvSpPr>
          <p:spPr bwMode="auto">
            <a:xfrm>
              <a:off x="3615" y="1404"/>
              <a:ext cx="55" cy="63"/>
            </a:xfrm>
            <a:custGeom>
              <a:avLst/>
              <a:gdLst>
                <a:gd name="T0" fmla="*/ 53 w 55"/>
                <a:gd name="T1" fmla="*/ 0 h 63"/>
                <a:gd name="T2" fmla="*/ 55 w 55"/>
                <a:gd name="T3" fmla="*/ 63 h 63"/>
                <a:gd name="T4" fmla="*/ 0 w 55"/>
                <a:gd name="T5" fmla="*/ 3 h 63"/>
                <a:gd name="T6" fmla="*/ 53 w 55"/>
                <a:gd name="T7" fmla="*/ 0 h 63"/>
              </a:gdLst>
              <a:ahLst/>
              <a:cxnLst>
                <a:cxn ang="0">
                  <a:pos x="T0" y="T1"/>
                </a:cxn>
                <a:cxn ang="0">
                  <a:pos x="T2" y="T3"/>
                </a:cxn>
                <a:cxn ang="0">
                  <a:pos x="T4" y="T5"/>
                </a:cxn>
                <a:cxn ang="0">
                  <a:pos x="T6" y="T7"/>
                </a:cxn>
              </a:cxnLst>
              <a:rect l="0" t="0" r="r" b="b"/>
              <a:pathLst>
                <a:path w="55" h="63">
                  <a:moveTo>
                    <a:pt x="53" y="0"/>
                  </a:moveTo>
                  <a:lnTo>
                    <a:pt x="55" y="63"/>
                  </a:lnTo>
                  <a:lnTo>
                    <a:pt x="0" y="3"/>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5" name="Freeform 241">
              <a:extLst>
                <a:ext uri="{FF2B5EF4-FFF2-40B4-BE49-F238E27FC236}">
                  <a16:creationId xmlns:a16="http://schemas.microsoft.com/office/drawing/2014/main" id="{39791F7D-4FA3-448A-8531-A8597E5DB00E}"/>
                </a:ext>
              </a:extLst>
            </p:cNvPr>
            <p:cNvSpPr>
              <a:spLocks/>
            </p:cNvSpPr>
            <p:nvPr/>
          </p:nvSpPr>
          <p:spPr bwMode="auto">
            <a:xfrm>
              <a:off x="3615" y="1407"/>
              <a:ext cx="55" cy="63"/>
            </a:xfrm>
            <a:custGeom>
              <a:avLst/>
              <a:gdLst>
                <a:gd name="T0" fmla="*/ 55 w 55"/>
                <a:gd name="T1" fmla="*/ 60 h 63"/>
                <a:gd name="T2" fmla="*/ 0 w 55"/>
                <a:gd name="T3" fmla="*/ 0 h 63"/>
                <a:gd name="T4" fmla="*/ 4 w 55"/>
                <a:gd name="T5" fmla="*/ 63 h 63"/>
                <a:gd name="T6" fmla="*/ 55 w 55"/>
                <a:gd name="T7" fmla="*/ 60 h 63"/>
              </a:gdLst>
              <a:ahLst/>
              <a:cxnLst>
                <a:cxn ang="0">
                  <a:pos x="T0" y="T1"/>
                </a:cxn>
                <a:cxn ang="0">
                  <a:pos x="T2" y="T3"/>
                </a:cxn>
                <a:cxn ang="0">
                  <a:pos x="T4" y="T5"/>
                </a:cxn>
                <a:cxn ang="0">
                  <a:pos x="T6" y="T7"/>
                </a:cxn>
              </a:cxnLst>
              <a:rect l="0" t="0" r="r" b="b"/>
              <a:pathLst>
                <a:path w="55" h="63">
                  <a:moveTo>
                    <a:pt x="55" y="60"/>
                  </a:moveTo>
                  <a:lnTo>
                    <a:pt x="0" y="0"/>
                  </a:lnTo>
                  <a:lnTo>
                    <a:pt x="4" y="63"/>
                  </a:lnTo>
                  <a:lnTo>
                    <a:pt x="5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6" name="Freeform 242">
              <a:extLst>
                <a:ext uri="{FF2B5EF4-FFF2-40B4-BE49-F238E27FC236}">
                  <a16:creationId xmlns:a16="http://schemas.microsoft.com/office/drawing/2014/main" id="{A583449A-1AD3-4F8C-9067-46515D6472A7}"/>
                </a:ext>
              </a:extLst>
            </p:cNvPr>
            <p:cNvSpPr>
              <a:spLocks/>
            </p:cNvSpPr>
            <p:nvPr/>
          </p:nvSpPr>
          <p:spPr bwMode="auto">
            <a:xfrm>
              <a:off x="3615" y="1404"/>
              <a:ext cx="55" cy="66"/>
            </a:xfrm>
            <a:custGeom>
              <a:avLst/>
              <a:gdLst>
                <a:gd name="T0" fmla="*/ 53 w 55"/>
                <a:gd name="T1" fmla="*/ 0 h 66"/>
                <a:gd name="T2" fmla="*/ 55 w 55"/>
                <a:gd name="T3" fmla="*/ 63 h 66"/>
                <a:gd name="T4" fmla="*/ 4 w 55"/>
                <a:gd name="T5" fmla="*/ 66 h 66"/>
                <a:gd name="T6" fmla="*/ 0 w 55"/>
                <a:gd name="T7" fmla="*/ 3 h 66"/>
                <a:gd name="T8" fmla="*/ 53 w 55"/>
                <a:gd name="T9" fmla="*/ 0 h 66"/>
              </a:gdLst>
              <a:ahLst/>
              <a:cxnLst>
                <a:cxn ang="0">
                  <a:pos x="T0" y="T1"/>
                </a:cxn>
                <a:cxn ang="0">
                  <a:pos x="T2" y="T3"/>
                </a:cxn>
                <a:cxn ang="0">
                  <a:pos x="T4" y="T5"/>
                </a:cxn>
                <a:cxn ang="0">
                  <a:pos x="T6" y="T7"/>
                </a:cxn>
                <a:cxn ang="0">
                  <a:pos x="T8" y="T9"/>
                </a:cxn>
              </a:cxnLst>
              <a:rect l="0" t="0" r="r" b="b"/>
              <a:pathLst>
                <a:path w="55" h="66">
                  <a:moveTo>
                    <a:pt x="53" y="0"/>
                  </a:moveTo>
                  <a:lnTo>
                    <a:pt x="55" y="63"/>
                  </a:lnTo>
                  <a:lnTo>
                    <a:pt x="4" y="66"/>
                  </a:lnTo>
                  <a:lnTo>
                    <a:pt x="0" y="3"/>
                  </a:lnTo>
                  <a:lnTo>
                    <a:pt x="53"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7" name="Freeform 243">
              <a:extLst>
                <a:ext uri="{FF2B5EF4-FFF2-40B4-BE49-F238E27FC236}">
                  <a16:creationId xmlns:a16="http://schemas.microsoft.com/office/drawing/2014/main" id="{B5B9F165-0C77-4650-9203-E9FED01875D9}"/>
                </a:ext>
              </a:extLst>
            </p:cNvPr>
            <p:cNvSpPr>
              <a:spLocks/>
            </p:cNvSpPr>
            <p:nvPr/>
          </p:nvSpPr>
          <p:spPr bwMode="auto">
            <a:xfrm>
              <a:off x="3537" y="1409"/>
              <a:ext cx="56" cy="63"/>
            </a:xfrm>
            <a:custGeom>
              <a:avLst/>
              <a:gdLst>
                <a:gd name="T0" fmla="*/ 52 w 56"/>
                <a:gd name="T1" fmla="*/ 0 h 63"/>
                <a:gd name="T2" fmla="*/ 56 w 56"/>
                <a:gd name="T3" fmla="*/ 63 h 63"/>
                <a:gd name="T4" fmla="*/ 0 w 56"/>
                <a:gd name="T5" fmla="*/ 4 h 63"/>
                <a:gd name="T6" fmla="*/ 52 w 56"/>
                <a:gd name="T7" fmla="*/ 0 h 63"/>
              </a:gdLst>
              <a:ahLst/>
              <a:cxnLst>
                <a:cxn ang="0">
                  <a:pos x="T0" y="T1"/>
                </a:cxn>
                <a:cxn ang="0">
                  <a:pos x="T2" y="T3"/>
                </a:cxn>
                <a:cxn ang="0">
                  <a:pos x="T4" y="T5"/>
                </a:cxn>
                <a:cxn ang="0">
                  <a:pos x="T6" y="T7"/>
                </a:cxn>
              </a:cxnLst>
              <a:rect l="0" t="0" r="r" b="b"/>
              <a:pathLst>
                <a:path w="56" h="63">
                  <a:moveTo>
                    <a:pt x="52" y="0"/>
                  </a:moveTo>
                  <a:lnTo>
                    <a:pt x="56" y="63"/>
                  </a:lnTo>
                  <a:lnTo>
                    <a:pt x="0" y="4"/>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8" name="Freeform 244">
              <a:extLst>
                <a:ext uri="{FF2B5EF4-FFF2-40B4-BE49-F238E27FC236}">
                  <a16:creationId xmlns:a16="http://schemas.microsoft.com/office/drawing/2014/main" id="{0D91C9BD-BD23-4935-AC4A-F273A233CA02}"/>
                </a:ext>
              </a:extLst>
            </p:cNvPr>
            <p:cNvSpPr>
              <a:spLocks/>
            </p:cNvSpPr>
            <p:nvPr/>
          </p:nvSpPr>
          <p:spPr bwMode="auto">
            <a:xfrm>
              <a:off x="3537" y="1413"/>
              <a:ext cx="56" cy="62"/>
            </a:xfrm>
            <a:custGeom>
              <a:avLst/>
              <a:gdLst>
                <a:gd name="T0" fmla="*/ 56 w 56"/>
                <a:gd name="T1" fmla="*/ 59 h 62"/>
                <a:gd name="T2" fmla="*/ 0 w 56"/>
                <a:gd name="T3" fmla="*/ 0 h 62"/>
                <a:gd name="T4" fmla="*/ 5 w 56"/>
                <a:gd name="T5" fmla="*/ 62 h 62"/>
                <a:gd name="T6" fmla="*/ 56 w 56"/>
                <a:gd name="T7" fmla="*/ 59 h 62"/>
              </a:gdLst>
              <a:ahLst/>
              <a:cxnLst>
                <a:cxn ang="0">
                  <a:pos x="T0" y="T1"/>
                </a:cxn>
                <a:cxn ang="0">
                  <a:pos x="T2" y="T3"/>
                </a:cxn>
                <a:cxn ang="0">
                  <a:pos x="T4" y="T5"/>
                </a:cxn>
                <a:cxn ang="0">
                  <a:pos x="T6" y="T7"/>
                </a:cxn>
              </a:cxnLst>
              <a:rect l="0" t="0" r="r" b="b"/>
              <a:pathLst>
                <a:path w="56" h="62">
                  <a:moveTo>
                    <a:pt x="56" y="59"/>
                  </a:moveTo>
                  <a:lnTo>
                    <a:pt x="0" y="0"/>
                  </a:lnTo>
                  <a:lnTo>
                    <a:pt x="5" y="62"/>
                  </a:lnTo>
                  <a:lnTo>
                    <a:pt x="5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49" name="Freeform 245">
              <a:extLst>
                <a:ext uri="{FF2B5EF4-FFF2-40B4-BE49-F238E27FC236}">
                  <a16:creationId xmlns:a16="http://schemas.microsoft.com/office/drawing/2014/main" id="{CE35E7C4-4ECA-425C-95C9-A50B0F4B875D}"/>
                </a:ext>
              </a:extLst>
            </p:cNvPr>
            <p:cNvSpPr>
              <a:spLocks/>
            </p:cNvSpPr>
            <p:nvPr/>
          </p:nvSpPr>
          <p:spPr bwMode="auto">
            <a:xfrm>
              <a:off x="3537" y="1409"/>
              <a:ext cx="56" cy="66"/>
            </a:xfrm>
            <a:custGeom>
              <a:avLst/>
              <a:gdLst>
                <a:gd name="T0" fmla="*/ 52 w 56"/>
                <a:gd name="T1" fmla="*/ 0 h 66"/>
                <a:gd name="T2" fmla="*/ 56 w 56"/>
                <a:gd name="T3" fmla="*/ 63 h 66"/>
                <a:gd name="T4" fmla="*/ 5 w 56"/>
                <a:gd name="T5" fmla="*/ 66 h 66"/>
                <a:gd name="T6" fmla="*/ 0 w 56"/>
                <a:gd name="T7" fmla="*/ 4 h 66"/>
                <a:gd name="T8" fmla="*/ 52 w 56"/>
                <a:gd name="T9" fmla="*/ 0 h 66"/>
              </a:gdLst>
              <a:ahLst/>
              <a:cxnLst>
                <a:cxn ang="0">
                  <a:pos x="T0" y="T1"/>
                </a:cxn>
                <a:cxn ang="0">
                  <a:pos x="T2" y="T3"/>
                </a:cxn>
                <a:cxn ang="0">
                  <a:pos x="T4" y="T5"/>
                </a:cxn>
                <a:cxn ang="0">
                  <a:pos x="T6" y="T7"/>
                </a:cxn>
                <a:cxn ang="0">
                  <a:pos x="T8" y="T9"/>
                </a:cxn>
              </a:cxnLst>
              <a:rect l="0" t="0" r="r" b="b"/>
              <a:pathLst>
                <a:path w="56" h="66">
                  <a:moveTo>
                    <a:pt x="52" y="0"/>
                  </a:moveTo>
                  <a:lnTo>
                    <a:pt x="56" y="63"/>
                  </a:lnTo>
                  <a:lnTo>
                    <a:pt x="5" y="66"/>
                  </a:lnTo>
                  <a:lnTo>
                    <a:pt x="0" y="4"/>
                  </a:lnTo>
                  <a:lnTo>
                    <a:pt x="52"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0" name="Freeform 246">
              <a:extLst>
                <a:ext uri="{FF2B5EF4-FFF2-40B4-BE49-F238E27FC236}">
                  <a16:creationId xmlns:a16="http://schemas.microsoft.com/office/drawing/2014/main" id="{B3444736-8760-4AD2-904B-D543D61A2F2F}"/>
                </a:ext>
              </a:extLst>
            </p:cNvPr>
            <p:cNvSpPr>
              <a:spLocks/>
            </p:cNvSpPr>
            <p:nvPr/>
          </p:nvSpPr>
          <p:spPr bwMode="auto">
            <a:xfrm>
              <a:off x="3476" y="1414"/>
              <a:ext cx="40" cy="63"/>
            </a:xfrm>
            <a:custGeom>
              <a:avLst/>
              <a:gdLst>
                <a:gd name="T0" fmla="*/ 34 w 40"/>
                <a:gd name="T1" fmla="*/ 0 h 63"/>
                <a:gd name="T2" fmla="*/ 40 w 40"/>
                <a:gd name="T3" fmla="*/ 63 h 63"/>
                <a:gd name="T4" fmla="*/ 0 w 40"/>
                <a:gd name="T5" fmla="*/ 2 h 63"/>
                <a:gd name="T6" fmla="*/ 34 w 40"/>
                <a:gd name="T7" fmla="*/ 0 h 63"/>
              </a:gdLst>
              <a:ahLst/>
              <a:cxnLst>
                <a:cxn ang="0">
                  <a:pos x="T0" y="T1"/>
                </a:cxn>
                <a:cxn ang="0">
                  <a:pos x="T2" y="T3"/>
                </a:cxn>
                <a:cxn ang="0">
                  <a:pos x="T4" y="T5"/>
                </a:cxn>
                <a:cxn ang="0">
                  <a:pos x="T6" y="T7"/>
                </a:cxn>
              </a:cxnLst>
              <a:rect l="0" t="0" r="r" b="b"/>
              <a:pathLst>
                <a:path w="40" h="63">
                  <a:moveTo>
                    <a:pt x="34" y="0"/>
                  </a:moveTo>
                  <a:lnTo>
                    <a:pt x="40" y="63"/>
                  </a:lnTo>
                  <a:lnTo>
                    <a:pt x="0" y="2"/>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1" name="Freeform 247">
              <a:extLst>
                <a:ext uri="{FF2B5EF4-FFF2-40B4-BE49-F238E27FC236}">
                  <a16:creationId xmlns:a16="http://schemas.microsoft.com/office/drawing/2014/main" id="{5E211797-05A2-4F3E-BCA3-93903930A260}"/>
                </a:ext>
              </a:extLst>
            </p:cNvPr>
            <p:cNvSpPr>
              <a:spLocks/>
            </p:cNvSpPr>
            <p:nvPr/>
          </p:nvSpPr>
          <p:spPr bwMode="auto">
            <a:xfrm>
              <a:off x="3476" y="1416"/>
              <a:ext cx="40" cy="63"/>
            </a:xfrm>
            <a:custGeom>
              <a:avLst/>
              <a:gdLst>
                <a:gd name="T0" fmla="*/ 40 w 40"/>
                <a:gd name="T1" fmla="*/ 61 h 63"/>
                <a:gd name="T2" fmla="*/ 0 w 40"/>
                <a:gd name="T3" fmla="*/ 0 h 63"/>
                <a:gd name="T4" fmla="*/ 7 w 40"/>
                <a:gd name="T5" fmla="*/ 63 h 63"/>
                <a:gd name="T6" fmla="*/ 40 w 40"/>
                <a:gd name="T7" fmla="*/ 61 h 63"/>
              </a:gdLst>
              <a:ahLst/>
              <a:cxnLst>
                <a:cxn ang="0">
                  <a:pos x="T0" y="T1"/>
                </a:cxn>
                <a:cxn ang="0">
                  <a:pos x="T2" y="T3"/>
                </a:cxn>
                <a:cxn ang="0">
                  <a:pos x="T4" y="T5"/>
                </a:cxn>
                <a:cxn ang="0">
                  <a:pos x="T6" y="T7"/>
                </a:cxn>
              </a:cxnLst>
              <a:rect l="0" t="0" r="r" b="b"/>
              <a:pathLst>
                <a:path w="40" h="63">
                  <a:moveTo>
                    <a:pt x="40" y="61"/>
                  </a:moveTo>
                  <a:lnTo>
                    <a:pt x="0" y="0"/>
                  </a:lnTo>
                  <a:lnTo>
                    <a:pt x="7" y="63"/>
                  </a:lnTo>
                  <a:lnTo>
                    <a:pt x="4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2" name="Freeform 248">
              <a:extLst>
                <a:ext uri="{FF2B5EF4-FFF2-40B4-BE49-F238E27FC236}">
                  <a16:creationId xmlns:a16="http://schemas.microsoft.com/office/drawing/2014/main" id="{168B5490-0693-499A-A5AF-9F584C002811}"/>
                </a:ext>
              </a:extLst>
            </p:cNvPr>
            <p:cNvSpPr>
              <a:spLocks/>
            </p:cNvSpPr>
            <p:nvPr/>
          </p:nvSpPr>
          <p:spPr bwMode="auto">
            <a:xfrm>
              <a:off x="3476" y="1414"/>
              <a:ext cx="40" cy="65"/>
            </a:xfrm>
            <a:custGeom>
              <a:avLst/>
              <a:gdLst>
                <a:gd name="T0" fmla="*/ 34 w 40"/>
                <a:gd name="T1" fmla="*/ 0 h 65"/>
                <a:gd name="T2" fmla="*/ 40 w 40"/>
                <a:gd name="T3" fmla="*/ 63 h 65"/>
                <a:gd name="T4" fmla="*/ 7 w 40"/>
                <a:gd name="T5" fmla="*/ 65 h 65"/>
                <a:gd name="T6" fmla="*/ 0 w 40"/>
                <a:gd name="T7" fmla="*/ 2 h 65"/>
                <a:gd name="T8" fmla="*/ 34 w 40"/>
                <a:gd name="T9" fmla="*/ 0 h 65"/>
              </a:gdLst>
              <a:ahLst/>
              <a:cxnLst>
                <a:cxn ang="0">
                  <a:pos x="T0" y="T1"/>
                </a:cxn>
                <a:cxn ang="0">
                  <a:pos x="T2" y="T3"/>
                </a:cxn>
                <a:cxn ang="0">
                  <a:pos x="T4" y="T5"/>
                </a:cxn>
                <a:cxn ang="0">
                  <a:pos x="T6" y="T7"/>
                </a:cxn>
                <a:cxn ang="0">
                  <a:pos x="T8" y="T9"/>
                </a:cxn>
              </a:cxnLst>
              <a:rect l="0" t="0" r="r" b="b"/>
              <a:pathLst>
                <a:path w="40" h="65">
                  <a:moveTo>
                    <a:pt x="34" y="0"/>
                  </a:moveTo>
                  <a:lnTo>
                    <a:pt x="40" y="63"/>
                  </a:lnTo>
                  <a:lnTo>
                    <a:pt x="7" y="65"/>
                  </a:lnTo>
                  <a:lnTo>
                    <a:pt x="0" y="2"/>
                  </a:lnTo>
                  <a:lnTo>
                    <a:pt x="34"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3" name="Line 249">
              <a:extLst>
                <a:ext uri="{FF2B5EF4-FFF2-40B4-BE49-F238E27FC236}">
                  <a16:creationId xmlns:a16="http://schemas.microsoft.com/office/drawing/2014/main" id="{F0D381E1-BF7A-4019-BD2E-86A3D4DA4B1A}"/>
                </a:ext>
              </a:extLst>
            </p:cNvPr>
            <p:cNvSpPr>
              <a:spLocks noChangeShapeType="1"/>
            </p:cNvSpPr>
            <p:nvPr/>
          </p:nvSpPr>
          <p:spPr bwMode="auto">
            <a:xfrm>
              <a:off x="3476" y="1416"/>
              <a:ext cx="7" cy="63"/>
            </a:xfrm>
            <a:prstGeom prst="line">
              <a:avLst/>
            </a:prstGeom>
            <a:grp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4" name="Freeform 250">
              <a:extLst>
                <a:ext uri="{FF2B5EF4-FFF2-40B4-BE49-F238E27FC236}">
                  <a16:creationId xmlns:a16="http://schemas.microsoft.com/office/drawing/2014/main" id="{2D8225CB-9ABF-48B7-B2B3-D0263C592214}"/>
                </a:ext>
              </a:extLst>
            </p:cNvPr>
            <p:cNvSpPr>
              <a:spLocks/>
            </p:cNvSpPr>
            <p:nvPr/>
          </p:nvSpPr>
          <p:spPr bwMode="auto">
            <a:xfrm>
              <a:off x="5717" y="1657"/>
              <a:ext cx="53" cy="154"/>
            </a:xfrm>
            <a:custGeom>
              <a:avLst/>
              <a:gdLst>
                <a:gd name="T0" fmla="*/ 50 w 53"/>
                <a:gd name="T1" fmla="*/ 0 h 154"/>
                <a:gd name="T2" fmla="*/ 53 w 53"/>
                <a:gd name="T3" fmla="*/ 154 h 154"/>
                <a:gd name="T4" fmla="*/ 0 w 53"/>
                <a:gd name="T5" fmla="*/ 9 h 154"/>
                <a:gd name="T6" fmla="*/ 50 w 53"/>
                <a:gd name="T7" fmla="*/ 0 h 154"/>
              </a:gdLst>
              <a:ahLst/>
              <a:cxnLst>
                <a:cxn ang="0">
                  <a:pos x="T0" y="T1"/>
                </a:cxn>
                <a:cxn ang="0">
                  <a:pos x="T2" y="T3"/>
                </a:cxn>
                <a:cxn ang="0">
                  <a:pos x="T4" y="T5"/>
                </a:cxn>
                <a:cxn ang="0">
                  <a:pos x="T6" y="T7"/>
                </a:cxn>
              </a:cxnLst>
              <a:rect l="0" t="0" r="r" b="b"/>
              <a:pathLst>
                <a:path w="53" h="154">
                  <a:moveTo>
                    <a:pt x="50" y="0"/>
                  </a:moveTo>
                  <a:lnTo>
                    <a:pt x="53" y="154"/>
                  </a:lnTo>
                  <a:lnTo>
                    <a:pt x="0" y="9"/>
                  </a:lnTo>
                  <a:lnTo>
                    <a:pt x="5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55" name="Freeform 252">
              <a:extLst>
                <a:ext uri="{FF2B5EF4-FFF2-40B4-BE49-F238E27FC236}">
                  <a16:creationId xmlns:a16="http://schemas.microsoft.com/office/drawing/2014/main" id="{25D9AA3C-8B19-426B-BC2D-9EE126D6C68C}"/>
                </a:ext>
              </a:extLst>
            </p:cNvPr>
            <p:cNvSpPr>
              <a:spLocks/>
            </p:cNvSpPr>
            <p:nvPr/>
          </p:nvSpPr>
          <p:spPr bwMode="auto">
            <a:xfrm>
              <a:off x="5649" y="1184"/>
              <a:ext cx="97" cy="478"/>
            </a:xfrm>
            <a:custGeom>
              <a:avLst/>
              <a:gdLst>
                <a:gd name="T0" fmla="*/ 89 w 97"/>
                <a:gd name="T1" fmla="*/ 478 h 478"/>
                <a:gd name="T2" fmla="*/ 97 w 97"/>
                <a:gd name="T3" fmla="*/ 477 h 478"/>
                <a:gd name="T4" fmla="*/ 0 w 97"/>
                <a:gd name="T5" fmla="*/ 0 h 478"/>
                <a:gd name="T6" fmla="*/ 89 w 97"/>
                <a:gd name="T7" fmla="*/ 478 h 478"/>
              </a:gdLst>
              <a:ahLst/>
              <a:cxnLst>
                <a:cxn ang="0">
                  <a:pos x="T0" y="T1"/>
                </a:cxn>
                <a:cxn ang="0">
                  <a:pos x="T2" y="T3"/>
                </a:cxn>
                <a:cxn ang="0">
                  <a:pos x="T4" y="T5"/>
                </a:cxn>
                <a:cxn ang="0">
                  <a:pos x="T6" y="T7"/>
                </a:cxn>
              </a:cxnLst>
              <a:rect l="0" t="0" r="r" b="b"/>
              <a:pathLst>
                <a:path w="97" h="478">
                  <a:moveTo>
                    <a:pt x="89" y="478"/>
                  </a:moveTo>
                  <a:lnTo>
                    <a:pt x="97" y="477"/>
                  </a:lnTo>
                  <a:lnTo>
                    <a:pt x="0" y="0"/>
                  </a:lnTo>
                  <a:lnTo>
                    <a:pt x="89" y="4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6" name="Freeform 253">
              <a:extLst>
                <a:ext uri="{FF2B5EF4-FFF2-40B4-BE49-F238E27FC236}">
                  <a16:creationId xmlns:a16="http://schemas.microsoft.com/office/drawing/2014/main" id="{296BD234-3665-46C0-AAE9-5131C38A54EF}"/>
                </a:ext>
              </a:extLst>
            </p:cNvPr>
            <p:cNvSpPr>
              <a:spLocks/>
            </p:cNvSpPr>
            <p:nvPr/>
          </p:nvSpPr>
          <p:spPr bwMode="auto">
            <a:xfrm>
              <a:off x="5649" y="1176"/>
              <a:ext cx="97" cy="485"/>
            </a:xfrm>
            <a:custGeom>
              <a:avLst/>
              <a:gdLst>
                <a:gd name="T0" fmla="*/ 97 w 97"/>
                <a:gd name="T1" fmla="*/ 485 h 485"/>
                <a:gd name="T2" fmla="*/ 0 w 97"/>
                <a:gd name="T3" fmla="*/ 8 h 485"/>
                <a:gd name="T4" fmla="*/ 7 w 97"/>
                <a:gd name="T5" fmla="*/ 0 h 485"/>
                <a:gd name="T6" fmla="*/ 97 w 97"/>
                <a:gd name="T7" fmla="*/ 485 h 485"/>
              </a:gdLst>
              <a:ahLst/>
              <a:cxnLst>
                <a:cxn ang="0">
                  <a:pos x="T0" y="T1"/>
                </a:cxn>
                <a:cxn ang="0">
                  <a:pos x="T2" y="T3"/>
                </a:cxn>
                <a:cxn ang="0">
                  <a:pos x="T4" y="T5"/>
                </a:cxn>
                <a:cxn ang="0">
                  <a:pos x="T6" y="T7"/>
                </a:cxn>
              </a:cxnLst>
              <a:rect l="0" t="0" r="r" b="b"/>
              <a:pathLst>
                <a:path w="97" h="485">
                  <a:moveTo>
                    <a:pt x="97" y="485"/>
                  </a:moveTo>
                  <a:lnTo>
                    <a:pt x="0" y="8"/>
                  </a:lnTo>
                  <a:lnTo>
                    <a:pt x="7" y="0"/>
                  </a:lnTo>
                  <a:lnTo>
                    <a:pt x="97"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7" name="Freeform 254">
              <a:extLst>
                <a:ext uri="{FF2B5EF4-FFF2-40B4-BE49-F238E27FC236}">
                  <a16:creationId xmlns:a16="http://schemas.microsoft.com/office/drawing/2014/main" id="{DAE2570E-4849-44CA-8F5C-31E649557B30}"/>
                </a:ext>
              </a:extLst>
            </p:cNvPr>
            <p:cNvSpPr>
              <a:spLocks/>
            </p:cNvSpPr>
            <p:nvPr/>
          </p:nvSpPr>
          <p:spPr bwMode="auto">
            <a:xfrm>
              <a:off x="5649" y="1176"/>
              <a:ext cx="97" cy="486"/>
            </a:xfrm>
            <a:custGeom>
              <a:avLst/>
              <a:gdLst>
                <a:gd name="T0" fmla="*/ 89 w 97"/>
                <a:gd name="T1" fmla="*/ 486 h 486"/>
                <a:gd name="T2" fmla="*/ 97 w 97"/>
                <a:gd name="T3" fmla="*/ 485 h 486"/>
                <a:gd name="T4" fmla="*/ 7 w 97"/>
                <a:gd name="T5" fmla="*/ 0 h 486"/>
                <a:gd name="T6" fmla="*/ 0 w 97"/>
                <a:gd name="T7" fmla="*/ 8 h 486"/>
                <a:gd name="T8" fmla="*/ 89 w 97"/>
                <a:gd name="T9" fmla="*/ 486 h 486"/>
              </a:gdLst>
              <a:ahLst/>
              <a:cxnLst>
                <a:cxn ang="0">
                  <a:pos x="T0" y="T1"/>
                </a:cxn>
                <a:cxn ang="0">
                  <a:pos x="T2" y="T3"/>
                </a:cxn>
                <a:cxn ang="0">
                  <a:pos x="T4" y="T5"/>
                </a:cxn>
                <a:cxn ang="0">
                  <a:pos x="T6" y="T7"/>
                </a:cxn>
                <a:cxn ang="0">
                  <a:pos x="T8" y="T9"/>
                </a:cxn>
              </a:cxnLst>
              <a:rect l="0" t="0" r="r" b="b"/>
              <a:pathLst>
                <a:path w="97" h="486">
                  <a:moveTo>
                    <a:pt x="89" y="486"/>
                  </a:moveTo>
                  <a:lnTo>
                    <a:pt x="97" y="485"/>
                  </a:lnTo>
                  <a:lnTo>
                    <a:pt x="7" y="0"/>
                  </a:lnTo>
                  <a:lnTo>
                    <a:pt x="0" y="8"/>
                  </a:lnTo>
                  <a:lnTo>
                    <a:pt x="89" y="48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8" name="Freeform 255">
              <a:extLst>
                <a:ext uri="{FF2B5EF4-FFF2-40B4-BE49-F238E27FC236}">
                  <a16:creationId xmlns:a16="http://schemas.microsoft.com/office/drawing/2014/main" id="{8F62CB51-0D63-49EA-9D1F-281B9CFCE967}"/>
                </a:ext>
              </a:extLst>
            </p:cNvPr>
            <p:cNvSpPr>
              <a:spLocks/>
            </p:cNvSpPr>
            <p:nvPr/>
          </p:nvSpPr>
          <p:spPr bwMode="auto">
            <a:xfrm>
              <a:off x="5577" y="1176"/>
              <a:ext cx="79" cy="8"/>
            </a:xfrm>
            <a:custGeom>
              <a:avLst/>
              <a:gdLst>
                <a:gd name="T0" fmla="*/ 72 w 79"/>
                <a:gd name="T1" fmla="*/ 8 h 8"/>
                <a:gd name="T2" fmla="*/ 79 w 79"/>
                <a:gd name="T3" fmla="*/ 0 h 8"/>
                <a:gd name="T4" fmla="*/ 0 w 79"/>
                <a:gd name="T5" fmla="*/ 8 h 8"/>
                <a:gd name="T6" fmla="*/ 72 w 79"/>
                <a:gd name="T7" fmla="*/ 8 h 8"/>
              </a:gdLst>
              <a:ahLst/>
              <a:cxnLst>
                <a:cxn ang="0">
                  <a:pos x="T0" y="T1"/>
                </a:cxn>
                <a:cxn ang="0">
                  <a:pos x="T2" y="T3"/>
                </a:cxn>
                <a:cxn ang="0">
                  <a:pos x="T4" y="T5"/>
                </a:cxn>
                <a:cxn ang="0">
                  <a:pos x="T6" y="T7"/>
                </a:cxn>
              </a:cxnLst>
              <a:rect l="0" t="0" r="r" b="b"/>
              <a:pathLst>
                <a:path w="79" h="8">
                  <a:moveTo>
                    <a:pt x="72" y="8"/>
                  </a:moveTo>
                  <a:lnTo>
                    <a:pt x="79" y="0"/>
                  </a:lnTo>
                  <a:lnTo>
                    <a:pt x="0" y="8"/>
                  </a:lnTo>
                  <a:lnTo>
                    <a:pt x="7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59" name="Freeform 256">
              <a:extLst>
                <a:ext uri="{FF2B5EF4-FFF2-40B4-BE49-F238E27FC236}">
                  <a16:creationId xmlns:a16="http://schemas.microsoft.com/office/drawing/2014/main" id="{7DEF279F-1871-42F6-AA50-C30CEB80C9B1}"/>
                </a:ext>
              </a:extLst>
            </p:cNvPr>
            <p:cNvSpPr>
              <a:spLocks/>
            </p:cNvSpPr>
            <p:nvPr/>
          </p:nvSpPr>
          <p:spPr bwMode="auto">
            <a:xfrm>
              <a:off x="5577" y="1176"/>
              <a:ext cx="79" cy="8"/>
            </a:xfrm>
            <a:custGeom>
              <a:avLst/>
              <a:gdLst>
                <a:gd name="T0" fmla="*/ 79 w 79"/>
                <a:gd name="T1" fmla="*/ 0 h 8"/>
                <a:gd name="T2" fmla="*/ 0 w 79"/>
                <a:gd name="T3" fmla="*/ 8 h 8"/>
                <a:gd name="T4" fmla="*/ 0 w 79"/>
                <a:gd name="T5" fmla="*/ 0 h 8"/>
                <a:gd name="T6" fmla="*/ 79 w 79"/>
                <a:gd name="T7" fmla="*/ 0 h 8"/>
              </a:gdLst>
              <a:ahLst/>
              <a:cxnLst>
                <a:cxn ang="0">
                  <a:pos x="T0" y="T1"/>
                </a:cxn>
                <a:cxn ang="0">
                  <a:pos x="T2" y="T3"/>
                </a:cxn>
                <a:cxn ang="0">
                  <a:pos x="T4" y="T5"/>
                </a:cxn>
                <a:cxn ang="0">
                  <a:pos x="T6" y="T7"/>
                </a:cxn>
              </a:cxnLst>
              <a:rect l="0" t="0" r="r" b="b"/>
              <a:pathLst>
                <a:path w="79" h="8">
                  <a:moveTo>
                    <a:pt x="79" y="0"/>
                  </a:moveTo>
                  <a:lnTo>
                    <a:pt x="0" y="8"/>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0" name="Freeform 257">
              <a:extLst>
                <a:ext uri="{FF2B5EF4-FFF2-40B4-BE49-F238E27FC236}">
                  <a16:creationId xmlns:a16="http://schemas.microsoft.com/office/drawing/2014/main" id="{F6EBF5E4-6735-4744-9DB2-5EA40B4FD734}"/>
                </a:ext>
              </a:extLst>
            </p:cNvPr>
            <p:cNvSpPr>
              <a:spLocks/>
            </p:cNvSpPr>
            <p:nvPr/>
          </p:nvSpPr>
          <p:spPr bwMode="auto">
            <a:xfrm>
              <a:off x="5577" y="1176"/>
              <a:ext cx="79" cy="8"/>
            </a:xfrm>
            <a:custGeom>
              <a:avLst/>
              <a:gdLst>
                <a:gd name="T0" fmla="*/ 72 w 79"/>
                <a:gd name="T1" fmla="*/ 8 h 8"/>
                <a:gd name="T2" fmla="*/ 79 w 79"/>
                <a:gd name="T3" fmla="*/ 0 h 8"/>
                <a:gd name="T4" fmla="*/ 0 w 79"/>
                <a:gd name="T5" fmla="*/ 0 h 8"/>
                <a:gd name="T6" fmla="*/ 0 w 79"/>
                <a:gd name="T7" fmla="*/ 8 h 8"/>
                <a:gd name="T8" fmla="*/ 72 w 79"/>
                <a:gd name="T9" fmla="*/ 8 h 8"/>
              </a:gdLst>
              <a:ahLst/>
              <a:cxnLst>
                <a:cxn ang="0">
                  <a:pos x="T0" y="T1"/>
                </a:cxn>
                <a:cxn ang="0">
                  <a:pos x="T2" y="T3"/>
                </a:cxn>
                <a:cxn ang="0">
                  <a:pos x="T4" y="T5"/>
                </a:cxn>
                <a:cxn ang="0">
                  <a:pos x="T6" y="T7"/>
                </a:cxn>
                <a:cxn ang="0">
                  <a:pos x="T8" y="T9"/>
                </a:cxn>
              </a:cxnLst>
              <a:rect l="0" t="0" r="r" b="b"/>
              <a:pathLst>
                <a:path w="79" h="8">
                  <a:moveTo>
                    <a:pt x="72" y="8"/>
                  </a:moveTo>
                  <a:lnTo>
                    <a:pt x="79" y="0"/>
                  </a:lnTo>
                  <a:lnTo>
                    <a:pt x="0" y="0"/>
                  </a:lnTo>
                  <a:lnTo>
                    <a:pt x="0" y="8"/>
                  </a:lnTo>
                  <a:lnTo>
                    <a:pt x="72"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1" name="Freeform 258">
              <a:extLst>
                <a:ext uri="{FF2B5EF4-FFF2-40B4-BE49-F238E27FC236}">
                  <a16:creationId xmlns:a16="http://schemas.microsoft.com/office/drawing/2014/main" id="{4B1BD502-9699-403B-9BDC-B0E00E9C8F46}"/>
                </a:ext>
              </a:extLst>
            </p:cNvPr>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2" name="Freeform 259">
              <a:extLst>
                <a:ext uri="{FF2B5EF4-FFF2-40B4-BE49-F238E27FC236}">
                  <a16:creationId xmlns:a16="http://schemas.microsoft.com/office/drawing/2014/main" id="{7D986025-6160-4EB2-90ED-BA000BD48892}"/>
                </a:ext>
              </a:extLst>
            </p:cNvPr>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63" name="Freeform 260">
              <a:extLst>
                <a:ext uri="{FF2B5EF4-FFF2-40B4-BE49-F238E27FC236}">
                  <a16:creationId xmlns:a16="http://schemas.microsoft.com/office/drawing/2014/main" id="{44618D15-3F01-4325-93D4-38BEBBC16BF8}"/>
                </a:ext>
              </a:extLst>
            </p:cNvPr>
            <p:cNvSpPr>
              <a:spLocks/>
            </p:cNvSpPr>
            <p:nvPr/>
          </p:nvSpPr>
          <p:spPr bwMode="auto">
            <a:xfrm>
              <a:off x="2721" y="1061"/>
              <a:ext cx="155" cy="428"/>
            </a:xfrm>
            <a:custGeom>
              <a:avLst/>
              <a:gdLst>
                <a:gd name="T0" fmla="*/ 147 w 155"/>
                <a:gd name="T1" fmla="*/ 428 h 428"/>
                <a:gd name="T2" fmla="*/ 155 w 155"/>
                <a:gd name="T3" fmla="*/ 425 h 428"/>
                <a:gd name="T4" fmla="*/ 0 w 155"/>
                <a:gd name="T5" fmla="*/ 0 h 428"/>
                <a:gd name="T6" fmla="*/ 147 w 155"/>
                <a:gd name="T7" fmla="*/ 428 h 428"/>
              </a:gdLst>
              <a:ahLst/>
              <a:cxnLst>
                <a:cxn ang="0">
                  <a:pos x="T0" y="T1"/>
                </a:cxn>
                <a:cxn ang="0">
                  <a:pos x="T2" y="T3"/>
                </a:cxn>
                <a:cxn ang="0">
                  <a:pos x="T4" y="T5"/>
                </a:cxn>
                <a:cxn ang="0">
                  <a:pos x="T6" y="T7"/>
                </a:cxn>
              </a:cxnLst>
              <a:rect l="0" t="0" r="r" b="b"/>
              <a:pathLst>
                <a:path w="155" h="428">
                  <a:moveTo>
                    <a:pt x="147" y="428"/>
                  </a:moveTo>
                  <a:lnTo>
                    <a:pt x="155" y="425"/>
                  </a:lnTo>
                  <a:lnTo>
                    <a:pt x="0" y="0"/>
                  </a:lnTo>
                  <a:lnTo>
                    <a:pt x="147"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4" name="Freeform 261">
              <a:extLst>
                <a:ext uri="{FF2B5EF4-FFF2-40B4-BE49-F238E27FC236}">
                  <a16:creationId xmlns:a16="http://schemas.microsoft.com/office/drawing/2014/main" id="{3FF785F0-83A4-44B4-8C95-7E01D5183CA3}"/>
                </a:ext>
              </a:extLst>
            </p:cNvPr>
            <p:cNvSpPr>
              <a:spLocks/>
            </p:cNvSpPr>
            <p:nvPr/>
          </p:nvSpPr>
          <p:spPr bwMode="auto">
            <a:xfrm>
              <a:off x="2721" y="1052"/>
              <a:ext cx="155" cy="434"/>
            </a:xfrm>
            <a:custGeom>
              <a:avLst/>
              <a:gdLst>
                <a:gd name="T0" fmla="*/ 155 w 155"/>
                <a:gd name="T1" fmla="*/ 434 h 434"/>
                <a:gd name="T2" fmla="*/ 0 w 155"/>
                <a:gd name="T3" fmla="*/ 9 h 434"/>
                <a:gd name="T4" fmla="*/ 6 w 155"/>
                <a:gd name="T5" fmla="*/ 0 h 434"/>
                <a:gd name="T6" fmla="*/ 155 w 155"/>
                <a:gd name="T7" fmla="*/ 434 h 434"/>
              </a:gdLst>
              <a:ahLst/>
              <a:cxnLst>
                <a:cxn ang="0">
                  <a:pos x="T0" y="T1"/>
                </a:cxn>
                <a:cxn ang="0">
                  <a:pos x="T2" y="T3"/>
                </a:cxn>
                <a:cxn ang="0">
                  <a:pos x="T4" y="T5"/>
                </a:cxn>
                <a:cxn ang="0">
                  <a:pos x="T6" y="T7"/>
                </a:cxn>
              </a:cxnLst>
              <a:rect l="0" t="0" r="r" b="b"/>
              <a:pathLst>
                <a:path w="155" h="434">
                  <a:moveTo>
                    <a:pt x="155" y="434"/>
                  </a:moveTo>
                  <a:lnTo>
                    <a:pt x="0" y="9"/>
                  </a:lnTo>
                  <a:lnTo>
                    <a:pt x="6" y="0"/>
                  </a:lnTo>
                  <a:lnTo>
                    <a:pt x="155"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5" name="Freeform 262">
              <a:extLst>
                <a:ext uri="{FF2B5EF4-FFF2-40B4-BE49-F238E27FC236}">
                  <a16:creationId xmlns:a16="http://schemas.microsoft.com/office/drawing/2014/main" id="{64725ABE-5574-48AD-A515-5FAEA5AF4607}"/>
                </a:ext>
              </a:extLst>
            </p:cNvPr>
            <p:cNvSpPr>
              <a:spLocks/>
            </p:cNvSpPr>
            <p:nvPr/>
          </p:nvSpPr>
          <p:spPr bwMode="auto">
            <a:xfrm>
              <a:off x="2721" y="1052"/>
              <a:ext cx="155" cy="437"/>
            </a:xfrm>
            <a:custGeom>
              <a:avLst/>
              <a:gdLst>
                <a:gd name="T0" fmla="*/ 147 w 155"/>
                <a:gd name="T1" fmla="*/ 437 h 437"/>
                <a:gd name="T2" fmla="*/ 155 w 155"/>
                <a:gd name="T3" fmla="*/ 434 h 437"/>
                <a:gd name="T4" fmla="*/ 6 w 155"/>
                <a:gd name="T5" fmla="*/ 0 h 437"/>
                <a:gd name="T6" fmla="*/ 0 w 155"/>
                <a:gd name="T7" fmla="*/ 9 h 437"/>
                <a:gd name="T8" fmla="*/ 147 w 155"/>
                <a:gd name="T9" fmla="*/ 437 h 437"/>
              </a:gdLst>
              <a:ahLst/>
              <a:cxnLst>
                <a:cxn ang="0">
                  <a:pos x="T0" y="T1"/>
                </a:cxn>
                <a:cxn ang="0">
                  <a:pos x="T2" y="T3"/>
                </a:cxn>
                <a:cxn ang="0">
                  <a:pos x="T4" y="T5"/>
                </a:cxn>
                <a:cxn ang="0">
                  <a:pos x="T6" y="T7"/>
                </a:cxn>
                <a:cxn ang="0">
                  <a:pos x="T8" y="T9"/>
                </a:cxn>
              </a:cxnLst>
              <a:rect l="0" t="0" r="r" b="b"/>
              <a:pathLst>
                <a:path w="155" h="437">
                  <a:moveTo>
                    <a:pt x="147" y="437"/>
                  </a:moveTo>
                  <a:lnTo>
                    <a:pt x="155" y="434"/>
                  </a:lnTo>
                  <a:lnTo>
                    <a:pt x="6" y="0"/>
                  </a:lnTo>
                  <a:lnTo>
                    <a:pt x="0" y="9"/>
                  </a:lnTo>
                  <a:lnTo>
                    <a:pt x="147" y="437"/>
                  </a:lnTo>
                  <a:close/>
                </a:path>
              </a:pathLst>
            </a:cu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66" name="Freeform 263">
              <a:extLst>
                <a:ext uri="{FF2B5EF4-FFF2-40B4-BE49-F238E27FC236}">
                  <a16:creationId xmlns:a16="http://schemas.microsoft.com/office/drawing/2014/main" id="{BF33C9FC-4498-4F28-BDBD-F7BF2BF19F0D}"/>
                </a:ext>
              </a:extLst>
            </p:cNvPr>
            <p:cNvSpPr>
              <a:spLocks/>
            </p:cNvSpPr>
            <p:nvPr/>
          </p:nvSpPr>
          <p:spPr bwMode="auto">
            <a:xfrm>
              <a:off x="2648" y="1052"/>
              <a:ext cx="79" cy="9"/>
            </a:xfrm>
            <a:custGeom>
              <a:avLst/>
              <a:gdLst>
                <a:gd name="T0" fmla="*/ 73 w 79"/>
                <a:gd name="T1" fmla="*/ 9 h 9"/>
                <a:gd name="T2" fmla="*/ 79 w 79"/>
                <a:gd name="T3" fmla="*/ 0 h 9"/>
                <a:gd name="T4" fmla="*/ 0 w 79"/>
                <a:gd name="T5" fmla="*/ 9 h 9"/>
                <a:gd name="T6" fmla="*/ 73 w 79"/>
                <a:gd name="T7" fmla="*/ 9 h 9"/>
              </a:gdLst>
              <a:ahLst/>
              <a:cxnLst>
                <a:cxn ang="0">
                  <a:pos x="T0" y="T1"/>
                </a:cxn>
                <a:cxn ang="0">
                  <a:pos x="T2" y="T3"/>
                </a:cxn>
                <a:cxn ang="0">
                  <a:pos x="T4" y="T5"/>
                </a:cxn>
                <a:cxn ang="0">
                  <a:pos x="T6" y="T7"/>
                </a:cxn>
              </a:cxnLst>
              <a:rect l="0" t="0" r="r" b="b"/>
              <a:pathLst>
                <a:path w="79" h="9">
                  <a:moveTo>
                    <a:pt x="73" y="9"/>
                  </a:moveTo>
                  <a:lnTo>
                    <a:pt x="79" y="0"/>
                  </a:lnTo>
                  <a:lnTo>
                    <a:pt x="0" y="9"/>
                  </a:lnTo>
                  <a:lnTo>
                    <a:pt x="7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7" name="Freeform 264">
              <a:extLst>
                <a:ext uri="{FF2B5EF4-FFF2-40B4-BE49-F238E27FC236}">
                  <a16:creationId xmlns:a16="http://schemas.microsoft.com/office/drawing/2014/main" id="{4CB0E1FB-FCCB-417D-833B-7DFB0B3D63FB}"/>
                </a:ext>
              </a:extLst>
            </p:cNvPr>
            <p:cNvSpPr>
              <a:spLocks/>
            </p:cNvSpPr>
            <p:nvPr/>
          </p:nvSpPr>
          <p:spPr bwMode="auto">
            <a:xfrm>
              <a:off x="2648" y="1052"/>
              <a:ext cx="79" cy="9"/>
            </a:xfrm>
            <a:custGeom>
              <a:avLst/>
              <a:gdLst>
                <a:gd name="T0" fmla="*/ 79 w 79"/>
                <a:gd name="T1" fmla="*/ 0 h 9"/>
                <a:gd name="T2" fmla="*/ 0 w 79"/>
                <a:gd name="T3" fmla="*/ 9 h 9"/>
                <a:gd name="T4" fmla="*/ 0 w 79"/>
                <a:gd name="T5" fmla="*/ 0 h 9"/>
                <a:gd name="T6" fmla="*/ 79 w 79"/>
                <a:gd name="T7" fmla="*/ 0 h 9"/>
              </a:gdLst>
              <a:ahLst/>
              <a:cxnLst>
                <a:cxn ang="0">
                  <a:pos x="T0" y="T1"/>
                </a:cxn>
                <a:cxn ang="0">
                  <a:pos x="T2" y="T3"/>
                </a:cxn>
                <a:cxn ang="0">
                  <a:pos x="T4" y="T5"/>
                </a:cxn>
                <a:cxn ang="0">
                  <a:pos x="T6" y="T7"/>
                </a:cxn>
              </a:cxnLst>
              <a:rect l="0" t="0" r="r" b="b"/>
              <a:pathLst>
                <a:path w="79" h="9">
                  <a:moveTo>
                    <a:pt x="79" y="0"/>
                  </a:moveTo>
                  <a:lnTo>
                    <a:pt x="0" y="9"/>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8" name="Freeform 265">
              <a:extLst>
                <a:ext uri="{FF2B5EF4-FFF2-40B4-BE49-F238E27FC236}">
                  <a16:creationId xmlns:a16="http://schemas.microsoft.com/office/drawing/2014/main" id="{BFFB97C4-AD25-4DEE-8152-C20B1610BB3B}"/>
                </a:ext>
              </a:extLst>
            </p:cNvPr>
            <p:cNvSpPr>
              <a:spLocks/>
            </p:cNvSpPr>
            <p:nvPr/>
          </p:nvSpPr>
          <p:spPr bwMode="auto">
            <a:xfrm>
              <a:off x="2648" y="1052"/>
              <a:ext cx="79" cy="9"/>
            </a:xfrm>
            <a:custGeom>
              <a:avLst/>
              <a:gdLst>
                <a:gd name="T0" fmla="*/ 73 w 79"/>
                <a:gd name="T1" fmla="*/ 9 h 9"/>
                <a:gd name="T2" fmla="*/ 79 w 79"/>
                <a:gd name="T3" fmla="*/ 0 h 9"/>
                <a:gd name="T4" fmla="*/ 0 w 79"/>
                <a:gd name="T5" fmla="*/ 0 h 9"/>
                <a:gd name="T6" fmla="*/ 0 w 79"/>
                <a:gd name="T7" fmla="*/ 9 h 9"/>
                <a:gd name="T8" fmla="*/ 73 w 79"/>
                <a:gd name="T9" fmla="*/ 9 h 9"/>
              </a:gdLst>
              <a:ahLst/>
              <a:cxnLst>
                <a:cxn ang="0">
                  <a:pos x="T0" y="T1"/>
                </a:cxn>
                <a:cxn ang="0">
                  <a:pos x="T2" y="T3"/>
                </a:cxn>
                <a:cxn ang="0">
                  <a:pos x="T4" y="T5"/>
                </a:cxn>
                <a:cxn ang="0">
                  <a:pos x="T6" y="T7"/>
                </a:cxn>
                <a:cxn ang="0">
                  <a:pos x="T8" y="T9"/>
                </a:cxn>
              </a:cxnLst>
              <a:rect l="0" t="0" r="r" b="b"/>
              <a:pathLst>
                <a:path w="79" h="9">
                  <a:moveTo>
                    <a:pt x="73" y="9"/>
                  </a:moveTo>
                  <a:lnTo>
                    <a:pt x="79" y="0"/>
                  </a:lnTo>
                  <a:lnTo>
                    <a:pt x="0" y="0"/>
                  </a:lnTo>
                  <a:lnTo>
                    <a:pt x="0" y="9"/>
                  </a:lnTo>
                  <a:lnTo>
                    <a:pt x="73" y="9"/>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69" name="Freeform 266">
              <a:extLst>
                <a:ext uri="{FF2B5EF4-FFF2-40B4-BE49-F238E27FC236}">
                  <a16:creationId xmlns:a16="http://schemas.microsoft.com/office/drawing/2014/main" id="{65C9B46C-206F-4927-8B99-EEF7EAC87BED}"/>
                </a:ext>
              </a:extLst>
            </p:cNvPr>
            <p:cNvSpPr>
              <a:spLocks/>
            </p:cNvSpPr>
            <p:nvPr/>
          </p:nvSpPr>
          <p:spPr bwMode="auto">
            <a:xfrm>
              <a:off x="1991" y="1659"/>
              <a:ext cx="70" cy="152"/>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0" name="Freeform 267">
              <a:extLst>
                <a:ext uri="{FF2B5EF4-FFF2-40B4-BE49-F238E27FC236}">
                  <a16:creationId xmlns:a16="http://schemas.microsoft.com/office/drawing/2014/main" id="{2CD795E6-AA0C-4383-89AE-BC906FCF0021}"/>
                </a:ext>
              </a:extLst>
            </p:cNvPr>
            <p:cNvSpPr>
              <a:spLocks/>
            </p:cNvSpPr>
            <p:nvPr/>
          </p:nvSpPr>
          <p:spPr bwMode="auto">
            <a:xfrm>
              <a:off x="1991" y="1659"/>
              <a:ext cx="70" cy="152"/>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71" name="Freeform 268">
              <a:extLst>
                <a:ext uri="{FF2B5EF4-FFF2-40B4-BE49-F238E27FC236}">
                  <a16:creationId xmlns:a16="http://schemas.microsoft.com/office/drawing/2014/main" id="{924A4E60-ABC8-414B-827F-B0D2544F4BE9}"/>
                </a:ext>
              </a:extLst>
            </p:cNvPr>
            <p:cNvSpPr>
              <a:spLocks/>
            </p:cNvSpPr>
            <p:nvPr/>
          </p:nvSpPr>
          <p:spPr bwMode="auto">
            <a:xfrm>
              <a:off x="1943" y="1460"/>
              <a:ext cx="75" cy="208"/>
            </a:xfrm>
            <a:custGeom>
              <a:avLst/>
              <a:gdLst>
                <a:gd name="T0" fmla="*/ 67 w 75"/>
                <a:gd name="T1" fmla="*/ 208 h 208"/>
                <a:gd name="T2" fmla="*/ 75 w 75"/>
                <a:gd name="T3" fmla="*/ 205 h 208"/>
                <a:gd name="T4" fmla="*/ 0 w 75"/>
                <a:gd name="T5" fmla="*/ 0 h 208"/>
                <a:gd name="T6" fmla="*/ 67 w 75"/>
                <a:gd name="T7" fmla="*/ 208 h 208"/>
              </a:gdLst>
              <a:ahLst/>
              <a:cxnLst>
                <a:cxn ang="0">
                  <a:pos x="T0" y="T1"/>
                </a:cxn>
                <a:cxn ang="0">
                  <a:pos x="T2" y="T3"/>
                </a:cxn>
                <a:cxn ang="0">
                  <a:pos x="T4" y="T5"/>
                </a:cxn>
                <a:cxn ang="0">
                  <a:pos x="T6" y="T7"/>
                </a:cxn>
              </a:cxnLst>
              <a:rect l="0" t="0" r="r" b="b"/>
              <a:pathLst>
                <a:path w="75" h="208">
                  <a:moveTo>
                    <a:pt x="67" y="208"/>
                  </a:moveTo>
                  <a:lnTo>
                    <a:pt x="75" y="205"/>
                  </a:lnTo>
                  <a:lnTo>
                    <a:pt x="0" y="0"/>
                  </a:lnTo>
                  <a:lnTo>
                    <a:pt x="67"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2" name="Freeform 269">
              <a:extLst>
                <a:ext uri="{FF2B5EF4-FFF2-40B4-BE49-F238E27FC236}">
                  <a16:creationId xmlns:a16="http://schemas.microsoft.com/office/drawing/2014/main" id="{5AFB958E-0580-438B-85D3-0DD3918558F8}"/>
                </a:ext>
              </a:extLst>
            </p:cNvPr>
            <p:cNvSpPr>
              <a:spLocks/>
            </p:cNvSpPr>
            <p:nvPr/>
          </p:nvSpPr>
          <p:spPr bwMode="auto">
            <a:xfrm>
              <a:off x="1943" y="1452"/>
              <a:ext cx="75" cy="213"/>
            </a:xfrm>
            <a:custGeom>
              <a:avLst/>
              <a:gdLst>
                <a:gd name="T0" fmla="*/ 75 w 75"/>
                <a:gd name="T1" fmla="*/ 213 h 213"/>
                <a:gd name="T2" fmla="*/ 0 w 75"/>
                <a:gd name="T3" fmla="*/ 8 h 213"/>
                <a:gd name="T4" fmla="*/ 6 w 75"/>
                <a:gd name="T5" fmla="*/ 0 h 213"/>
                <a:gd name="T6" fmla="*/ 75 w 75"/>
                <a:gd name="T7" fmla="*/ 213 h 213"/>
              </a:gdLst>
              <a:ahLst/>
              <a:cxnLst>
                <a:cxn ang="0">
                  <a:pos x="T0" y="T1"/>
                </a:cxn>
                <a:cxn ang="0">
                  <a:pos x="T2" y="T3"/>
                </a:cxn>
                <a:cxn ang="0">
                  <a:pos x="T4" y="T5"/>
                </a:cxn>
                <a:cxn ang="0">
                  <a:pos x="T6" y="T7"/>
                </a:cxn>
              </a:cxnLst>
              <a:rect l="0" t="0" r="r" b="b"/>
              <a:pathLst>
                <a:path w="75" h="213">
                  <a:moveTo>
                    <a:pt x="75" y="213"/>
                  </a:moveTo>
                  <a:lnTo>
                    <a:pt x="0" y="8"/>
                  </a:lnTo>
                  <a:lnTo>
                    <a:pt x="6" y="0"/>
                  </a:lnTo>
                  <a:lnTo>
                    <a:pt x="75"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3" name="Freeform 270">
              <a:extLst>
                <a:ext uri="{FF2B5EF4-FFF2-40B4-BE49-F238E27FC236}">
                  <a16:creationId xmlns:a16="http://schemas.microsoft.com/office/drawing/2014/main" id="{3B2BE906-E748-46E3-8D8B-C479856FC9B9}"/>
                </a:ext>
              </a:extLst>
            </p:cNvPr>
            <p:cNvSpPr>
              <a:spLocks/>
            </p:cNvSpPr>
            <p:nvPr/>
          </p:nvSpPr>
          <p:spPr bwMode="auto">
            <a:xfrm>
              <a:off x="1943" y="1452"/>
              <a:ext cx="75" cy="216"/>
            </a:xfrm>
            <a:custGeom>
              <a:avLst/>
              <a:gdLst>
                <a:gd name="T0" fmla="*/ 67 w 75"/>
                <a:gd name="T1" fmla="*/ 216 h 216"/>
                <a:gd name="T2" fmla="*/ 75 w 75"/>
                <a:gd name="T3" fmla="*/ 213 h 216"/>
                <a:gd name="T4" fmla="*/ 6 w 75"/>
                <a:gd name="T5" fmla="*/ 0 h 216"/>
                <a:gd name="T6" fmla="*/ 0 w 75"/>
                <a:gd name="T7" fmla="*/ 8 h 216"/>
                <a:gd name="T8" fmla="*/ 67 w 75"/>
                <a:gd name="T9" fmla="*/ 216 h 216"/>
              </a:gdLst>
              <a:ahLst/>
              <a:cxnLst>
                <a:cxn ang="0">
                  <a:pos x="T0" y="T1"/>
                </a:cxn>
                <a:cxn ang="0">
                  <a:pos x="T2" y="T3"/>
                </a:cxn>
                <a:cxn ang="0">
                  <a:pos x="T4" y="T5"/>
                </a:cxn>
                <a:cxn ang="0">
                  <a:pos x="T6" y="T7"/>
                </a:cxn>
                <a:cxn ang="0">
                  <a:pos x="T8" y="T9"/>
                </a:cxn>
              </a:cxnLst>
              <a:rect l="0" t="0" r="r" b="b"/>
              <a:pathLst>
                <a:path w="75" h="216">
                  <a:moveTo>
                    <a:pt x="67" y="216"/>
                  </a:moveTo>
                  <a:lnTo>
                    <a:pt x="75" y="213"/>
                  </a:lnTo>
                  <a:lnTo>
                    <a:pt x="6" y="0"/>
                  </a:lnTo>
                  <a:lnTo>
                    <a:pt x="0" y="8"/>
                  </a:lnTo>
                  <a:lnTo>
                    <a:pt x="67" y="216"/>
                  </a:lnTo>
                  <a:close/>
                </a:path>
              </a:pathLst>
            </a:custGeom>
            <a:solidFill>
              <a:srgbClr val="000000"/>
            </a:solidFill>
            <a:ln w="0">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4" name="Freeform 271">
              <a:extLst>
                <a:ext uri="{FF2B5EF4-FFF2-40B4-BE49-F238E27FC236}">
                  <a16:creationId xmlns:a16="http://schemas.microsoft.com/office/drawing/2014/main" id="{D274D644-15BC-4456-A42B-20B891177A3F}"/>
                </a:ext>
              </a:extLst>
            </p:cNvPr>
            <p:cNvSpPr>
              <a:spLocks/>
            </p:cNvSpPr>
            <p:nvPr/>
          </p:nvSpPr>
          <p:spPr bwMode="auto">
            <a:xfrm>
              <a:off x="1870" y="1452"/>
              <a:ext cx="79" cy="8"/>
            </a:xfrm>
            <a:custGeom>
              <a:avLst/>
              <a:gdLst>
                <a:gd name="T0" fmla="*/ 73 w 79"/>
                <a:gd name="T1" fmla="*/ 8 h 8"/>
                <a:gd name="T2" fmla="*/ 79 w 79"/>
                <a:gd name="T3" fmla="*/ 0 h 8"/>
                <a:gd name="T4" fmla="*/ 0 w 79"/>
                <a:gd name="T5" fmla="*/ 8 h 8"/>
                <a:gd name="T6" fmla="*/ 73 w 79"/>
                <a:gd name="T7" fmla="*/ 8 h 8"/>
              </a:gdLst>
              <a:ahLst/>
              <a:cxnLst>
                <a:cxn ang="0">
                  <a:pos x="T0" y="T1"/>
                </a:cxn>
                <a:cxn ang="0">
                  <a:pos x="T2" y="T3"/>
                </a:cxn>
                <a:cxn ang="0">
                  <a:pos x="T4" y="T5"/>
                </a:cxn>
                <a:cxn ang="0">
                  <a:pos x="T6" y="T7"/>
                </a:cxn>
              </a:cxnLst>
              <a:rect l="0" t="0" r="r" b="b"/>
              <a:pathLst>
                <a:path w="79" h="8">
                  <a:moveTo>
                    <a:pt x="73" y="8"/>
                  </a:moveTo>
                  <a:lnTo>
                    <a:pt x="79" y="0"/>
                  </a:lnTo>
                  <a:lnTo>
                    <a:pt x="0" y="8"/>
                  </a:lnTo>
                  <a:lnTo>
                    <a:pt x="7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5" name="Freeform 272">
              <a:extLst>
                <a:ext uri="{FF2B5EF4-FFF2-40B4-BE49-F238E27FC236}">
                  <a16:creationId xmlns:a16="http://schemas.microsoft.com/office/drawing/2014/main" id="{19A4B5DC-FC07-43A1-ACA1-80458D0C2AA6}"/>
                </a:ext>
              </a:extLst>
            </p:cNvPr>
            <p:cNvSpPr>
              <a:spLocks/>
            </p:cNvSpPr>
            <p:nvPr/>
          </p:nvSpPr>
          <p:spPr bwMode="auto">
            <a:xfrm>
              <a:off x="1870" y="1452"/>
              <a:ext cx="79" cy="8"/>
            </a:xfrm>
            <a:custGeom>
              <a:avLst/>
              <a:gdLst>
                <a:gd name="T0" fmla="*/ 79 w 79"/>
                <a:gd name="T1" fmla="*/ 0 h 8"/>
                <a:gd name="T2" fmla="*/ 0 w 79"/>
                <a:gd name="T3" fmla="*/ 8 h 8"/>
                <a:gd name="T4" fmla="*/ 0 w 79"/>
                <a:gd name="T5" fmla="*/ 0 h 8"/>
                <a:gd name="T6" fmla="*/ 79 w 79"/>
                <a:gd name="T7" fmla="*/ 0 h 8"/>
              </a:gdLst>
              <a:ahLst/>
              <a:cxnLst>
                <a:cxn ang="0">
                  <a:pos x="T0" y="T1"/>
                </a:cxn>
                <a:cxn ang="0">
                  <a:pos x="T2" y="T3"/>
                </a:cxn>
                <a:cxn ang="0">
                  <a:pos x="T4" y="T5"/>
                </a:cxn>
                <a:cxn ang="0">
                  <a:pos x="T6" y="T7"/>
                </a:cxn>
              </a:cxnLst>
              <a:rect l="0" t="0" r="r" b="b"/>
              <a:pathLst>
                <a:path w="79" h="8">
                  <a:moveTo>
                    <a:pt x="79" y="0"/>
                  </a:moveTo>
                  <a:lnTo>
                    <a:pt x="0" y="8"/>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6" name="Freeform 273">
              <a:extLst>
                <a:ext uri="{FF2B5EF4-FFF2-40B4-BE49-F238E27FC236}">
                  <a16:creationId xmlns:a16="http://schemas.microsoft.com/office/drawing/2014/main" id="{84F43DBC-E493-41A5-8AAA-0A91C44BB98E}"/>
                </a:ext>
              </a:extLst>
            </p:cNvPr>
            <p:cNvSpPr>
              <a:spLocks/>
            </p:cNvSpPr>
            <p:nvPr/>
          </p:nvSpPr>
          <p:spPr bwMode="auto">
            <a:xfrm>
              <a:off x="1870" y="1452"/>
              <a:ext cx="79" cy="8"/>
            </a:xfrm>
            <a:custGeom>
              <a:avLst/>
              <a:gdLst>
                <a:gd name="T0" fmla="*/ 73 w 79"/>
                <a:gd name="T1" fmla="*/ 8 h 8"/>
                <a:gd name="T2" fmla="*/ 79 w 79"/>
                <a:gd name="T3" fmla="*/ 0 h 8"/>
                <a:gd name="T4" fmla="*/ 0 w 79"/>
                <a:gd name="T5" fmla="*/ 0 h 8"/>
                <a:gd name="T6" fmla="*/ 0 w 79"/>
                <a:gd name="T7" fmla="*/ 8 h 8"/>
                <a:gd name="T8" fmla="*/ 73 w 79"/>
                <a:gd name="T9" fmla="*/ 8 h 8"/>
              </a:gdLst>
              <a:ahLst/>
              <a:cxnLst>
                <a:cxn ang="0">
                  <a:pos x="T0" y="T1"/>
                </a:cxn>
                <a:cxn ang="0">
                  <a:pos x="T2" y="T3"/>
                </a:cxn>
                <a:cxn ang="0">
                  <a:pos x="T4" y="T5"/>
                </a:cxn>
                <a:cxn ang="0">
                  <a:pos x="T6" y="T7"/>
                </a:cxn>
                <a:cxn ang="0">
                  <a:pos x="T8" y="T9"/>
                </a:cxn>
              </a:cxnLst>
              <a:rect l="0" t="0" r="r" b="b"/>
              <a:pathLst>
                <a:path w="79" h="8">
                  <a:moveTo>
                    <a:pt x="73" y="8"/>
                  </a:moveTo>
                  <a:lnTo>
                    <a:pt x="79" y="0"/>
                  </a:lnTo>
                  <a:lnTo>
                    <a:pt x="0" y="0"/>
                  </a:lnTo>
                  <a:lnTo>
                    <a:pt x="0" y="8"/>
                  </a:lnTo>
                  <a:lnTo>
                    <a:pt x="73"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7" name="Freeform 275">
              <a:extLst>
                <a:ext uri="{FF2B5EF4-FFF2-40B4-BE49-F238E27FC236}">
                  <a16:creationId xmlns:a16="http://schemas.microsoft.com/office/drawing/2014/main" id="{94FF4D67-EFD4-4C80-9B9B-7EEAC646F160}"/>
                </a:ext>
              </a:extLst>
            </p:cNvPr>
            <p:cNvSpPr>
              <a:spLocks/>
            </p:cNvSpPr>
            <p:nvPr/>
          </p:nvSpPr>
          <p:spPr bwMode="auto">
            <a:xfrm>
              <a:off x="3654" y="1811"/>
              <a:ext cx="77" cy="150"/>
            </a:xfrm>
            <a:custGeom>
              <a:avLst/>
              <a:gdLst>
                <a:gd name="T0" fmla="*/ 0 w 77"/>
                <a:gd name="T1" fmla="*/ 132 h 150"/>
                <a:gd name="T2" fmla="*/ 77 w 77"/>
                <a:gd name="T3" fmla="*/ 0 h 150"/>
                <a:gd name="T4" fmla="*/ 47 w 77"/>
                <a:gd name="T5" fmla="*/ 150 h 150"/>
                <a:gd name="T6" fmla="*/ 0 w 77"/>
                <a:gd name="T7" fmla="*/ 132 h 150"/>
              </a:gdLst>
              <a:ahLst/>
              <a:cxnLst>
                <a:cxn ang="0">
                  <a:pos x="T0" y="T1"/>
                </a:cxn>
                <a:cxn ang="0">
                  <a:pos x="T2" y="T3"/>
                </a:cxn>
                <a:cxn ang="0">
                  <a:pos x="T4" y="T5"/>
                </a:cxn>
                <a:cxn ang="0">
                  <a:pos x="T6" y="T7"/>
                </a:cxn>
              </a:cxnLst>
              <a:rect l="0" t="0" r="r" b="b"/>
              <a:pathLst>
                <a:path w="77" h="150">
                  <a:moveTo>
                    <a:pt x="0" y="132"/>
                  </a:moveTo>
                  <a:lnTo>
                    <a:pt x="77" y="0"/>
                  </a:lnTo>
                  <a:lnTo>
                    <a:pt x="47" y="150"/>
                  </a:lnTo>
                  <a:lnTo>
                    <a:pt x="0" y="132"/>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78" name="Freeform 276">
              <a:extLst>
                <a:ext uri="{FF2B5EF4-FFF2-40B4-BE49-F238E27FC236}">
                  <a16:creationId xmlns:a16="http://schemas.microsoft.com/office/drawing/2014/main" id="{980FA36B-DE45-4E54-8519-0677D23B657D}"/>
                </a:ext>
              </a:extLst>
            </p:cNvPr>
            <p:cNvSpPr>
              <a:spLocks/>
            </p:cNvSpPr>
            <p:nvPr/>
          </p:nvSpPr>
          <p:spPr bwMode="auto">
            <a:xfrm>
              <a:off x="3401" y="1880"/>
              <a:ext cx="307" cy="802"/>
            </a:xfrm>
            <a:custGeom>
              <a:avLst/>
              <a:gdLst>
                <a:gd name="T0" fmla="*/ 307 w 307"/>
                <a:gd name="T1" fmla="*/ 3 h 802"/>
                <a:gd name="T2" fmla="*/ 299 w 307"/>
                <a:gd name="T3" fmla="*/ 0 h 802"/>
                <a:gd name="T4" fmla="*/ 0 w 307"/>
                <a:gd name="T5" fmla="*/ 802 h 802"/>
                <a:gd name="T6" fmla="*/ 307 w 307"/>
                <a:gd name="T7" fmla="*/ 3 h 802"/>
              </a:gdLst>
              <a:ahLst/>
              <a:cxnLst>
                <a:cxn ang="0">
                  <a:pos x="T0" y="T1"/>
                </a:cxn>
                <a:cxn ang="0">
                  <a:pos x="T2" y="T3"/>
                </a:cxn>
                <a:cxn ang="0">
                  <a:pos x="T4" y="T5"/>
                </a:cxn>
                <a:cxn ang="0">
                  <a:pos x="T6" y="T7"/>
                </a:cxn>
              </a:cxnLst>
              <a:rect l="0" t="0" r="r" b="b"/>
              <a:pathLst>
                <a:path w="307" h="802">
                  <a:moveTo>
                    <a:pt x="307" y="3"/>
                  </a:moveTo>
                  <a:lnTo>
                    <a:pt x="299" y="0"/>
                  </a:lnTo>
                  <a:lnTo>
                    <a:pt x="0" y="802"/>
                  </a:lnTo>
                  <a:lnTo>
                    <a:pt x="30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79" name="Freeform 277">
              <a:extLst>
                <a:ext uri="{FF2B5EF4-FFF2-40B4-BE49-F238E27FC236}">
                  <a16:creationId xmlns:a16="http://schemas.microsoft.com/office/drawing/2014/main" id="{140274B3-BE43-4E65-9490-1D3E7169D3C3}"/>
                </a:ext>
              </a:extLst>
            </p:cNvPr>
            <p:cNvSpPr>
              <a:spLocks/>
            </p:cNvSpPr>
            <p:nvPr/>
          </p:nvSpPr>
          <p:spPr bwMode="auto">
            <a:xfrm>
              <a:off x="3395" y="1880"/>
              <a:ext cx="305" cy="802"/>
            </a:xfrm>
            <a:custGeom>
              <a:avLst/>
              <a:gdLst>
                <a:gd name="T0" fmla="*/ 305 w 305"/>
                <a:gd name="T1" fmla="*/ 0 h 802"/>
                <a:gd name="T2" fmla="*/ 6 w 305"/>
                <a:gd name="T3" fmla="*/ 802 h 802"/>
                <a:gd name="T4" fmla="*/ 0 w 305"/>
                <a:gd name="T5" fmla="*/ 794 h 802"/>
                <a:gd name="T6" fmla="*/ 305 w 305"/>
                <a:gd name="T7" fmla="*/ 0 h 802"/>
              </a:gdLst>
              <a:ahLst/>
              <a:cxnLst>
                <a:cxn ang="0">
                  <a:pos x="T0" y="T1"/>
                </a:cxn>
                <a:cxn ang="0">
                  <a:pos x="T2" y="T3"/>
                </a:cxn>
                <a:cxn ang="0">
                  <a:pos x="T4" y="T5"/>
                </a:cxn>
                <a:cxn ang="0">
                  <a:pos x="T6" y="T7"/>
                </a:cxn>
              </a:cxnLst>
              <a:rect l="0" t="0" r="r" b="b"/>
              <a:pathLst>
                <a:path w="305" h="802">
                  <a:moveTo>
                    <a:pt x="305" y="0"/>
                  </a:moveTo>
                  <a:lnTo>
                    <a:pt x="6" y="802"/>
                  </a:lnTo>
                  <a:lnTo>
                    <a:pt x="0" y="794"/>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0" name="Freeform 278">
              <a:extLst>
                <a:ext uri="{FF2B5EF4-FFF2-40B4-BE49-F238E27FC236}">
                  <a16:creationId xmlns:a16="http://schemas.microsoft.com/office/drawing/2014/main" id="{AF4C23B4-C5AA-4CA7-BF35-1E6D9E552F8A}"/>
                </a:ext>
              </a:extLst>
            </p:cNvPr>
            <p:cNvSpPr>
              <a:spLocks/>
            </p:cNvSpPr>
            <p:nvPr/>
          </p:nvSpPr>
          <p:spPr bwMode="auto">
            <a:xfrm>
              <a:off x="3395" y="1880"/>
              <a:ext cx="313" cy="802"/>
            </a:xfrm>
            <a:custGeom>
              <a:avLst/>
              <a:gdLst>
                <a:gd name="T0" fmla="*/ 313 w 313"/>
                <a:gd name="T1" fmla="*/ 3 h 802"/>
                <a:gd name="T2" fmla="*/ 305 w 313"/>
                <a:gd name="T3" fmla="*/ 0 h 802"/>
                <a:gd name="T4" fmla="*/ 0 w 313"/>
                <a:gd name="T5" fmla="*/ 794 h 802"/>
                <a:gd name="T6" fmla="*/ 6 w 313"/>
                <a:gd name="T7" fmla="*/ 802 h 802"/>
                <a:gd name="T8" fmla="*/ 313 w 313"/>
                <a:gd name="T9" fmla="*/ 3 h 802"/>
              </a:gdLst>
              <a:ahLst/>
              <a:cxnLst>
                <a:cxn ang="0">
                  <a:pos x="T0" y="T1"/>
                </a:cxn>
                <a:cxn ang="0">
                  <a:pos x="T2" y="T3"/>
                </a:cxn>
                <a:cxn ang="0">
                  <a:pos x="T4" y="T5"/>
                </a:cxn>
                <a:cxn ang="0">
                  <a:pos x="T6" y="T7"/>
                </a:cxn>
                <a:cxn ang="0">
                  <a:pos x="T8" y="T9"/>
                </a:cxn>
              </a:cxnLst>
              <a:rect l="0" t="0" r="r" b="b"/>
              <a:pathLst>
                <a:path w="313" h="802">
                  <a:moveTo>
                    <a:pt x="313" y="3"/>
                  </a:moveTo>
                  <a:lnTo>
                    <a:pt x="305" y="0"/>
                  </a:lnTo>
                  <a:lnTo>
                    <a:pt x="0" y="794"/>
                  </a:lnTo>
                  <a:lnTo>
                    <a:pt x="6" y="802"/>
                  </a:lnTo>
                  <a:lnTo>
                    <a:pt x="313" y="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charset="0"/>
                <a:ea typeface="+mn-ea"/>
                <a:cs typeface="+mn-cs"/>
              </a:endParaRPr>
            </a:p>
          </p:txBody>
        </p:sp>
        <p:sp>
          <p:nvSpPr>
            <p:cNvPr id="81" name="Freeform 279">
              <a:extLst>
                <a:ext uri="{FF2B5EF4-FFF2-40B4-BE49-F238E27FC236}">
                  <a16:creationId xmlns:a16="http://schemas.microsoft.com/office/drawing/2014/main" id="{635C4CF0-1119-487A-861D-74711950D334}"/>
                </a:ext>
              </a:extLst>
            </p:cNvPr>
            <p:cNvSpPr>
              <a:spLocks/>
            </p:cNvSpPr>
            <p:nvPr/>
          </p:nvSpPr>
          <p:spPr bwMode="auto">
            <a:xfrm>
              <a:off x="3323" y="2674"/>
              <a:ext cx="78" cy="8"/>
            </a:xfrm>
            <a:custGeom>
              <a:avLst/>
              <a:gdLst>
                <a:gd name="T0" fmla="*/ 78 w 78"/>
                <a:gd name="T1" fmla="*/ 8 h 8"/>
                <a:gd name="T2" fmla="*/ 72 w 78"/>
                <a:gd name="T3" fmla="*/ 0 h 8"/>
                <a:gd name="T4" fmla="*/ 0 w 78"/>
                <a:gd name="T5" fmla="*/ 8 h 8"/>
                <a:gd name="T6" fmla="*/ 78 w 78"/>
                <a:gd name="T7" fmla="*/ 8 h 8"/>
              </a:gdLst>
              <a:ahLst/>
              <a:cxnLst>
                <a:cxn ang="0">
                  <a:pos x="T0" y="T1"/>
                </a:cxn>
                <a:cxn ang="0">
                  <a:pos x="T2" y="T3"/>
                </a:cxn>
                <a:cxn ang="0">
                  <a:pos x="T4" y="T5"/>
                </a:cxn>
                <a:cxn ang="0">
                  <a:pos x="T6" y="T7"/>
                </a:cxn>
              </a:cxnLst>
              <a:rect l="0" t="0" r="r" b="b"/>
              <a:pathLst>
                <a:path w="78" h="8">
                  <a:moveTo>
                    <a:pt x="78" y="8"/>
                  </a:moveTo>
                  <a:lnTo>
                    <a:pt x="72" y="0"/>
                  </a:lnTo>
                  <a:lnTo>
                    <a:pt x="0" y="8"/>
                  </a:lnTo>
                  <a:lnTo>
                    <a:pt x="7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2" name="Freeform 280">
              <a:extLst>
                <a:ext uri="{FF2B5EF4-FFF2-40B4-BE49-F238E27FC236}">
                  <a16:creationId xmlns:a16="http://schemas.microsoft.com/office/drawing/2014/main" id="{1282A198-C704-4CEC-88CD-AF7B70B9AEFD}"/>
                </a:ext>
              </a:extLst>
            </p:cNvPr>
            <p:cNvSpPr>
              <a:spLocks/>
            </p:cNvSpPr>
            <p:nvPr/>
          </p:nvSpPr>
          <p:spPr bwMode="auto">
            <a:xfrm>
              <a:off x="3323" y="2674"/>
              <a:ext cx="72" cy="8"/>
            </a:xfrm>
            <a:custGeom>
              <a:avLst/>
              <a:gdLst>
                <a:gd name="T0" fmla="*/ 72 w 72"/>
                <a:gd name="T1" fmla="*/ 0 h 8"/>
                <a:gd name="T2" fmla="*/ 0 w 72"/>
                <a:gd name="T3" fmla="*/ 8 h 8"/>
                <a:gd name="T4" fmla="*/ 0 w 72"/>
                <a:gd name="T5" fmla="*/ 0 h 8"/>
                <a:gd name="T6" fmla="*/ 72 w 72"/>
                <a:gd name="T7" fmla="*/ 0 h 8"/>
              </a:gdLst>
              <a:ahLst/>
              <a:cxnLst>
                <a:cxn ang="0">
                  <a:pos x="T0" y="T1"/>
                </a:cxn>
                <a:cxn ang="0">
                  <a:pos x="T2" y="T3"/>
                </a:cxn>
                <a:cxn ang="0">
                  <a:pos x="T4" y="T5"/>
                </a:cxn>
                <a:cxn ang="0">
                  <a:pos x="T6" y="T7"/>
                </a:cxn>
              </a:cxnLst>
              <a:rect l="0" t="0" r="r" b="b"/>
              <a:pathLst>
                <a:path w="72" h="8">
                  <a:moveTo>
                    <a:pt x="72" y="0"/>
                  </a:moveTo>
                  <a:lnTo>
                    <a:pt x="0" y="8"/>
                  </a:lnTo>
                  <a:lnTo>
                    <a:pt x="0" y="0"/>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sp>
          <p:nvSpPr>
            <p:cNvPr id="83" name="Freeform 281">
              <a:extLst>
                <a:ext uri="{FF2B5EF4-FFF2-40B4-BE49-F238E27FC236}">
                  <a16:creationId xmlns:a16="http://schemas.microsoft.com/office/drawing/2014/main" id="{E04B626D-A57B-4794-9B54-C43425AFED7B}"/>
                </a:ext>
              </a:extLst>
            </p:cNvPr>
            <p:cNvSpPr>
              <a:spLocks/>
            </p:cNvSpPr>
            <p:nvPr/>
          </p:nvSpPr>
          <p:spPr bwMode="auto">
            <a:xfrm>
              <a:off x="3323" y="2674"/>
              <a:ext cx="78" cy="8"/>
            </a:xfrm>
            <a:custGeom>
              <a:avLst/>
              <a:gdLst>
                <a:gd name="T0" fmla="*/ 78 w 78"/>
                <a:gd name="T1" fmla="*/ 8 h 8"/>
                <a:gd name="T2" fmla="*/ 72 w 78"/>
                <a:gd name="T3" fmla="*/ 0 h 8"/>
                <a:gd name="T4" fmla="*/ 0 w 78"/>
                <a:gd name="T5" fmla="*/ 0 h 8"/>
                <a:gd name="T6" fmla="*/ 0 w 78"/>
                <a:gd name="T7" fmla="*/ 8 h 8"/>
                <a:gd name="T8" fmla="*/ 78 w 78"/>
                <a:gd name="T9" fmla="*/ 8 h 8"/>
              </a:gdLst>
              <a:ahLst/>
              <a:cxnLst>
                <a:cxn ang="0">
                  <a:pos x="T0" y="T1"/>
                </a:cxn>
                <a:cxn ang="0">
                  <a:pos x="T2" y="T3"/>
                </a:cxn>
                <a:cxn ang="0">
                  <a:pos x="T4" y="T5"/>
                </a:cxn>
                <a:cxn ang="0">
                  <a:pos x="T6" y="T7"/>
                </a:cxn>
                <a:cxn ang="0">
                  <a:pos x="T8" y="T9"/>
                </a:cxn>
              </a:cxnLst>
              <a:rect l="0" t="0" r="r" b="b"/>
              <a:pathLst>
                <a:path w="78" h="8">
                  <a:moveTo>
                    <a:pt x="78" y="8"/>
                  </a:moveTo>
                  <a:lnTo>
                    <a:pt x="72" y="0"/>
                  </a:lnTo>
                  <a:lnTo>
                    <a:pt x="0" y="0"/>
                  </a:lnTo>
                  <a:lnTo>
                    <a:pt x="0" y="8"/>
                  </a:lnTo>
                  <a:lnTo>
                    <a:pt x="78" y="8"/>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grpSp>
      <p:cxnSp>
        <p:nvCxnSpPr>
          <p:cNvPr id="4" name="Straight Connector 3">
            <a:extLst>
              <a:ext uri="{FF2B5EF4-FFF2-40B4-BE49-F238E27FC236}">
                <a16:creationId xmlns:a16="http://schemas.microsoft.com/office/drawing/2014/main" id="{6C712EEA-13EB-4996-A35D-F2985D26C0B3}"/>
              </a:ext>
            </a:extLst>
          </p:cNvPr>
          <p:cNvCxnSpPr>
            <a:cxnSpLocks/>
          </p:cNvCxnSpPr>
          <p:nvPr/>
        </p:nvCxnSpPr>
        <p:spPr>
          <a:xfrm flipH="1">
            <a:off x="2869660" y="3551095"/>
            <a:ext cx="50011" cy="263569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3" name="Freeform 161">
            <a:extLst>
              <a:ext uri="{FF2B5EF4-FFF2-40B4-BE49-F238E27FC236}">
                <a16:creationId xmlns:a16="http://schemas.microsoft.com/office/drawing/2014/main" id="{50579DE1-E6EB-4B5F-9BFC-8FEE833BE109}"/>
              </a:ext>
            </a:extLst>
          </p:cNvPr>
          <p:cNvSpPr>
            <a:spLocks/>
          </p:cNvSpPr>
          <p:nvPr/>
        </p:nvSpPr>
        <p:spPr bwMode="auto">
          <a:xfrm rot="10800000">
            <a:off x="7973618" y="5445114"/>
            <a:ext cx="267423" cy="166109"/>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charset="0"/>
              <a:ea typeface="+mn-ea"/>
              <a:cs typeface="+mn-cs"/>
            </a:endParaRPr>
          </a:p>
        </p:txBody>
      </p:sp>
      <p:cxnSp>
        <p:nvCxnSpPr>
          <p:cNvPr id="214" name="Straight Connector 213">
            <a:extLst>
              <a:ext uri="{FF2B5EF4-FFF2-40B4-BE49-F238E27FC236}">
                <a16:creationId xmlns:a16="http://schemas.microsoft.com/office/drawing/2014/main" id="{632533EA-E282-4CE2-AF76-C77B74B41BB3}"/>
              </a:ext>
            </a:extLst>
          </p:cNvPr>
          <p:cNvCxnSpPr>
            <a:cxnSpLocks/>
          </p:cNvCxnSpPr>
          <p:nvPr/>
        </p:nvCxnSpPr>
        <p:spPr>
          <a:xfrm>
            <a:off x="8221013" y="3628848"/>
            <a:ext cx="20027" cy="244121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03DC3CAE-FDF4-D8CA-1CBB-616C1DE1E11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349960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54833" y="-145411"/>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pic>
        <p:nvPicPr>
          <p:cNvPr id="210" name="Picture 209">
            <a:extLst>
              <a:ext uri="{FF2B5EF4-FFF2-40B4-BE49-F238E27FC236}">
                <a16:creationId xmlns:a16="http://schemas.microsoft.com/office/drawing/2014/main" id="{67F663FA-CE1F-46F0-994B-7A1114BE7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295400"/>
            <a:ext cx="2914650" cy="4469130"/>
          </a:xfrm>
          <a:prstGeom prst="rect">
            <a:avLst/>
          </a:prstGeom>
        </p:spPr>
      </p:pic>
      <p:sp>
        <p:nvSpPr>
          <p:cNvPr id="211" name="TextBox 210">
            <a:extLst>
              <a:ext uri="{FF2B5EF4-FFF2-40B4-BE49-F238E27FC236}">
                <a16:creationId xmlns:a16="http://schemas.microsoft.com/office/drawing/2014/main" id="{5D888F71-BD89-4360-AE82-D5F6BB20BC55}"/>
              </a:ext>
            </a:extLst>
          </p:cNvPr>
          <p:cNvSpPr txBox="1"/>
          <p:nvPr/>
        </p:nvSpPr>
        <p:spPr>
          <a:xfrm>
            <a:off x="4072646" y="1397892"/>
            <a:ext cx="728926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The Grid scale factor is the measure of the linear distortion that has been mathematically imposed on ellipsoid distances so they may be projected onto a plane. At a given point the ratio of the length of linear increment on the grid to the length of the corresponding increment on the ellipsoid is identified as the grid scale factor at that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The grid scale factor is constant at a point regardless of the azimuth in conformal map projections.</a:t>
            </a:r>
          </a:p>
        </p:txBody>
      </p:sp>
      <p:sp>
        <p:nvSpPr>
          <p:cNvPr id="2" name="Footer Placeholder 1">
            <a:extLst>
              <a:ext uri="{FF2B5EF4-FFF2-40B4-BE49-F238E27FC236}">
                <a16:creationId xmlns:a16="http://schemas.microsoft.com/office/drawing/2014/main" id="{1C04BD85-DC9C-FB03-F56E-43C70C8B7C7B}"/>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65183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266521"/>
            <a:ext cx="9144000" cy="626496"/>
          </a:xfrm>
          <a:prstGeom prst="rect">
            <a:avLst/>
          </a:prstGeom>
        </p:spPr>
        <p:txBody>
          <a:bodyPr vert="horz" wrap="square" lIns="0" tIns="16933" rIns="0" bIns="0" numCol="1" rtlCol="0" anchor="ctr" anchorCtr="0" compatLnSpc="1">
            <a:prstTxWarp prst="textNoShape">
              <a:avLst/>
            </a:prstTxWarp>
            <a:spAutoFit/>
          </a:bodyPr>
          <a:lstStyle/>
          <a:p>
            <a:pPr marL="16933" algn="ctr">
              <a:spcBef>
                <a:spcPts val="133"/>
              </a:spcBef>
            </a:pPr>
            <a:r>
              <a:rPr lang="en-US" b="1" spc="-40" dirty="0">
                <a:solidFill>
                  <a:schemeClr val="bg1"/>
                </a:solidFill>
                <a:latin typeface="Cambria" panose="02040503050406030204" pitchFamily="18" charset="0"/>
                <a:cs typeface="Calibri"/>
              </a:rPr>
              <a:t>Non-</a:t>
            </a:r>
            <a:r>
              <a:rPr lang="en-US" b="1" spc="-40" dirty="0" err="1">
                <a:solidFill>
                  <a:schemeClr val="bg1"/>
                </a:solidFill>
                <a:latin typeface="Cambria" panose="02040503050406030204" pitchFamily="18" charset="0"/>
                <a:cs typeface="Calibri"/>
              </a:rPr>
              <a:t>geocentricity</a:t>
            </a:r>
            <a:r>
              <a:rPr lang="en-US" b="1" spc="-40" dirty="0">
                <a:solidFill>
                  <a:schemeClr val="bg1"/>
                </a:solidFill>
                <a:latin typeface="Cambria" panose="02040503050406030204" pitchFamily="18" charset="0"/>
                <a:cs typeface="Calibri"/>
              </a:rPr>
              <a:t> of </a:t>
            </a:r>
            <a:r>
              <a:rPr b="1" dirty="0">
                <a:solidFill>
                  <a:schemeClr val="bg1"/>
                </a:solidFill>
                <a:latin typeface="Cambria" panose="02040503050406030204" pitchFamily="18" charset="0"/>
                <a:cs typeface="Calibri"/>
              </a:rPr>
              <a:t>NAD83</a:t>
            </a:r>
          </a:p>
        </p:txBody>
      </p:sp>
      <p:sp>
        <p:nvSpPr>
          <p:cNvPr id="37" name="Text Box 19"/>
          <p:cNvSpPr txBox="1">
            <a:spLocks noChangeArrowheads="1"/>
          </p:cNvSpPr>
          <p:nvPr/>
        </p:nvSpPr>
        <p:spPr bwMode="auto">
          <a:xfrm>
            <a:off x="7899715" y="1565642"/>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ITRF2014</a:t>
            </a:r>
          </a:p>
        </p:txBody>
      </p:sp>
      <p:sp>
        <p:nvSpPr>
          <p:cNvPr id="38" name="Text Box 19"/>
          <p:cNvSpPr txBox="1">
            <a:spLocks noChangeArrowheads="1"/>
          </p:cNvSpPr>
          <p:nvPr/>
        </p:nvSpPr>
        <p:spPr bwMode="auto">
          <a:xfrm>
            <a:off x="2597326" y="5501976"/>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grpSp>
        <p:nvGrpSpPr>
          <p:cNvPr id="3" name="Group 2"/>
          <p:cNvGrpSpPr/>
          <p:nvPr/>
        </p:nvGrpSpPr>
        <p:grpSpPr>
          <a:xfrm>
            <a:off x="3387813" y="154862"/>
            <a:ext cx="7085312" cy="5931889"/>
            <a:chOff x="1804688" y="232665"/>
            <a:chExt cx="7085312" cy="5931889"/>
          </a:xfrm>
        </p:grpSpPr>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GRS80 ellipsoid</a:t>
              </a:r>
            </a:p>
          </p:txBody>
        </p:sp>
        <p:sp>
          <p:nvSpPr>
            <p:cNvPr id="35" name="Oval 34"/>
            <p:cNvSpPr/>
            <p:nvPr/>
          </p:nvSpPr>
          <p:spPr>
            <a:xfrm>
              <a:off x="2002536" y="1643445"/>
              <a:ext cx="5154886" cy="4336328"/>
            </a:xfrm>
            <a:prstGeom prst="ellipse">
              <a:avLst/>
            </a:prstGeom>
            <a:noFill/>
            <a:ln w="762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2023960" y="1643445"/>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851606" y="1735836"/>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bwMode="auto">
            <a:xfrm>
              <a:off x="4329186" y="319046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bwMode="auto">
            <a:xfrm>
              <a:off x="4242816" y="326440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mn-cs"/>
                </a:rPr>
                <a:t> </a:t>
              </a:r>
            </a:p>
          </p:txBody>
        </p:sp>
      </p:grpSp>
      <p:sp>
        <p:nvSpPr>
          <p:cNvPr id="5" name="Footer Placeholder 4">
            <a:extLst>
              <a:ext uri="{FF2B5EF4-FFF2-40B4-BE49-F238E27FC236}">
                <a16:creationId xmlns:a16="http://schemas.microsoft.com/office/drawing/2014/main" id="{E5EEF886-D67A-455F-E353-EA10B60A1AC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Datums/Coordinates and Other Stuff 2024</a:t>
            </a:r>
          </a:p>
        </p:txBody>
      </p:sp>
      <p:sp>
        <p:nvSpPr>
          <p:cNvPr id="6" name="Slide Number Placeholder 5">
            <a:extLst>
              <a:ext uri="{FF2B5EF4-FFF2-40B4-BE49-F238E27FC236}">
                <a16:creationId xmlns:a16="http://schemas.microsoft.com/office/drawing/2014/main" id="{865B8AC7-26C0-BE21-E522-D4DAF6039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BFBAC-A956-45B0-95C8-3632388918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1603618"/>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22222E-6 4.81481E-6 L -0.29444 0.37037 " pathEditMode="relative" rAng="0" ptsTypes="AA">
                                      <p:cBhvr>
                                        <p:cTn id="6" dur="2000" fill="hold"/>
                                        <p:tgtEl>
                                          <p:spTgt spid="3"/>
                                        </p:tgtEl>
                                        <p:attrNameLst>
                                          <p:attrName>ppt_x</p:attrName>
                                          <p:attrName>ppt_y</p:attrName>
                                        </p:attrNameLst>
                                      </p:cBhvr>
                                      <p:rCtr x="-14722" y="18519"/>
                                    </p:animMotion>
                                  </p:childTnLst>
                                </p:cTn>
                              </p:par>
                              <p:par>
                                <p:cTn id="7" presetID="10" presetClass="exit" presetSubtype="0" fill="hold" grpId="0" nodeType="withEffect">
                                  <p:stCondLst>
                                    <p:cond delay="0"/>
                                  </p:stCondLst>
                                  <p:childTnLst>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
                                        </p:tgtEl>
                                      </p:cBhvr>
                                      <p:by x="280000" y="2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54833" y="-145411"/>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grpSp>
        <p:nvGrpSpPr>
          <p:cNvPr id="210" name="Group 4">
            <a:extLst>
              <a:ext uri="{FF2B5EF4-FFF2-40B4-BE49-F238E27FC236}">
                <a16:creationId xmlns:a16="http://schemas.microsoft.com/office/drawing/2014/main" id="{F2A3C71C-FA61-4636-8B22-1079594559AB}"/>
              </a:ext>
            </a:extLst>
          </p:cNvPr>
          <p:cNvGrpSpPr>
            <a:grpSpLocks noChangeAspect="1"/>
          </p:cNvGrpSpPr>
          <p:nvPr/>
        </p:nvGrpSpPr>
        <p:grpSpPr bwMode="auto">
          <a:xfrm>
            <a:off x="2201693" y="957985"/>
            <a:ext cx="6359255" cy="4942030"/>
            <a:chOff x="1119" y="-349"/>
            <a:chExt cx="5398" cy="4195"/>
          </a:xfrm>
          <a:solidFill>
            <a:srgbClr val="009969"/>
          </a:solidFill>
        </p:grpSpPr>
        <p:grpSp>
          <p:nvGrpSpPr>
            <p:cNvPr id="211" name="Group 205">
              <a:extLst>
                <a:ext uri="{FF2B5EF4-FFF2-40B4-BE49-F238E27FC236}">
                  <a16:creationId xmlns:a16="http://schemas.microsoft.com/office/drawing/2014/main" id="{25603114-9A01-43EB-9025-710253EE73A1}"/>
                </a:ext>
              </a:extLst>
            </p:cNvPr>
            <p:cNvGrpSpPr>
              <a:grpSpLocks/>
            </p:cNvGrpSpPr>
            <p:nvPr/>
          </p:nvGrpSpPr>
          <p:grpSpPr bwMode="auto">
            <a:xfrm>
              <a:off x="1119" y="-349"/>
              <a:ext cx="5398" cy="4195"/>
              <a:chOff x="1119" y="-349"/>
              <a:chExt cx="5398" cy="4195"/>
            </a:xfrm>
            <a:grpFill/>
          </p:grpSpPr>
          <p:sp>
            <p:nvSpPr>
              <p:cNvPr id="288" name="Freeform 6">
                <a:extLst>
                  <a:ext uri="{FF2B5EF4-FFF2-40B4-BE49-F238E27FC236}">
                    <a16:creationId xmlns:a16="http://schemas.microsoft.com/office/drawing/2014/main" id="{959650CE-3AB8-4380-8B6B-23B43E180012}"/>
                  </a:ext>
                </a:extLst>
              </p:cNvPr>
              <p:cNvSpPr>
                <a:spLocks/>
              </p:cNvSpPr>
              <p:nvPr/>
            </p:nvSpPr>
            <p:spPr bwMode="auto">
              <a:xfrm>
                <a:off x="5048" y="1808"/>
                <a:ext cx="948" cy="1308"/>
              </a:xfrm>
              <a:custGeom>
                <a:avLst/>
                <a:gdLst>
                  <a:gd name="T0" fmla="*/ 0 w 948"/>
                  <a:gd name="T1" fmla="*/ 1303 h 1308"/>
                  <a:gd name="T2" fmla="*/ 7 w 948"/>
                  <a:gd name="T3" fmla="*/ 1308 h 1308"/>
                  <a:gd name="T4" fmla="*/ 948 w 948"/>
                  <a:gd name="T5" fmla="*/ 0 h 1308"/>
                  <a:gd name="T6" fmla="*/ 0 w 948"/>
                  <a:gd name="T7" fmla="*/ 1303 h 1308"/>
                </a:gdLst>
                <a:ahLst/>
                <a:cxnLst>
                  <a:cxn ang="0">
                    <a:pos x="T0" y="T1"/>
                  </a:cxn>
                  <a:cxn ang="0">
                    <a:pos x="T2" y="T3"/>
                  </a:cxn>
                  <a:cxn ang="0">
                    <a:pos x="T4" y="T5"/>
                  </a:cxn>
                  <a:cxn ang="0">
                    <a:pos x="T6" y="T7"/>
                  </a:cxn>
                </a:cxnLst>
                <a:rect l="0" t="0" r="r" b="b"/>
                <a:pathLst>
                  <a:path w="948" h="1308">
                    <a:moveTo>
                      <a:pt x="0" y="1303"/>
                    </a:moveTo>
                    <a:lnTo>
                      <a:pt x="7" y="1308"/>
                    </a:lnTo>
                    <a:lnTo>
                      <a:pt x="948" y="0"/>
                    </a:lnTo>
                    <a:lnTo>
                      <a:pt x="0" y="1303"/>
                    </a:lnTo>
                    <a:close/>
                  </a:path>
                </a:pathLst>
              </a:custGeom>
              <a:grpFill/>
              <a:ln w="9525">
                <a:solidFill>
                  <a:schemeClr val="tx1"/>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7">
                <a:extLst>
                  <a:ext uri="{FF2B5EF4-FFF2-40B4-BE49-F238E27FC236}">
                    <a16:creationId xmlns:a16="http://schemas.microsoft.com/office/drawing/2014/main" id="{35BEB105-0446-4C55-8CB6-3029D71AADA8}"/>
                  </a:ext>
                </a:extLst>
              </p:cNvPr>
              <p:cNvSpPr>
                <a:spLocks/>
              </p:cNvSpPr>
              <p:nvPr/>
            </p:nvSpPr>
            <p:spPr bwMode="auto">
              <a:xfrm>
                <a:off x="5055" y="1808"/>
                <a:ext cx="947" cy="1308"/>
              </a:xfrm>
              <a:custGeom>
                <a:avLst/>
                <a:gdLst>
                  <a:gd name="T0" fmla="*/ 0 w 947"/>
                  <a:gd name="T1" fmla="*/ 1308 h 1308"/>
                  <a:gd name="T2" fmla="*/ 941 w 947"/>
                  <a:gd name="T3" fmla="*/ 0 h 1308"/>
                  <a:gd name="T4" fmla="*/ 947 w 947"/>
                  <a:gd name="T5" fmla="*/ 5 h 1308"/>
                  <a:gd name="T6" fmla="*/ 0 w 947"/>
                  <a:gd name="T7" fmla="*/ 1308 h 1308"/>
                </a:gdLst>
                <a:ahLst/>
                <a:cxnLst>
                  <a:cxn ang="0">
                    <a:pos x="T0" y="T1"/>
                  </a:cxn>
                  <a:cxn ang="0">
                    <a:pos x="T2" y="T3"/>
                  </a:cxn>
                  <a:cxn ang="0">
                    <a:pos x="T4" y="T5"/>
                  </a:cxn>
                  <a:cxn ang="0">
                    <a:pos x="T6" y="T7"/>
                  </a:cxn>
                </a:cxnLst>
                <a:rect l="0" t="0" r="r" b="b"/>
                <a:pathLst>
                  <a:path w="947" h="1308">
                    <a:moveTo>
                      <a:pt x="0" y="1308"/>
                    </a:moveTo>
                    <a:lnTo>
                      <a:pt x="941" y="0"/>
                    </a:lnTo>
                    <a:lnTo>
                      <a:pt x="947" y="5"/>
                    </a:lnTo>
                    <a:lnTo>
                      <a:pt x="0" y="1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8">
                <a:extLst>
                  <a:ext uri="{FF2B5EF4-FFF2-40B4-BE49-F238E27FC236}">
                    <a16:creationId xmlns:a16="http://schemas.microsoft.com/office/drawing/2014/main" id="{9D84B6B2-9AFA-4528-A8B0-EB16245511D9}"/>
                  </a:ext>
                </a:extLst>
              </p:cNvPr>
              <p:cNvSpPr>
                <a:spLocks/>
              </p:cNvSpPr>
              <p:nvPr/>
            </p:nvSpPr>
            <p:spPr bwMode="auto">
              <a:xfrm>
                <a:off x="5048" y="1808"/>
                <a:ext cx="954" cy="1308"/>
              </a:xfrm>
              <a:custGeom>
                <a:avLst/>
                <a:gdLst>
                  <a:gd name="T0" fmla="*/ 0 w 954"/>
                  <a:gd name="T1" fmla="*/ 1303 h 1308"/>
                  <a:gd name="T2" fmla="*/ 7 w 954"/>
                  <a:gd name="T3" fmla="*/ 1308 h 1308"/>
                  <a:gd name="T4" fmla="*/ 954 w 954"/>
                  <a:gd name="T5" fmla="*/ 5 h 1308"/>
                  <a:gd name="T6" fmla="*/ 948 w 954"/>
                  <a:gd name="T7" fmla="*/ 0 h 1308"/>
                  <a:gd name="T8" fmla="*/ 0 w 954"/>
                  <a:gd name="T9" fmla="*/ 1303 h 1308"/>
                </a:gdLst>
                <a:ahLst/>
                <a:cxnLst>
                  <a:cxn ang="0">
                    <a:pos x="T0" y="T1"/>
                  </a:cxn>
                  <a:cxn ang="0">
                    <a:pos x="T2" y="T3"/>
                  </a:cxn>
                  <a:cxn ang="0">
                    <a:pos x="T4" y="T5"/>
                  </a:cxn>
                  <a:cxn ang="0">
                    <a:pos x="T6" y="T7"/>
                  </a:cxn>
                  <a:cxn ang="0">
                    <a:pos x="T8" y="T9"/>
                  </a:cxn>
                </a:cxnLst>
                <a:rect l="0" t="0" r="r" b="b"/>
                <a:pathLst>
                  <a:path w="954" h="1308">
                    <a:moveTo>
                      <a:pt x="0" y="1303"/>
                    </a:moveTo>
                    <a:lnTo>
                      <a:pt x="7" y="1308"/>
                    </a:lnTo>
                    <a:lnTo>
                      <a:pt x="954" y="5"/>
                    </a:lnTo>
                    <a:lnTo>
                      <a:pt x="948" y="0"/>
                    </a:lnTo>
                    <a:lnTo>
                      <a:pt x="0" y="130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1" name="Freeform 9">
                <a:extLst>
                  <a:ext uri="{FF2B5EF4-FFF2-40B4-BE49-F238E27FC236}">
                    <a16:creationId xmlns:a16="http://schemas.microsoft.com/office/drawing/2014/main" id="{EC53B788-82A6-4E31-BBA2-E70F9A72FB1E}"/>
                  </a:ext>
                </a:extLst>
              </p:cNvPr>
              <p:cNvSpPr>
                <a:spLocks/>
              </p:cNvSpPr>
              <p:nvPr/>
            </p:nvSpPr>
            <p:spPr bwMode="auto">
              <a:xfrm>
                <a:off x="4789" y="1808"/>
                <a:ext cx="748" cy="1307"/>
              </a:xfrm>
              <a:custGeom>
                <a:avLst/>
                <a:gdLst>
                  <a:gd name="T0" fmla="*/ 0 w 748"/>
                  <a:gd name="T1" fmla="*/ 1303 h 1307"/>
                  <a:gd name="T2" fmla="*/ 7 w 748"/>
                  <a:gd name="T3" fmla="*/ 1307 h 1307"/>
                  <a:gd name="T4" fmla="*/ 748 w 748"/>
                  <a:gd name="T5" fmla="*/ 0 h 1307"/>
                  <a:gd name="T6" fmla="*/ 0 w 748"/>
                  <a:gd name="T7" fmla="*/ 1303 h 1307"/>
                </a:gdLst>
                <a:ahLst/>
                <a:cxnLst>
                  <a:cxn ang="0">
                    <a:pos x="T0" y="T1"/>
                  </a:cxn>
                  <a:cxn ang="0">
                    <a:pos x="T2" y="T3"/>
                  </a:cxn>
                  <a:cxn ang="0">
                    <a:pos x="T4" y="T5"/>
                  </a:cxn>
                  <a:cxn ang="0">
                    <a:pos x="T6" y="T7"/>
                  </a:cxn>
                </a:cxnLst>
                <a:rect l="0" t="0" r="r" b="b"/>
                <a:pathLst>
                  <a:path w="748" h="1307">
                    <a:moveTo>
                      <a:pt x="0" y="1303"/>
                    </a:moveTo>
                    <a:lnTo>
                      <a:pt x="7" y="1307"/>
                    </a:lnTo>
                    <a:lnTo>
                      <a:pt x="748" y="0"/>
                    </a:lnTo>
                    <a:lnTo>
                      <a:pt x="0"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10">
                <a:extLst>
                  <a:ext uri="{FF2B5EF4-FFF2-40B4-BE49-F238E27FC236}">
                    <a16:creationId xmlns:a16="http://schemas.microsoft.com/office/drawing/2014/main" id="{B2844465-AE85-4E6E-9CE0-CA9C582DE6E3}"/>
                  </a:ext>
                </a:extLst>
              </p:cNvPr>
              <p:cNvSpPr>
                <a:spLocks/>
              </p:cNvSpPr>
              <p:nvPr/>
            </p:nvSpPr>
            <p:spPr bwMode="auto">
              <a:xfrm>
                <a:off x="4796" y="1808"/>
                <a:ext cx="749" cy="1307"/>
              </a:xfrm>
              <a:custGeom>
                <a:avLst/>
                <a:gdLst>
                  <a:gd name="T0" fmla="*/ 0 w 749"/>
                  <a:gd name="T1" fmla="*/ 1307 h 1307"/>
                  <a:gd name="T2" fmla="*/ 741 w 749"/>
                  <a:gd name="T3" fmla="*/ 0 h 1307"/>
                  <a:gd name="T4" fmla="*/ 749 w 749"/>
                  <a:gd name="T5" fmla="*/ 5 h 1307"/>
                  <a:gd name="T6" fmla="*/ 0 w 749"/>
                  <a:gd name="T7" fmla="*/ 1307 h 1307"/>
                </a:gdLst>
                <a:ahLst/>
                <a:cxnLst>
                  <a:cxn ang="0">
                    <a:pos x="T0" y="T1"/>
                  </a:cxn>
                  <a:cxn ang="0">
                    <a:pos x="T2" y="T3"/>
                  </a:cxn>
                  <a:cxn ang="0">
                    <a:pos x="T4" y="T5"/>
                  </a:cxn>
                  <a:cxn ang="0">
                    <a:pos x="T6" y="T7"/>
                  </a:cxn>
                </a:cxnLst>
                <a:rect l="0" t="0" r="r" b="b"/>
                <a:pathLst>
                  <a:path w="749" h="1307">
                    <a:moveTo>
                      <a:pt x="0" y="1307"/>
                    </a:moveTo>
                    <a:lnTo>
                      <a:pt x="741" y="0"/>
                    </a:lnTo>
                    <a:lnTo>
                      <a:pt x="749" y="5"/>
                    </a:lnTo>
                    <a:lnTo>
                      <a:pt x="0"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11">
                <a:extLst>
                  <a:ext uri="{FF2B5EF4-FFF2-40B4-BE49-F238E27FC236}">
                    <a16:creationId xmlns:a16="http://schemas.microsoft.com/office/drawing/2014/main" id="{C3C1204D-4A5F-49E7-BE70-A9B7AF680CAA}"/>
                  </a:ext>
                </a:extLst>
              </p:cNvPr>
              <p:cNvSpPr>
                <a:spLocks/>
              </p:cNvSpPr>
              <p:nvPr/>
            </p:nvSpPr>
            <p:spPr bwMode="auto">
              <a:xfrm>
                <a:off x="4789" y="1808"/>
                <a:ext cx="756" cy="1307"/>
              </a:xfrm>
              <a:custGeom>
                <a:avLst/>
                <a:gdLst>
                  <a:gd name="T0" fmla="*/ 0 w 756"/>
                  <a:gd name="T1" fmla="*/ 1303 h 1307"/>
                  <a:gd name="T2" fmla="*/ 7 w 756"/>
                  <a:gd name="T3" fmla="*/ 1307 h 1307"/>
                  <a:gd name="T4" fmla="*/ 756 w 756"/>
                  <a:gd name="T5" fmla="*/ 5 h 1307"/>
                  <a:gd name="T6" fmla="*/ 748 w 756"/>
                  <a:gd name="T7" fmla="*/ 0 h 1307"/>
                  <a:gd name="T8" fmla="*/ 0 w 756"/>
                  <a:gd name="T9" fmla="*/ 1303 h 1307"/>
                </a:gdLst>
                <a:ahLst/>
                <a:cxnLst>
                  <a:cxn ang="0">
                    <a:pos x="T0" y="T1"/>
                  </a:cxn>
                  <a:cxn ang="0">
                    <a:pos x="T2" y="T3"/>
                  </a:cxn>
                  <a:cxn ang="0">
                    <a:pos x="T4" y="T5"/>
                  </a:cxn>
                  <a:cxn ang="0">
                    <a:pos x="T6" y="T7"/>
                  </a:cxn>
                  <a:cxn ang="0">
                    <a:pos x="T8" y="T9"/>
                  </a:cxn>
                </a:cxnLst>
                <a:rect l="0" t="0" r="r" b="b"/>
                <a:pathLst>
                  <a:path w="756" h="1307">
                    <a:moveTo>
                      <a:pt x="0" y="1303"/>
                    </a:moveTo>
                    <a:lnTo>
                      <a:pt x="7" y="1307"/>
                    </a:lnTo>
                    <a:lnTo>
                      <a:pt x="756" y="5"/>
                    </a:lnTo>
                    <a:lnTo>
                      <a:pt x="748" y="0"/>
                    </a:lnTo>
                    <a:lnTo>
                      <a:pt x="0" y="1303"/>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4" name="Freeform 12">
                <a:extLst>
                  <a:ext uri="{FF2B5EF4-FFF2-40B4-BE49-F238E27FC236}">
                    <a16:creationId xmlns:a16="http://schemas.microsoft.com/office/drawing/2014/main" id="{4BB68064-B17B-43D1-88D9-A4620C23EBAF}"/>
                  </a:ext>
                </a:extLst>
              </p:cNvPr>
              <p:cNvSpPr>
                <a:spLocks/>
              </p:cNvSpPr>
              <p:nvPr/>
            </p:nvSpPr>
            <p:spPr bwMode="auto">
              <a:xfrm>
                <a:off x="3887" y="1434"/>
                <a:ext cx="72" cy="1679"/>
              </a:xfrm>
              <a:custGeom>
                <a:avLst/>
                <a:gdLst>
                  <a:gd name="T0" fmla="*/ 0 w 72"/>
                  <a:gd name="T1" fmla="*/ 1679 h 1679"/>
                  <a:gd name="T2" fmla="*/ 8 w 72"/>
                  <a:gd name="T3" fmla="*/ 1679 h 1679"/>
                  <a:gd name="T4" fmla="*/ 72 w 72"/>
                  <a:gd name="T5" fmla="*/ 0 h 1679"/>
                  <a:gd name="T6" fmla="*/ 0 w 72"/>
                  <a:gd name="T7" fmla="*/ 1679 h 1679"/>
                </a:gdLst>
                <a:ahLst/>
                <a:cxnLst>
                  <a:cxn ang="0">
                    <a:pos x="T0" y="T1"/>
                  </a:cxn>
                  <a:cxn ang="0">
                    <a:pos x="T2" y="T3"/>
                  </a:cxn>
                  <a:cxn ang="0">
                    <a:pos x="T4" y="T5"/>
                  </a:cxn>
                  <a:cxn ang="0">
                    <a:pos x="T6" y="T7"/>
                  </a:cxn>
                </a:cxnLst>
                <a:rect l="0" t="0" r="r" b="b"/>
                <a:pathLst>
                  <a:path w="72" h="1679">
                    <a:moveTo>
                      <a:pt x="0" y="1679"/>
                    </a:moveTo>
                    <a:lnTo>
                      <a:pt x="8" y="1679"/>
                    </a:lnTo>
                    <a:lnTo>
                      <a:pt x="72" y="0"/>
                    </a:lnTo>
                    <a:lnTo>
                      <a:pt x="0" y="1679"/>
                    </a:lnTo>
                    <a:close/>
                  </a:path>
                </a:pathLst>
              </a:custGeom>
              <a:grp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13">
                <a:extLst>
                  <a:ext uri="{FF2B5EF4-FFF2-40B4-BE49-F238E27FC236}">
                    <a16:creationId xmlns:a16="http://schemas.microsoft.com/office/drawing/2014/main" id="{501980F2-C90D-4AF3-A9B0-377A851B9A90}"/>
                  </a:ext>
                </a:extLst>
              </p:cNvPr>
              <p:cNvSpPr>
                <a:spLocks/>
              </p:cNvSpPr>
              <p:nvPr/>
            </p:nvSpPr>
            <p:spPr bwMode="auto">
              <a:xfrm>
                <a:off x="3895" y="1434"/>
                <a:ext cx="72" cy="1679"/>
              </a:xfrm>
              <a:custGeom>
                <a:avLst/>
                <a:gdLst>
                  <a:gd name="T0" fmla="*/ 0 w 72"/>
                  <a:gd name="T1" fmla="*/ 1679 h 1679"/>
                  <a:gd name="T2" fmla="*/ 64 w 72"/>
                  <a:gd name="T3" fmla="*/ 0 h 1679"/>
                  <a:gd name="T4" fmla="*/ 72 w 72"/>
                  <a:gd name="T5" fmla="*/ 0 h 1679"/>
                  <a:gd name="T6" fmla="*/ 0 w 72"/>
                  <a:gd name="T7" fmla="*/ 1679 h 1679"/>
                </a:gdLst>
                <a:ahLst/>
                <a:cxnLst>
                  <a:cxn ang="0">
                    <a:pos x="T0" y="T1"/>
                  </a:cxn>
                  <a:cxn ang="0">
                    <a:pos x="T2" y="T3"/>
                  </a:cxn>
                  <a:cxn ang="0">
                    <a:pos x="T4" y="T5"/>
                  </a:cxn>
                  <a:cxn ang="0">
                    <a:pos x="T6" y="T7"/>
                  </a:cxn>
                </a:cxnLst>
                <a:rect l="0" t="0" r="r" b="b"/>
                <a:pathLst>
                  <a:path w="72" h="1679">
                    <a:moveTo>
                      <a:pt x="0" y="1679"/>
                    </a:moveTo>
                    <a:lnTo>
                      <a:pt x="64" y="0"/>
                    </a:lnTo>
                    <a:lnTo>
                      <a:pt x="72" y="0"/>
                    </a:lnTo>
                    <a:lnTo>
                      <a:pt x="0" y="16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14">
                <a:extLst>
                  <a:ext uri="{FF2B5EF4-FFF2-40B4-BE49-F238E27FC236}">
                    <a16:creationId xmlns:a16="http://schemas.microsoft.com/office/drawing/2014/main" id="{8D3DF11C-5F1B-42CA-8E10-91EC40FB7BE8}"/>
                  </a:ext>
                </a:extLst>
              </p:cNvPr>
              <p:cNvSpPr>
                <a:spLocks/>
              </p:cNvSpPr>
              <p:nvPr/>
            </p:nvSpPr>
            <p:spPr bwMode="auto">
              <a:xfrm>
                <a:off x="3887" y="560"/>
                <a:ext cx="153" cy="2553"/>
              </a:xfrm>
              <a:custGeom>
                <a:avLst/>
                <a:gdLst>
                  <a:gd name="T0" fmla="*/ 0 w 80"/>
                  <a:gd name="T1" fmla="*/ 1679 h 1679"/>
                  <a:gd name="T2" fmla="*/ 8 w 80"/>
                  <a:gd name="T3" fmla="*/ 1679 h 1679"/>
                  <a:gd name="T4" fmla="*/ 80 w 80"/>
                  <a:gd name="T5" fmla="*/ 0 h 1679"/>
                  <a:gd name="T6" fmla="*/ 72 w 80"/>
                  <a:gd name="T7" fmla="*/ 0 h 1679"/>
                  <a:gd name="T8" fmla="*/ 0 w 80"/>
                  <a:gd name="T9" fmla="*/ 1679 h 1679"/>
                </a:gdLst>
                <a:ahLst/>
                <a:cxnLst>
                  <a:cxn ang="0">
                    <a:pos x="T0" y="T1"/>
                  </a:cxn>
                  <a:cxn ang="0">
                    <a:pos x="T2" y="T3"/>
                  </a:cxn>
                  <a:cxn ang="0">
                    <a:pos x="T4" y="T5"/>
                  </a:cxn>
                  <a:cxn ang="0">
                    <a:pos x="T6" y="T7"/>
                  </a:cxn>
                  <a:cxn ang="0">
                    <a:pos x="T8" y="T9"/>
                  </a:cxn>
                </a:cxnLst>
                <a:rect l="0" t="0" r="r" b="b"/>
                <a:pathLst>
                  <a:path w="80" h="1679">
                    <a:moveTo>
                      <a:pt x="0" y="1679"/>
                    </a:moveTo>
                    <a:lnTo>
                      <a:pt x="8" y="1679"/>
                    </a:lnTo>
                    <a:lnTo>
                      <a:pt x="80" y="0"/>
                    </a:lnTo>
                    <a:lnTo>
                      <a:pt x="72" y="0"/>
                    </a:lnTo>
                    <a:lnTo>
                      <a:pt x="0" y="1679"/>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7" name="Freeform 15">
                <a:extLst>
                  <a:ext uri="{FF2B5EF4-FFF2-40B4-BE49-F238E27FC236}">
                    <a16:creationId xmlns:a16="http://schemas.microsoft.com/office/drawing/2014/main" id="{258C2BB2-7AFC-41D5-B445-0C9835E9808E}"/>
                  </a:ext>
                </a:extLst>
              </p:cNvPr>
              <p:cNvSpPr>
                <a:spLocks/>
              </p:cNvSpPr>
              <p:nvPr/>
            </p:nvSpPr>
            <p:spPr bwMode="auto">
              <a:xfrm>
                <a:off x="3475" y="1448"/>
                <a:ext cx="177" cy="1666"/>
              </a:xfrm>
              <a:custGeom>
                <a:avLst/>
                <a:gdLst>
                  <a:gd name="T0" fmla="*/ 168 w 177"/>
                  <a:gd name="T1" fmla="*/ 1666 h 1666"/>
                  <a:gd name="T2" fmla="*/ 177 w 177"/>
                  <a:gd name="T3" fmla="*/ 1665 h 1666"/>
                  <a:gd name="T4" fmla="*/ 0 w 177"/>
                  <a:gd name="T5" fmla="*/ 0 h 1666"/>
                  <a:gd name="T6" fmla="*/ 168 w 177"/>
                  <a:gd name="T7" fmla="*/ 1666 h 1666"/>
                </a:gdLst>
                <a:ahLst/>
                <a:cxnLst>
                  <a:cxn ang="0">
                    <a:pos x="T0" y="T1"/>
                  </a:cxn>
                  <a:cxn ang="0">
                    <a:pos x="T2" y="T3"/>
                  </a:cxn>
                  <a:cxn ang="0">
                    <a:pos x="T4" y="T5"/>
                  </a:cxn>
                  <a:cxn ang="0">
                    <a:pos x="T6" y="T7"/>
                  </a:cxn>
                </a:cxnLst>
                <a:rect l="0" t="0" r="r" b="b"/>
                <a:pathLst>
                  <a:path w="177" h="1666">
                    <a:moveTo>
                      <a:pt x="168" y="1666"/>
                    </a:moveTo>
                    <a:lnTo>
                      <a:pt x="177" y="1665"/>
                    </a:lnTo>
                    <a:lnTo>
                      <a:pt x="0" y="0"/>
                    </a:lnTo>
                    <a:lnTo>
                      <a:pt x="168" y="16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16">
                <a:extLst>
                  <a:ext uri="{FF2B5EF4-FFF2-40B4-BE49-F238E27FC236}">
                    <a16:creationId xmlns:a16="http://schemas.microsoft.com/office/drawing/2014/main" id="{6A4CA7F4-5C89-41F9-997B-00BF654BFDAE}"/>
                  </a:ext>
                </a:extLst>
              </p:cNvPr>
              <p:cNvSpPr>
                <a:spLocks/>
              </p:cNvSpPr>
              <p:nvPr/>
            </p:nvSpPr>
            <p:spPr bwMode="auto">
              <a:xfrm>
                <a:off x="3475" y="1447"/>
                <a:ext cx="177" cy="1666"/>
              </a:xfrm>
              <a:custGeom>
                <a:avLst/>
                <a:gdLst>
                  <a:gd name="T0" fmla="*/ 177 w 177"/>
                  <a:gd name="T1" fmla="*/ 1666 h 1666"/>
                  <a:gd name="T2" fmla="*/ 0 w 177"/>
                  <a:gd name="T3" fmla="*/ 1 h 1666"/>
                  <a:gd name="T4" fmla="*/ 9 w 177"/>
                  <a:gd name="T5" fmla="*/ 0 h 1666"/>
                  <a:gd name="T6" fmla="*/ 177 w 177"/>
                  <a:gd name="T7" fmla="*/ 1666 h 1666"/>
                </a:gdLst>
                <a:ahLst/>
                <a:cxnLst>
                  <a:cxn ang="0">
                    <a:pos x="T0" y="T1"/>
                  </a:cxn>
                  <a:cxn ang="0">
                    <a:pos x="T2" y="T3"/>
                  </a:cxn>
                  <a:cxn ang="0">
                    <a:pos x="T4" y="T5"/>
                  </a:cxn>
                  <a:cxn ang="0">
                    <a:pos x="T6" y="T7"/>
                  </a:cxn>
                </a:cxnLst>
                <a:rect l="0" t="0" r="r" b="b"/>
                <a:pathLst>
                  <a:path w="177" h="1666">
                    <a:moveTo>
                      <a:pt x="177" y="1666"/>
                    </a:moveTo>
                    <a:lnTo>
                      <a:pt x="0" y="1"/>
                    </a:lnTo>
                    <a:lnTo>
                      <a:pt x="9" y="0"/>
                    </a:lnTo>
                    <a:lnTo>
                      <a:pt x="177" y="16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17">
                <a:extLst>
                  <a:ext uri="{FF2B5EF4-FFF2-40B4-BE49-F238E27FC236}">
                    <a16:creationId xmlns:a16="http://schemas.microsoft.com/office/drawing/2014/main" id="{36F513D4-E510-4CD7-88FE-EBD4C78BFFA0}"/>
                  </a:ext>
                </a:extLst>
              </p:cNvPr>
              <p:cNvSpPr>
                <a:spLocks/>
              </p:cNvSpPr>
              <p:nvPr/>
            </p:nvSpPr>
            <p:spPr bwMode="auto">
              <a:xfrm>
                <a:off x="3370" y="696"/>
                <a:ext cx="282" cy="2418"/>
              </a:xfrm>
              <a:custGeom>
                <a:avLst/>
                <a:gdLst>
                  <a:gd name="T0" fmla="*/ 168 w 177"/>
                  <a:gd name="T1" fmla="*/ 1667 h 1667"/>
                  <a:gd name="T2" fmla="*/ 177 w 177"/>
                  <a:gd name="T3" fmla="*/ 1666 h 1667"/>
                  <a:gd name="T4" fmla="*/ 9 w 177"/>
                  <a:gd name="T5" fmla="*/ 0 h 1667"/>
                  <a:gd name="T6" fmla="*/ 0 w 177"/>
                  <a:gd name="T7" fmla="*/ 1 h 1667"/>
                  <a:gd name="T8" fmla="*/ 168 w 177"/>
                  <a:gd name="T9" fmla="*/ 1667 h 1667"/>
                </a:gdLst>
                <a:ahLst/>
                <a:cxnLst>
                  <a:cxn ang="0">
                    <a:pos x="T0" y="T1"/>
                  </a:cxn>
                  <a:cxn ang="0">
                    <a:pos x="T2" y="T3"/>
                  </a:cxn>
                  <a:cxn ang="0">
                    <a:pos x="T4" y="T5"/>
                  </a:cxn>
                  <a:cxn ang="0">
                    <a:pos x="T6" y="T7"/>
                  </a:cxn>
                  <a:cxn ang="0">
                    <a:pos x="T8" y="T9"/>
                  </a:cxn>
                </a:cxnLst>
                <a:rect l="0" t="0" r="r" b="b"/>
                <a:pathLst>
                  <a:path w="177" h="1667">
                    <a:moveTo>
                      <a:pt x="168" y="1667"/>
                    </a:moveTo>
                    <a:lnTo>
                      <a:pt x="177" y="1666"/>
                    </a:lnTo>
                    <a:lnTo>
                      <a:pt x="9" y="0"/>
                    </a:lnTo>
                    <a:lnTo>
                      <a:pt x="0" y="1"/>
                    </a:lnTo>
                    <a:lnTo>
                      <a:pt x="168" y="1667"/>
                    </a:lnTo>
                    <a:close/>
                  </a:path>
                </a:pathLst>
              </a:custGeom>
              <a:solidFill>
                <a:srgbClr val="FFFF00"/>
              </a:solidFill>
              <a:ln w="0">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18">
                <a:extLst>
                  <a:ext uri="{FF2B5EF4-FFF2-40B4-BE49-F238E27FC236}">
                    <a16:creationId xmlns:a16="http://schemas.microsoft.com/office/drawing/2014/main" id="{C3EFF552-F37C-4848-9A91-D4DADA3AFFD8}"/>
                  </a:ext>
                </a:extLst>
              </p:cNvPr>
              <p:cNvSpPr>
                <a:spLocks/>
              </p:cNvSpPr>
              <p:nvPr/>
            </p:nvSpPr>
            <p:spPr bwMode="auto">
              <a:xfrm>
                <a:off x="6366" y="2574"/>
                <a:ext cx="151" cy="205"/>
              </a:xfrm>
              <a:custGeom>
                <a:avLst/>
                <a:gdLst>
                  <a:gd name="T0" fmla="*/ 151 w 151"/>
                  <a:gd name="T1" fmla="*/ 187 h 205"/>
                  <a:gd name="T2" fmla="*/ 128 w 151"/>
                  <a:gd name="T3" fmla="*/ 205 h 205"/>
                  <a:gd name="T4" fmla="*/ 0 w 151"/>
                  <a:gd name="T5" fmla="*/ 0 h 205"/>
                  <a:gd name="T6" fmla="*/ 151 w 151"/>
                  <a:gd name="T7" fmla="*/ 187 h 205"/>
                </a:gdLst>
                <a:ahLst/>
                <a:cxnLst>
                  <a:cxn ang="0">
                    <a:pos x="T0" y="T1"/>
                  </a:cxn>
                  <a:cxn ang="0">
                    <a:pos x="T2" y="T3"/>
                  </a:cxn>
                  <a:cxn ang="0">
                    <a:pos x="T4" y="T5"/>
                  </a:cxn>
                  <a:cxn ang="0">
                    <a:pos x="T6" y="T7"/>
                  </a:cxn>
                </a:cxnLst>
                <a:rect l="0" t="0" r="r" b="b"/>
                <a:pathLst>
                  <a:path w="151" h="205">
                    <a:moveTo>
                      <a:pt x="151" y="187"/>
                    </a:moveTo>
                    <a:lnTo>
                      <a:pt x="128" y="205"/>
                    </a:lnTo>
                    <a:lnTo>
                      <a:pt x="0" y="0"/>
                    </a:lnTo>
                    <a:lnTo>
                      <a:pt x="15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19">
                <a:extLst>
                  <a:ext uri="{FF2B5EF4-FFF2-40B4-BE49-F238E27FC236}">
                    <a16:creationId xmlns:a16="http://schemas.microsoft.com/office/drawing/2014/main" id="{6A9C008A-3164-4CCF-9DE9-A9E9CDA905B5}"/>
                  </a:ext>
                </a:extLst>
              </p:cNvPr>
              <p:cNvSpPr>
                <a:spLocks/>
              </p:cNvSpPr>
              <p:nvPr/>
            </p:nvSpPr>
            <p:spPr bwMode="auto">
              <a:xfrm>
                <a:off x="6343" y="2574"/>
                <a:ext cx="151" cy="205"/>
              </a:xfrm>
              <a:custGeom>
                <a:avLst/>
                <a:gdLst>
                  <a:gd name="T0" fmla="*/ 151 w 151"/>
                  <a:gd name="T1" fmla="*/ 205 h 205"/>
                  <a:gd name="T2" fmla="*/ 23 w 151"/>
                  <a:gd name="T3" fmla="*/ 0 h 205"/>
                  <a:gd name="T4" fmla="*/ 0 w 151"/>
                  <a:gd name="T5" fmla="*/ 20 h 205"/>
                  <a:gd name="T6" fmla="*/ 151 w 151"/>
                  <a:gd name="T7" fmla="*/ 205 h 205"/>
                </a:gdLst>
                <a:ahLst/>
                <a:cxnLst>
                  <a:cxn ang="0">
                    <a:pos x="T0" y="T1"/>
                  </a:cxn>
                  <a:cxn ang="0">
                    <a:pos x="T2" y="T3"/>
                  </a:cxn>
                  <a:cxn ang="0">
                    <a:pos x="T4" y="T5"/>
                  </a:cxn>
                  <a:cxn ang="0">
                    <a:pos x="T6" y="T7"/>
                  </a:cxn>
                </a:cxnLst>
                <a:rect l="0" t="0" r="r" b="b"/>
                <a:pathLst>
                  <a:path w="151" h="205">
                    <a:moveTo>
                      <a:pt x="151" y="205"/>
                    </a:moveTo>
                    <a:lnTo>
                      <a:pt x="23" y="0"/>
                    </a:lnTo>
                    <a:lnTo>
                      <a:pt x="0" y="20"/>
                    </a:lnTo>
                    <a:lnTo>
                      <a:pt x="151"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20">
                <a:extLst>
                  <a:ext uri="{FF2B5EF4-FFF2-40B4-BE49-F238E27FC236}">
                    <a16:creationId xmlns:a16="http://schemas.microsoft.com/office/drawing/2014/main" id="{6DF5459C-5166-434B-B5D0-AB3EDF475651}"/>
                  </a:ext>
                </a:extLst>
              </p:cNvPr>
              <p:cNvSpPr>
                <a:spLocks/>
              </p:cNvSpPr>
              <p:nvPr/>
            </p:nvSpPr>
            <p:spPr bwMode="auto">
              <a:xfrm>
                <a:off x="6343" y="2574"/>
                <a:ext cx="174" cy="205"/>
              </a:xfrm>
              <a:custGeom>
                <a:avLst/>
                <a:gdLst>
                  <a:gd name="T0" fmla="*/ 174 w 174"/>
                  <a:gd name="T1" fmla="*/ 187 h 205"/>
                  <a:gd name="T2" fmla="*/ 151 w 174"/>
                  <a:gd name="T3" fmla="*/ 205 h 205"/>
                  <a:gd name="T4" fmla="*/ 0 w 174"/>
                  <a:gd name="T5" fmla="*/ 20 h 205"/>
                  <a:gd name="T6" fmla="*/ 23 w 174"/>
                  <a:gd name="T7" fmla="*/ 0 h 205"/>
                  <a:gd name="T8" fmla="*/ 174 w 174"/>
                  <a:gd name="T9" fmla="*/ 187 h 205"/>
                </a:gdLst>
                <a:ahLst/>
                <a:cxnLst>
                  <a:cxn ang="0">
                    <a:pos x="T0" y="T1"/>
                  </a:cxn>
                  <a:cxn ang="0">
                    <a:pos x="T2" y="T3"/>
                  </a:cxn>
                  <a:cxn ang="0">
                    <a:pos x="T4" y="T5"/>
                  </a:cxn>
                  <a:cxn ang="0">
                    <a:pos x="T6" y="T7"/>
                  </a:cxn>
                  <a:cxn ang="0">
                    <a:pos x="T8" y="T9"/>
                  </a:cxn>
                </a:cxnLst>
                <a:rect l="0" t="0" r="r" b="b"/>
                <a:pathLst>
                  <a:path w="174" h="205">
                    <a:moveTo>
                      <a:pt x="174" y="187"/>
                    </a:moveTo>
                    <a:lnTo>
                      <a:pt x="151" y="205"/>
                    </a:lnTo>
                    <a:lnTo>
                      <a:pt x="0" y="20"/>
                    </a:lnTo>
                    <a:lnTo>
                      <a:pt x="23" y="0"/>
                    </a:lnTo>
                    <a:lnTo>
                      <a:pt x="174" y="187"/>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21">
                <a:extLst>
                  <a:ext uri="{FF2B5EF4-FFF2-40B4-BE49-F238E27FC236}">
                    <a16:creationId xmlns:a16="http://schemas.microsoft.com/office/drawing/2014/main" id="{F848FD23-7689-47D7-AB68-B147C9800D7B}"/>
                  </a:ext>
                </a:extLst>
              </p:cNvPr>
              <p:cNvSpPr>
                <a:spLocks/>
              </p:cNvSpPr>
              <p:nvPr/>
            </p:nvSpPr>
            <p:spPr bwMode="auto">
              <a:xfrm>
                <a:off x="6201" y="2399"/>
                <a:ext cx="165" cy="195"/>
              </a:xfrm>
              <a:custGeom>
                <a:avLst/>
                <a:gdLst>
                  <a:gd name="T0" fmla="*/ 165 w 165"/>
                  <a:gd name="T1" fmla="*/ 175 h 195"/>
                  <a:gd name="T2" fmla="*/ 142 w 165"/>
                  <a:gd name="T3" fmla="*/ 195 h 195"/>
                  <a:gd name="T4" fmla="*/ 0 w 165"/>
                  <a:gd name="T5" fmla="*/ 0 h 195"/>
                  <a:gd name="T6" fmla="*/ 165 w 165"/>
                  <a:gd name="T7" fmla="*/ 175 h 195"/>
                </a:gdLst>
                <a:ahLst/>
                <a:cxnLst>
                  <a:cxn ang="0">
                    <a:pos x="T0" y="T1"/>
                  </a:cxn>
                  <a:cxn ang="0">
                    <a:pos x="T2" y="T3"/>
                  </a:cxn>
                  <a:cxn ang="0">
                    <a:pos x="T4" y="T5"/>
                  </a:cxn>
                  <a:cxn ang="0">
                    <a:pos x="T6" y="T7"/>
                  </a:cxn>
                </a:cxnLst>
                <a:rect l="0" t="0" r="r" b="b"/>
                <a:pathLst>
                  <a:path w="165" h="195">
                    <a:moveTo>
                      <a:pt x="165" y="175"/>
                    </a:moveTo>
                    <a:lnTo>
                      <a:pt x="142" y="195"/>
                    </a:lnTo>
                    <a:lnTo>
                      <a:pt x="0" y="0"/>
                    </a:lnTo>
                    <a:lnTo>
                      <a:pt x="165"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22">
                <a:extLst>
                  <a:ext uri="{FF2B5EF4-FFF2-40B4-BE49-F238E27FC236}">
                    <a16:creationId xmlns:a16="http://schemas.microsoft.com/office/drawing/2014/main" id="{EEEA1924-4320-4D4D-9A90-5F96DB209647}"/>
                  </a:ext>
                </a:extLst>
              </p:cNvPr>
              <p:cNvSpPr>
                <a:spLocks/>
              </p:cNvSpPr>
              <p:nvPr/>
            </p:nvSpPr>
            <p:spPr bwMode="auto">
              <a:xfrm>
                <a:off x="6180" y="2399"/>
                <a:ext cx="163" cy="195"/>
              </a:xfrm>
              <a:custGeom>
                <a:avLst/>
                <a:gdLst>
                  <a:gd name="T0" fmla="*/ 163 w 163"/>
                  <a:gd name="T1" fmla="*/ 195 h 195"/>
                  <a:gd name="T2" fmla="*/ 21 w 163"/>
                  <a:gd name="T3" fmla="*/ 0 h 195"/>
                  <a:gd name="T4" fmla="*/ 0 w 163"/>
                  <a:gd name="T5" fmla="*/ 21 h 195"/>
                  <a:gd name="T6" fmla="*/ 163 w 163"/>
                  <a:gd name="T7" fmla="*/ 195 h 195"/>
                </a:gdLst>
                <a:ahLst/>
                <a:cxnLst>
                  <a:cxn ang="0">
                    <a:pos x="T0" y="T1"/>
                  </a:cxn>
                  <a:cxn ang="0">
                    <a:pos x="T2" y="T3"/>
                  </a:cxn>
                  <a:cxn ang="0">
                    <a:pos x="T4" y="T5"/>
                  </a:cxn>
                  <a:cxn ang="0">
                    <a:pos x="T6" y="T7"/>
                  </a:cxn>
                </a:cxnLst>
                <a:rect l="0" t="0" r="r" b="b"/>
                <a:pathLst>
                  <a:path w="163" h="195">
                    <a:moveTo>
                      <a:pt x="163" y="195"/>
                    </a:moveTo>
                    <a:lnTo>
                      <a:pt x="21" y="0"/>
                    </a:lnTo>
                    <a:lnTo>
                      <a:pt x="0" y="21"/>
                    </a:lnTo>
                    <a:lnTo>
                      <a:pt x="16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23">
                <a:extLst>
                  <a:ext uri="{FF2B5EF4-FFF2-40B4-BE49-F238E27FC236}">
                    <a16:creationId xmlns:a16="http://schemas.microsoft.com/office/drawing/2014/main" id="{96FA001F-41A3-4EAC-9382-D692C30E1680}"/>
                  </a:ext>
                </a:extLst>
              </p:cNvPr>
              <p:cNvSpPr>
                <a:spLocks/>
              </p:cNvSpPr>
              <p:nvPr/>
            </p:nvSpPr>
            <p:spPr bwMode="auto">
              <a:xfrm>
                <a:off x="6180" y="2399"/>
                <a:ext cx="186" cy="195"/>
              </a:xfrm>
              <a:custGeom>
                <a:avLst/>
                <a:gdLst>
                  <a:gd name="T0" fmla="*/ 186 w 186"/>
                  <a:gd name="T1" fmla="*/ 175 h 195"/>
                  <a:gd name="T2" fmla="*/ 163 w 186"/>
                  <a:gd name="T3" fmla="*/ 195 h 195"/>
                  <a:gd name="T4" fmla="*/ 0 w 186"/>
                  <a:gd name="T5" fmla="*/ 21 h 195"/>
                  <a:gd name="T6" fmla="*/ 21 w 186"/>
                  <a:gd name="T7" fmla="*/ 0 h 195"/>
                  <a:gd name="T8" fmla="*/ 186 w 186"/>
                  <a:gd name="T9" fmla="*/ 175 h 195"/>
                </a:gdLst>
                <a:ahLst/>
                <a:cxnLst>
                  <a:cxn ang="0">
                    <a:pos x="T0" y="T1"/>
                  </a:cxn>
                  <a:cxn ang="0">
                    <a:pos x="T2" y="T3"/>
                  </a:cxn>
                  <a:cxn ang="0">
                    <a:pos x="T4" y="T5"/>
                  </a:cxn>
                  <a:cxn ang="0">
                    <a:pos x="T6" y="T7"/>
                  </a:cxn>
                  <a:cxn ang="0">
                    <a:pos x="T8" y="T9"/>
                  </a:cxn>
                </a:cxnLst>
                <a:rect l="0" t="0" r="r" b="b"/>
                <a:pathLst>
                  <a:path w="186" h="195">
                    <a:moveTo>
                      <a:pt x="186" y="175"/>
                    </a:moveTo>
                    <a:lnTo>
                      <a:pt x="163" y="195"/>
                    </a:lnTo>
                    <a:lnTo>
                      <a:pt x="0" y="21"/>
                    </a:lnTo>
                    <a:lnTo>
                      <a:pt x="21" y="0"/>
                    </a:lnTo>
                    <a:lnTo>
                      <a:pt x="186" y="175"/>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24">
                <a:extLst>
                  <a:ext uri="{FF2B5EF4-FFF2-40B4-BE49-F238E27FC236}">
                    <a16:creationId xmlns:a16="http://schemas.microsoft.com/office/drawing/2014/main" id="{7B358FEB-9E2E-4368-A076-067EBF5690A9}"/>
                  </a:ext>
                </a:extLst>
              </p:cNvPr>
              <p:cNvSpPr>
                <a:spLocks/>
              </p:cNvSpPr>
              <p:nvPr/>
            </p:nvSpPr>
            <p:spPr bwMode="auto">
              <a:xfrm>
                <a:off x="6025" y="2236"/>
                <a:ext cx="176" cy="184"/>
              </a:xfrm>
              <a:custGeom>
                <a:avLst/>
                <a:gdLst>
                  <a:gd name="T0" fmla="*/ 176 w 176"/>
                  <a:gd name="T1" fmla="*/ 163 h 184"/>
                  <a:gd name="T2" fmla="*/ 155 w 176"/>
                  <a:gd name="T3" fmla="*/ 184 h 184"/>
                  <a:gd name="T4" fmla="*/ 0 w 176"/>
                  <a:gd name="T5" fmla="*/ 0 h 184"/>
                  <a:gd name="T6" fmla="*/ 176 w 176"/>
                  <a:gd name="T7" fmla="*/ 163 h 184"/>
                </a:gdLst>
                <a:ahLst/>
                <a:cxnLst>
                  <a:cxn ang="0">
                    <a:pos x="T0" y="T1"/>
                  </a:cxn>
                  <a:cxn ang="0">
                    <a:pos x="T2" y="T3"/>
                  </a:cxn>
                  <a:cxn ang="0">
                    <a:pos x="T4" y="T5"/>
                  </a:cxn>
                  <a:cxn ang="0">
                    <a:pos x="T6" y="T7"/>
                  </a:cxn>
                </a:cxnLst>
                <a:rect l="0" t="0" r="r" b="b"/>
                <a:pathLst>
                  <a:path w="176" h="184">
                    <a:moveTo>
                      <a:pt x="176" y="163"/>
                    </a:moveTo>
                    <a:lnTo>
                      <a:pt x="155" y="184"/>
                    </a:lnTo>
                    <a:lnTo>
                      <a:pt x="0" y="0"/>
                    </a:lnTo>
                    <a:lnTo>
                      <a:pt x="176"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25">
                <a:extLst>
                  <a:ext uri="{FF2B5EF4-FFF2-40B4-BE49-F238E27FC236}">
                    <a16:creationId xmlns:a16="http://schemas.microsoft.com/office/drawing/2014/main" id="{47A4B44D-F3EA-48BB-B435-CE0BAE31AA0B}"/>
                  </a:ext>
                </a:extLst>
              </p:cNvPr>
              <p:cNvSpPr>
                <a:spLocks/>
              </p:cNvSpPr>
              <p:nvPr/>
            </p:nvSpPr>
            <p:spPr bwMode="auto">
              <a:xfrm>
                <a:off x="6005" y="2236"/>
                <a:ext cx="175" cy="184"/>
              </a:xfrm>
              <a:custGeom>
                <a:avLst/>
                <a:gdLst>
                  <a:gd name="T0" fmla="*/ 175 w 175"/>
                  <a:gd name="T1" fmla="*/ 184 h 184"/>
                  <a:gd name="T2" fmla="*/ 20 w 175"/>
                  <a:gd name="T3" fmla="*/ 0 h 184"/>
                  <a:gd name="T4" fmla="*/ 0 w 175"/>
                  <a:gd name="T5" fmla="*/ 22 h 184"/>
                  <a:gd name="T6" fmla="*/ 175 w 175"/>
                  <a:gd name="T7" fmla="*/ 184 h 184"/>
                </a:gdLst>
                <a:ahLst/>
                <a:cxnLst>
                  <a:cxn ang="0">
                    <a:pos x="T0" y="T1"/>
                  </a:cxn>
                  <a:cxn ang="0">
                    <a:pos x="T2" y="T3"/>
                  </a:cxn>
                  <a:cxn ang="0">
                    <a:pos x="T4" y="T5"/>
                  </a:cxn>
                  <a:cxn ang="0">
                    <a:pos x="T6" y="T7"/>
                  </a:cxn>
                </a:cxnLst>
                <a:rect l="0" t="0" r="r" b="b"/>
                <a:pathLst>
                  <a:path w="175" h="184">
                    <a:moveTo>
                      <a:pt x="175" y="184"/>
                    </a:moveTo>
                    <a:lnTo>
                      <a:pt x="20" y="0"/>
                    </a:lnTo>
                    <a:lnTo>
                      <a:pt x="0" y="22"/>
                    </a:lnTo>
                    <a:lnTo>
                      <a:pt x="175"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26">
                <a:extLst>
                  <a:ext uri="{FF2B5EF4-FFF2-40B4-BE49-F238E27FC236}">
                    <a16:creationId xmlns:a16="http://schemas.microsoft.com/office/drawing/2014/main" id="{277B983C-A625-48A6-9ECB-E7F957113B1D}"/>
                  </a:ext>
                </a:extLst>
              </p:cNvPr>
              <p:cNvSpPr>
                <a:spLocks/>
              </p:cNvSpPr>
              <p:nvPr/>
            </p:nvSpPr>
            <p:spPr bwMode="auto">
              <a:xfrm>
                <a:off x="6005" y="2236"/>
                <a:ext cx="196" cy="184"/>
              </a:xfrm>
              <a:custGeom>
                <a:avLst/>
                <a:gdLst>
                  <a:gd name="T0" fmla="*/ 196 w 196"/>
                  <a:gd name="T1" fmla="*/ 163 h 184"/>
                  <a:gd name="T2" fmla="*/ 175 w 196"/>
                  <a:gd name="T3" fmla="*/ 184 h 184"/>
                  <a:gd name="T4" fmla="*/ 0 w 196"/>
                  <a:gd name="T5" fmla="*/ 22 h 184"/>
                  <a:gd name="T6" fmla="*/ 20 w 196"/>
                  <a:gd name="T7" fmla="*/ 0 h 184"/>
                  <a:gd name="T8" fmla="*/ 196 w 196"/>
                  <a:gd name="T9" fmla="*/ 163 h 184"/>
                </a:gdLst>
                <a:ahLst/>
                <a:cxnLst>
                  <a:cxn ang="0">
                    <a:pos x="T0" y="T1"/>
                  </a:cxn>
                  <a:cxn ang="0">
                    <a:pos x="T2" y="T3"/>
                  </a:cxn>
                  <a:cxn ang="0">
                    <a:pos x="T4" y="T5"/>
                  </a:cxn>
                  <a:cxn ang="0">
                    <a:pos x="T6" y="T7"/>
                  </a:cxn>
                  <a:cxn ang="0">
                    <a:pos x="T8" y="T9"/>
                  </a:cxn>
                </a:cxnLst>
                <a:rect l="0" t="0" r="r" b="b"/>
                <a:pathLst>
                  <a:path w="196" h="184">
                    <a:moveTo>
                      <a:pt x="196" y="163"/>
                    </a:moveTo>
                    <a:lnTo>
                      <a:pt x="175" y="184"/>
                    </a:lnTo>
                    <a:lnTo>
                      <a:pt x="0" y="22"/>
                    </a:lnTo>
                    <a:lnTo>
                      <a:pt x="20" y="0"/>
                    </a:lnTo>
                    <a:lnTo>
                      <a:pt x="196" y="163"/>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27">
                <a:extLst>
                  <a:ext uri="{FF2B5EF4-FFF2-40B4-BE49-F238E27FC236}">
                    <a16:creationId xmlns:a16="http://schemas.microsoft.com/office/drawing/2014/main" id="{F84578FE-4907-4EF8-B986-39EB5152B050}"/>
                  </a:ext>
                </a:extLst>
              </p:cNvPr>
              <p:cNvSpPr>
                <a:spLocks/>
              </p:cNvSpPr>
              <p:nvPr/>
            </p:nvSpPr>
            <p:spPr bwMode="auto">
              <a:xfrm>
                <a:off x="5837" y="2085"/>
                <a:ext cx="188" cy="173"/>
              </a:xfrm>
              <a:custGeom>
                <a:avLst/>
                <a:gdLst>
                  <a:gd name="T0" fmla="*/ 188 w 188"/>
                  <a:gd name="T1" fmla="*/ 151 h 173"/>
                  <a:gd name="T2" fmla="*/ 168 w 188"/>
                  <a:gd name="T3" fmla="*/ 173 h 173"/>
                  <a:gd name="T4" fmla="*/ 0 w 188"/>
                  <a:gd name="T5" fmla="*/ 0 h 173"/>
                  <a:gd name="T6" fmla="*/ 188 w 188"/>
                  <a:gd name="T7" fmla="*/ 151 h 173"/>
                </a:gdLst>
                <a:ahLst/>
                <a:cxnLst>
                  <a:cxn ang="0">
                    <a:pos x="T0" y="T1"/>
                  </a:cxn>
                  <a:cxn ang="0">
                    <a:pos x="T2" y="T3"/>
                  </a:cxn>
                  <a:cxn ang="0">
                    <a:pos x="T4" y="T5"/>
                  </a:cxn>
                  <a:cxn ang="0">
                    <a:pos x="T6" y="T7"/>
                  </a:cxn>
                </a:cxnLst>
                <a:rect l="0" t="0" r="r" b="b"/>
                <a:pathLst>
                  <a:path w="188" h="173">
                    <a:moveTo>
                      <a:pt x="188" y="151"/>
                    </a:moveTo>
                    <a:lnTo>
                      <a:pt x="168" y="173"/>
                    </a:lnTo>
                    <a:lnTo>
                      <a:pt x="0" y="0"/>
                    </a:lnTo>
                    <a:lnTo>
                      <a:pt x="188"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28">
                <a:extLst>
                  <a:ext uri="{FF2B5EF4-FFF2-40B4-BE49-F238E27FC236}">
                    <a16:creationId xmlns:a16="http://schemas.microsoft.com/office/drawing/2014/main" id="{491DD79D-2E98-455A-A541-70B6DEA41DFA}"/>
                  </a:ext>
                </a:extLst>
              </p:cNvPr>
              <p:cNvSpPr>
                <a:spLocks/>
              </p:cNvSpPr>
              <p:nvPr/>
            </p:nvSpPr>
            <p:spPr bwMode="auto">
              <a:xfrm>
                <a:off x="5819" y="2085"/>
                <a:ext cx="186" cy="173"/>
              </a:xfrm>
              <a:custGeom>
                <a:avLst/>
                <a:gdLst>
                  <a:gd name="T0" fmla="*/ 186 w 186"/>
                  <a:gd name="T1" fmla="*/ 173 h 173"/>
                  <a:gd name="T2" fmla="*/ 18 w 186"/>
                  <a:gd name="T3" fmla="*/ 0 h 173"/>
                  <a:gd name="T4" fmla="*/ 0 w 186"/>
                  <a:gd name="T5" fmla="*/ 24 h 173"/>
                  <a:gd name="T6" fmla="*/ 186 w 186"/>
                  <a:gd name="T7" fmla="*/ 173 h 173"/>
                </a:gdLst>
                <a:ahLst/>
                <a:cxnLst>
                  <a:cxn ang="0">
                    <a:pos x="T0" y="T1"/>
                  </a:cxn>
                  <a:cxn ang="0">
                    <a:pos x="T2" y="T3"/>
                  </a:cxn>
                  <a:cxn ang="0">
                    <a:pos x="T4" y="T5"/>
                  </a:cxn>
                  <a:cxn ang="0">
                    <a:pos x="T6" y="T7"/>
                  </a:cxn>
                </a:cxnLst>
                <a:rect l="0" t="0" r="r" b="b"/>
                <a:pathLst>
                  <a:path w="186" h="173">
                    <a:moveTo>
                      <a:pt x="186" y="173"/>
                    </a:moveTo>
                    <a:lnTo>
                      <a:pt x="18" y="0"/>
                    </a:lnTo>
                    <a:lnTo>
                      <a:pt x="0" y="24"/>
                    </a:lnTo>
                    <a:lnTo>
                      <a:pt x="186"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29">
                <a:extLst>
                  <a:ext uri="{FF2B5EF4-FFF2-40B4-BE49-F238E27FC236}">
                    <a16:creationId xmlns:a16="http://schemas.microsoft.com/office/drawing/2014/main" id="{2A2F246E-CAAF-464C-9A86-FE82467F2EAE}"/>
                  </a:ext>
                </a:extLst>
              </p:cNvPr>
              <p:cNvSpPr>
                <a:spLocks/>
              </p:cNvSpPr>
              <p:nvPr/>
            </p:nvSpPr>
            <p:spPr bwMode="auto">
              <a:xfrm>
                <a:off x="5819" y="2085"/>
                <a:ext cx="206" cy="173"/>
              </a:xfrm>
              <a:custGeom>
                <a:avLst/>
                <a:gdLst>
                  <a:gd name="T0" fmla="*/ 206 w 206"/>
                  <a:gd name="T1" fmla="*/ 151 h 173"/>
                  <a:gd name="T2" fmla="*/ 186 w 206"/>
                  <a:gd name="T3" fmla="*/ 173 h 173"/>
                  <a:gd name="T4" fmla="*/ 0 w 206"/>
                  <a:gd name="T5" fmla="*/ 24 h 173"/>
                  <a:gd name="T6" fmla="*/ 18 w 206"/>
                  <a:gd name="T7" fmla="*/ 0 h 173"/>
                  <a:gd name="T8" fmla="*/ 206 w 206"/>
                  <a:gd name="T9" fmla="*/ 151 h 173"/>
                </a:gdLst>
                <a:ahLst/>
                <a:cxnLst>
                  <a:cxn ang="0">
                    <a:pos x="T0" y="T1"/>
                  </a:cxn>
                  <a:cxn ang="0">
                    <a:pos x="T2" y="T3"/>
                  </a:cxn>
                  <a:cxn ang="0">
                    <a:pos x="T4" y="T5"/>
                  </a:cxn>
                  <a:cxn ang="0">
                    <a:pos x="T6" y="T7"/>
                  </a:cxn>
                  <a:cxn ang="0">
                    <a:pos x="T8" y="T9"/>
                  </a:cxn>
                </a:cxnLst>
                <a:rect l="0" t="0" r="r" b="b"/>
                <a:pathLst>
                  <a:path w="206" h="173">
                    <a:moveTo>
                      <a:pt x="206" y="151"/>
                    </a:moveTo>
                    <a:lnTo>
                      <a:pt x="186" y="173"/>
                    </a:lnTo>
                    <a:lnTo>
                      <a:pt x="0" y="24"/>
                    </a:lnTo>
                    <a:lnTo>
                      <a:pt x="18" y="0"/>
                    </a:lnTo>
                    <a:lnTo>
                      <a:pt x="206" y="151"/>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30">
                <a:extLst>
                  <a:ext uri="{FF2B5EF4-FFF2-40B4-BE49-F238E27FC236}">
                    <a16:creationId xmlns:a16="http://schemas.microsoft.com/office/drawing/2014/main" id="{424E676D-3765-44D1-B6A9-D2954D41D6BD}"/>
                  </a:ext>
                </a:extLst>
              </p:cNvPr>
              <p:cNvSpPr>
                <a:spLocks/>
              </p:cNvSpPr>
              <p:nvPr/>
            </p:nvSpPr>
            <p:spPr bwMode="auto">
              <a:xfrm>
                <a:off x="5639" y="1949"/>
                <a:ext cx="198" cy="160"/>
              </a:xfrm>
              <a:custGeom>
                <a:avLst/>
                <a:gdLst>
                  <a:gd name="T0" fmla="*/ 198 w 198"/>
                  <a:gd name="T1" fmla="*/ 136 h 160"/>
                  <a:gd name="T2" fmla="*/ 180 w 198"/>
                  <a:gd name="T3" fmla="*/ 160 h 160"/>
                  <a:gd name="T4" fmla="*/ 0 w 198"/>
                  <a:gd name="T5" fmla="*/ 0 h 160"/>
                  <a:gd name="T6" fmla="*/ 198 w 198"/>
                  <a:gd name="T7" fmla="*/ 136 h 160"/>
                </a:gdLst>
                <a:ahLst/>
                <a:cxnLst>
                  <a:cxn ang="0">
                    <a:pos x="T0" y="T1"/>
                  </a:cxn>
                  <a:cxn ang="0">
                    <a:pos x="T2" y="T3"/>
                  </a:cxn>
                  <a:cxn ang="0">
                    <a:pos x="T4" y="T5"/>
                  </a:cxn>
                  <a:cxn ang="0">
                    <a:pos x="T6" y="T7"/>
                  </a:cxn>
                </a:cxnLst>
                <a:rect l="0" t="0" r="r" b="b"/>
                <a:pathLst>
                  <a:path w="198" h="160">
                    <a:moveTo>
                      <a:pt x="198" y="136"/>
                    </a:moveTo>
                    <a:lnTo>
                      <a:pt x="180" y="160"/>
                    </a:lnTo>
                    <a:lnTo>
                      <a:pt x="0" y="0"/>
                    </a:lnTo>
                    <a:lnTo>
                      <a:pt x="19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31">
                <a:extLst>
                  <a:ext uri="{FF2B5EF4-FFF2-40B4-BE49-F238E27FC236}">
                    <a16:creationId xmlns:a16="http://schemas.microsoft.com/office/drawing/2014/main" id="{92B259EA-AF20-4807-804B-B200A6209CC0}"/>
                  </a:ext>
                </a:extLst>
              </p:cNvPr>
              <p:cNvSpPr>
                <a:spLocks/>
              </p:cNvSpPr>
              <p:nvPr/>
            </p:nvSpPr>
            <p:spPr bwMode="auto">
              <a:xfrm>
                <a:off x="5623" y="1949"/>
                <a:ext cx="196" cy="160"/>
              </a:xfrm>
              <a:custGeom>
                <a:avLst/>
                <a:gdLst>
                  <a:gd name="T0" fmla="*/ 196 w 196"/>
                  <a:gd name="T1" fmla="*/ 160 h 160"/>
                  <a:gd name="T2" fmla="*/ 16 w 196"/>
                  <a:gd name="T3" fmla="*/ 0 h 160"/>
                  <a:gd name="T4" fmla="*/ 0 w 196"/>
                  <a:gd name="T5" fmla="*/ 25 h 160"/>
                  <a:gd name="T6" fmla="*/ 196 w 196"/>
                  <a:gd name="T7" fmla="*/ 160 h 160"/>
                </a:gdLst>
                <a:ahLst/>
                <a:cxnLst>
                  <a:cxn ang="0">
                    <a:pos x="T0" y="T1"/>
                  </a:cxn>
                  <a:cxn ang="0">
                    <a:pos x="T2" y="T3"/>
                  </a:cxn>
                  <a:cxn ang="0">
                    <a:pos x="T4" y="T5"/>
                  </a:cxn>
                  <a:cxn ang="0">
                    <a:pos x="T6" y="T7"/>
                  </a:cxn>
                </a:cxnLst>
                <a:rect l="0" t="0" r="r" b="b"/>
                <a:pathLst>
                  <a:path w="196" h="160">
                    <a:moveTo>
                      <a:pt x="196" y="160"/>
                    </a:moveTo>
                    <a:lnTo>
                      <a:pt x="16" y="0"/>
                    </a:lnTo>
                    <a:lnTo>
                      <a:pt x="0" y="25"/>
                    </a:lnTo>
                    <a:lnTo>
                      <a:pt x="19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32">
                <a:extLst>
                  <a:ext uri="{FF2B5EF4-FFF2-40B4-BE49-F238E27FC236}">
                    <a16:creationId xmlns:a16="http://schemas.microsoft.com/office/drawing/2014/main" id="{D6C4713A-40CC-40B0-BD64-7D4EF2A9DDA3}"/>
                  </a:ext>
                </a:extLst>
              </p:cNvPr>
              <p:cNvSpPr>
                <a:spLocks/>
              </p:cNvSpPr>
              <p:nvPr/>
            </p:nvSpPr>
            <p:spPr bwMode="auto">
              <a:xfrm>
                <a:off x="5623" y="1949"/>
                <a:ext cx="214" cy="160"/>
              </a:xfrm>
              <a:custGeom>
                <a:avLst/>
                <a:gdLst>
                  <a:gd name="T0" fmla="*/ 214 w 214"/>
                  <a:gd name="T1" fmla="*/ 136 h 160"/>
                  <a:gd name="T2" fmla="*/ 196 w 214"/>
                  <a:gd name="T3" fmla="*/ 160 h 160"/>
                  <a:gd name="T4" fmla="*/ 0 w 214"/>
                  <a:gd name="T5" fmla="*/ 25 h 160"/>
                  <a:gd name="T6" fmla="*/ 16 w 214"/>
                  <a:gd name="T7" fmla="*/ 0 h 160"/>
                  <a:gd name="T8" fmla="*/ 214 w 214"/>
                  <a:gd name="T9" fmla="*/ 136 h 160"/>
                </a:gdLst>
                <a:ahLst/>
                <a:cxnLst>
                  <a:cxn ang="0">
                    <a:pos x="T0" y="T1"/>
                  </a:cxn>
                  <a:cxn ang="0">
                    <a:pos x="T2" y="T3"/>
                  </a:cxn>
                  <a:cxn ang="0">
                    <a:pos x="T4" y="T5"/>
                  </a:cxn>
                  <a:cxn ang="0">
                    <a:pos x="T6" y="T7"/>
                  </a:cxn>
                  <a:cxn ang="0">
                    <a:pos x="T8" y="T9"/>
                  </a:cxn>
                </a:cxnLst>
                <a:rect l="0" t="0" r="r" b="b"/>
                <a:pathLst>
                  <a:path w="214" h="160">
                    <a:moveTo>
                      <a:pt x="214" y="136"/>
                    </a:moveTo>
                    <a:lnTo>
                      <a:pt x="196" y="160"/>
                    </a:lnTo>
                    <a:lnTo>
                      <a:pt x="0" y="25"/>
                    </a:lnTo>
                    <a:lnTo>
                      <a:pt x="16" y="0"/>
                    </a:lnTo>
                    <a:lnTo>
                      <a:pt x="214" y="136"/>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33">
                <a:extLst>
                  <a:ext uri="{FF2B5EF4-FFF2-40B4-BE49-F238E27FC236}">
                    <a16:creationId xmlns:a16="http://schemas.microsoft.com/office/drawing/2014/main" id="{C3D1CC33-FD33-4FD8-A348-1784873257F8}"/>
                  </a:ext>
                </a:extLst>
              </p:cNvPr>
              <p:cNvSpPr>
                <a:spLocks/>
              </p:cNvSpPr>
              <p:nvPr/>
            </p:nvSpPr>
            <p:spPr bwMode="auto">
              <a:xfrm>
                <a:off x="5432" y="1826"/>
                <a:ext cx="207" cy="148"/>
              </a:xfrm>
              <a:custGeom>
                <a:avLst/>
                <a:gdLst>
                  <a:gd name="T0" fmla="*/ 207 w 207"/>
                  <a:gd name="T1" fmla="*/ 123 h 148"/>
                  <a:gd name="T2" fmla="*/ 191 w 207"/>
                  <a:gd name="T3" fmla="*/ 148 h 148"/>
                  <a:gd name="T4" fmla="*/ 0 w 207"/>
                  <a:gd name="T5" fmla="*/ 0 h 148"/>
                  <a:gd name="T6" fmla="*/ 207 w 207"/>
                  <a:gd name="T7" fmla="*/ 123 h 148"/>
                </a:gdLst>
                <a:ahLst/>
                <a:cxnLst>
                  <a:cxn ang="0">
                    <a:pos x="T0" y="T1"/>
                  </a:cxn>
                  <a:cxn ang="0">
                    <a:pos x="T2" y="T3"/>
                  </a:cxn>
                  <a:cxn ang="0">
                    <a:pos x="T4" y="T5"/>
                  </a:cxn>
                  <a:cxn ang="0">
                    <a:pos x="T6" y="T7"/>
                  </a:cxn>
                </a:cxnLst>
                <a:rect l="0" t="0" r="r" b="b"/>
                <a:pathLst>
                  <a:path w="207" h="148">
                    <a:moveTo>
                      <a:pt x="207" y="123"/>
                    </a:moveTo>
                    <a:lnTo>
                      <a:pt x="191" y="148"/>
                    </a:lnTo>
                    <a:lnTo>
                      <a:pt x="0" y="0"/>
                    </a:lnTo>
                    <a:lnTo>
                      <a:pt x="20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34">
                <a:extLst>
                  <a:ext uri="{FF2B5EF4-FFF2-40B4-BE49-F238E27FC236}">
                    <a16:creationId xmlns:a16="http://schemas.microsoft.com/office/drawing/2014/main" id="{BFE53AF2-A233-4CBC-8645-F07B9C07B272}"/>
                  </a:ext>
                </a:extLst>
              </p:cNvPr>
              <p:cNvSpPr>
                <a:spLocks/>
              </p:cNvSpPr>
              <p:nvPr/>
            </p:nvSpPr>
            <p:spPr bwMode="auto">
              <a:xfrm>
                <a:off x="5418" y="1826"/>
                <a:ext cx="205" cy="148"/>
              </a:xfrm>
              <a:custGeom>
                <a:avLst/>
                <a:gdLst>
                  <a:gd name="T0" fmla="*/ 205 w 205"/>
                  <a:gd name="T1" fmla="*/ 148 h 148"/>
                  <a:gd name="T2" fmla="*/ 14 w 205"/>
                  <a:gd name="T3" fmla="*/ 0 h 148"/>
                  <a:gd name="T4" fmla="*/ 0 w 205"/>
                  <a:gd name="T5" fmla="*/ 26 h 148"/>
                  <a:gd name="T6" fmla="*/ 205 w 205"/>
                  <a:gd name="T7" fmla="*/ 148 h 148"/>
                </a:gdLst>
                <a:ahLst/>
                <a:cxnLst>
                  <a:cxn ang="0">
                    <a:pos x="T0" y="T1"/>
                  </a:cxn>
                  <a:cxn ang="0">
                    <a:pos x="T2" y="T3"/>
                  </a:cxn>
                  <a:cxn ang="0">
                    <a:pos x="T4" y="T5"/>
                  </a:cxn>
                  <a:cxn ang="0">
                    <a:pos x="T6" y="T7"/>
                  </a:cxn>
                </a:cxnLst>
                <a:rect l="0" t="0" r="r" b="b"/>
                <a:pathLst>
                  <a:path w="205" h="148">
                    <a:moveTo>
                      <a:pt x="205" y="148"/>
                    </a:moveTo>
                    <a:lnTo>
                      <a:pt x="14" y="0"/>
                    </a:lnTo>
                    <a:lnTo>
                      <a:pt x="0" y="26"/>
                    </a:lnTo>
                    <a:lnTo>
                      <a:pt x="20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35">
                <a:extLst>
                  <a:ext uri="{FF2B5EF4-FFF2-40B4-BE49-F238E27FC236}">
                    <a16:creationId xmlns:a16="http://schemas.microsoft.com/office/drawing/2014/main" id="{0418995C-F8F9-4A60-8240-3D11671C65FF}"/>
                  </a:ext>
                </a:extLst>
              </p:cNvPr>
              <p:cNvSpPr>
                <a:spLocks/>
              </p:cNvSpPr>
              <p:nvPr/>
            </p:nvSpPr>
            <p:spPr bwMode="auto">
              <a:xfrm>
                <a:off x="5418" y="1826"/>
                <a:ext cx="221" cy="148"/>
              </a:xfrm>
              <a:custGeom>
                <a:avLst/>
                <a:gdLst>
                  <a:gd name="T0" fmla="*/ 221 w 221"/>
                  <a:gd name="T1" fmla="*/ 123 h 148"/>
                  <a:gd name="T2" fmla="*/ 205 w 221"/>
                  <a:gd name="T3" fmla="*/ 148 h 148"/>
                  <a:gd name="T4" fmla="*/ 0 w 221"/>
                  <a:gd name="T5" fmla="*/ 26 h 148"/>
                  <a:gd name="T6" fmla="*/ 14 w 221"/>
                  <a:gd name="T7" fmla="*/ 0 h 148"/>
                  <a:gd name="T8" fmla="*/ 221 w 221"/>
                  <a:gd name="T9" fmla="*/ 123 h 148"/>
                </a:gdLst>
                <a:ahLst/>
                <a:cxnLst>
                  <a:cxn ang="0">
                    <a:pos x="T0" y="T1"/>
                  </a:cxn>
                  <a:cxn ang="0">
                    <a:pos x="T2" y="T3"/>
                  </a:cxn>
                  <a:cxn ang="0">
                    <a:pos x="T4" y="T5"/>
                  </a:cxn>
                  <a:cxn ang="0">
                    <a:pos x="T6" y="T7"/>
                  </a:cxn>
                  <a:cxn ang="0">
                    <a:pos x="T8" y="T9"/>
                  </a:cxn>
                </a:cxnLst>
                <a:rect l="0" t="0" r="r" b="b"/>
                <a:pathLst>
                  <a:path w="221" h="148">
                    <a:moveTo>
                      <a:pt x="221" y="123"/>
                    </a:moveTo>
                    <a:lnTo>
                      <a:pt x="205" y="148"/>
                    </a:lnTo>
                    <a:lnTo>
                      <a:pt x="0" y="26"/>
                    </a:lnTo>
                    <a:lnTo>
                      <a:pt x="14" y="0"/>
                    </a:lnTo>
                    <a:lnTo>
                      <a:pt x="221" y="123"/>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36">
                <a:extLst>
                  <a:ext uri="{FF2B5EF4-FFF2-40B4-BE49-F238E27FC236}">
                    <a16:creationId xmlns:a16="http://schemas.microsoft.com/office/drawing/2014/main" id="{F852F66E-16BC-4CA4-A72C-42310F3349E3}"/>
                  </a:ext>
                </a:extLst>
              </p:cNvPr>
              <p:cNvSpPr>
                <a:spLocks/>
              </p:cNvSpPr>
              <p:nvPr/>
            </p:nvSpPr>
            <p:spPr bwMode="auto">
              <a:xfrm>
                <a:off x="5217" y="1719"/>
                <a:ext cx="215" cy="133"/>
              </a:xfrm>
              <a:custGeom>
                <a:avLst/>
                <a:gdLst>
                  <a:gd name="T0" fmla="*/ 215 w 215"/>
                  <a:gd name="T1" fmla="*/ 107 h 133"/>
                  <a:gd name="T2" fmla="*/ 201 w 215"/>
                  <a:gd name="T3" fmla="*/ 133 h 133"/>
                  <a:gd name="T4" fmla="*/ 0 w 215"/>
                  <a:gd name="T5" fmla="*/ 0 h 133"/>
                  <a:gd name="T6" fmla="*/ 215 w 215"/>
                  <a:gd name="T7" fmla="*/ 107 h 133"/>
                </a:gdLst>
                <a:ahLst/>
                <a:cxnLst>
                  <a:cxn ang="0">
                    <a:pos x="T0" y="T1"/>
                  </a:cxn>
                  <a:cxn ang="0">
                    <a:pos x="T2" y="T3"/>
                  </a:cxn>
                  <a:cxn ang="0">
                    <a:pos x="T4" y="T5"/>
                  </a:cxn>
                  <a:cxn ang="0">
                    <a:pos x="T6" y="T7"/>
                  </a:cxn>
                </a:cxnLst>
                <a:rect l="0" t="0" r="r" b="b"/>
                <a:pathLst>
                  <a:path w="215" h="133">
                    <a:moveTo>
                      <a:pt x="215" y="107"/>
                    </a:moveTo>
                    <a:lnTo>
                      <a:pt x="201" y="133"/>
                    </a:lnTo>
                    <a:lnTo>
                      <a:pt x="0" y="0"/>
                    </a:lnTo>
                    <a:lnTo>
                      <a:pt x="215"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37">
                <a:extLst>
                  <a:ext uri="{FF2B5EF4-FFF2-40B4-BE49-F238E27FC236}">
                    <a16:creationId xmlns:a16="http://schemas.microsoft.com/office/drawing/2014/main" id="{F8313FC7-4336-473D-9B18-3D6BAD38364F}"/>
                  </a:ext>
                </a:extLst>
              </p:cNvPr>
              <p:cNvSpPr>
                <a:spLocks/>
              </p:cNvSpPr>
              <p:nvPr/>
            </p:nvSpPr>
            <p:spPr bwMode="auto">
              <a:xfrm>
                <a:off x="5205" y="1719"/>
                <a:ext cx="213" cy="133"/>
              </a:xfrm>
              <a:custGeom>
                <a:avLst/>
                <a:gdLst>
                  <a:gd name="T0" fmla="*/ 213 w 213"/>
                  <a:gd name="T1" fmla="*/ 133 h 133"/>
                  <a:gd name="T2" fmla="*/ 12 w 213"/>
                  <a:gd name="T3" fmla="*/ 0 h 133"/>
                  <a:gd name="T4" fmla="*/ 0 w 213"/>
                  <a:gd name="T5" fmla="*/ 27 h 133"/>
                  <a:gd name="T6" fmla="*/ 213 w 213"/>
                  <a:gd name="T7" fmla="*/ 133 h 133"/>
                </a:gdLst>
                <a:ahLst/>
                <a:cxnLst>
                  <a:cxn ang="0">
                    <a:pos x="T0" y="T1"/>
                  </a:cxn>
                  <a:cxn ang="0">
                    <a:pos x="T2" y="T3"/>
                  </a:cxn>
                  <a:cxn ang="0">
                    <a:pos x="T4" y="T5"/>
                  </a:cxn>
                  <a:cxn ang="0">
                    <a:pos x="T6" y="T7"/>
                  </a:cxn>
                </a:cxnLst>
                <a:rect l="0" t="0" r="r" b="b"/>
                <a:pathLst>
                  <a:path w="213" h="133">
                    <a:moveTo>
                      <a:pt x="213" y="133"/>
                    </a:moveTo>
                    <a:lnTo>
                      <a:pt x="12" y="0"/>
                    </a:lnTo>
                    <a:lnTo>
                      <a:pt x="0" y="27"/>
                    </a:lnTo>
                    <a:lnTo>
                      <a:pt x="21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38">
                <a:extLst>
                  <a:ext uri="{FF2B5EF4-FFF2-40B4-BE49-F238E27FC236}">
                    <a16:creationId xmlns:a16="http://schemas.microsoft.com/office/drawing/2014/main" id="{7D193EB8-D8BC-4442-990A-14D4CEB2D079}"/>
                  </a:ext>
                </a:extLst>
              </p:cNvPr>
              <p:cNvSpPr>
                <a:spLocks/>
              </p:cNvSpPr>
              <p:nvPr/>
            </p:nvSpPr>
            <p:spPr bwMode="auto">
              <a:xfrm>
                <a:off x="5205" y="1719"/>
                <a:ext cx="227" cy="133"/>
              </a:xfrm>
              <a:custGeom>
                <a:avLst/>
                <a:gdLst>
                  <a:gd name="T0" fmla="*/ 227 w 227"/>
                  <a:gd name="T1" fmla="*/ 107 h 133"/>
                  <a:gd name="T2" fmla="*/ 213 w 227"/>
                  <a:gd name="T3" fmla="*/ 133 h 133"/>
                  <a:gd name="T4" fmla="*/ 0 w 227"/>
                  <a:gd name="T5" fmla="*/ 27 h 133"/>
                  <a:gd name="T6" fmla="*/ 12 w 227"/>
                  <a:gd name="T7" fmla="*/ 0 h 133"/>
                  <a:gd name="T8" fmla="*/ 227 w 227"/>
                  <a:gd name="T9" fmla="*/ 107 h 133"/>
                </a:gdLst>
                <a:ahLst/>
                <a:cxnLst>
                  <a:cxn ang="0">
                    <a:pos x="T0" y="T1"/>
                  </a:cxn>
                  <a:cxn ang="0">
                    <a:pos x="T2" y="T3"/>
                  </a:cxn>
                  <a:cxn ang="0">
                    <a:pos x="T4" y="T5"/>
                  </a:cxn>
                  <a:cxn ang="0">
                    <a:pos x="T6" y="T7"/>
                  </a:cxn>
                  <a:cxn ang="0">
                    <a:pos x="T8" y="T9"/>
                  </a:cxn>
                </a:cxnLst>
                <a:rect l="0" t="0" r="r" b="b"/>
                <a:pathLst>
                  <a:path w="227" h="133">
                    <a:moveTo>
                      <a:pt x="227" y="107"/>
                    </a:moveTo>
                    <a:lnTo>
                      <a:pt x="213" y="133"/>
                    </a:lnTo>
                    <a:lnTo>
                      <a:pt x="0" y="27"/>
                    </a:lnTo>
                    <a:lnTo>
                      <a:pt x="12" y="0"/>
                    </a:lnTo>
                    <a:lnTo>
                      <a:pt x="227" y="107"/>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39">
                <a:extLst>
                  <a:ext uri="{FF2B5EF4-FFF2-40B4-BE49-F238E27FC236}">
                    <a16:creationId xmlns:a16="http://schemas.microsoft.com/office/drawing/2014/main" id="{FC0871D4-0BB4-4D71-8724-1F8A42D658B0}"/>
                  </a:ext>
                </a:extLst>
              </p:cNvPr>
              <p:cNvSpPr>
                <a:spLocks/>
              </p:cNvSpPr>
              <p:nvPr/>
            </p:nvSpPr>
            <p:spPr bwMode="auto">
              <a:xfrm>
                <a:off x="4995" y="1628"/>
                <a:ext cx="222" cy="118"/>
              </a:xfrm>
              <a:custGeom>
                <a:avLst/>
                <a:gdLst>
                  <a:gd name="T0" fmla="*/ 222 w 222"/>
                  <a:gd name="T1" fmla="*/ 91 h 118"/>
                  <a:gd name="T2" fmla="*/ 210 w 222"/>
                  <a:gd name="T3" fmla="*/ 118 h 118"/>
                  <a:gd name="T4" fmla="*/ 0 w 222"/>
                  <a:gd name="T5" fmla="*/ 0 h 118"/>
                  <a:gd name="T6" fmla="*/ 222 w 222"/>
                  <a:gd name="T7" fmla="*/ 91 h 118"/>
                </a:gdLst>
                <a:ahLst/>
                <a:cxnLst>
                  <a:cxn ang="0">
                    <a:pos x="T0" y="T1"/>
                  </a:cxn>
                  <a:cxn ang="0">
                    <a:pos x="T2" y="T3"/>
                  </a:cxn>
                  <a:cxn ang="0">
                    <a:pos x="T4" y="T5"/>
                  </a:cxn>
                  <a:cxn ang="0">
                    <a:pos x="T6" y="T7"/>
                  </a:cxn>
                </a:cxnLst>
                <a:rect l="0" t="0" r="r" b="b"/>
                <a:pathLst>
                  <a:path w="222" h="118">
                    <a:moveTo>
                      <a:pt x="222" y="91"/>
                    </a:moveTo>
                    <a:lnTo>
                      <a:pt x="210" y="118"/>
                    </a:lnTo>
                    <a:lnTo>
                      <a:pt x="0" y="0"/>
                    </a:lnTo>
                    <a:lnTo>
                      <a:pt x="222"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40">
                <a:extLst>
                  <a:ext uri="{FF2B5EF4-FFF2-40B4-BE49-F238E27FC236}">
                    <a16:creationId xmlns:a16="http://schemas.microsoft.com/office/drawing/2014/main" id="{7C884CFF-DA16-4F23-893F-4940C2AF7EB7}"/>
                  </a:ext>
                </a:extLst>
              </p:cNvPr>
              <p:cNvSpPr>
                <a:spLocks/>
              </p:cNvSpPr>
              <p:nvPr/>
            </p:nvSpPr>
            <p:spPr bwMode="auto">
              <a:xfrm>
                <a:off x="4985" y="1628"/>
                <a:ext cx="220" cy="118"/>
              </a:xfrm>
              <a:custGeom>
                <a:avLst/>
                <a:gdLst>
                  <a:gd name="T0" fmla="*/ 220 w 220"/>
                  <a:gd name="T1" fmla="*/ 118 h 118"/>
                  <a:gd name="T2" fmla="*/ 10 w 220"/>
                  <a:gd name="T3" fmla="*/ 0 h 118"/>
                  <a:gd name="T4" fmla="*/ 0 w 220"/>
                  <a:gd name="T5" fmla="*/ 27 h 118"/>
                  <a:gd name="T6" fmla="*/ 220 w 220"/>
                  <a:gd name="T7" fmla="*/ 118 h 118"/>
                </a:gdLst>
                <a:ahLst/>
                <a:cxnLst>
                  <a:cxn ang="0">
                    <a:pos x="T0" y="T1"/>
                  </a:cxn>
                  <a:cxn ang="0">
                    <a:pos x="T2" y="T3"/>
                  </a:cxn>
                  <a:cxn ang="0">
                    <a:pos x="T4" y="T5"/>
                  </a:cxn>
                  <a:cxn ang="0">
                    <a:pos x="T6" y="T7"/>
                  </a:cxn>
                </a:cxnLst>
                <a:rect l="0" t="0" r="r" b="b"/>
                <a:pathLst>
                  <a:path w="220" h="118">
                    <a:moveTo>
                      <a:pt x="220" y="118"/>
                    </a:moveTo>
                    <a:lnTo>
                      <a:pt x="10" y="0"/>
                    </a:lnTo>
                    <a:lnTo>
                      <a:pt x="0" y="27"/>
                    </a:lnTo>
                    <a:lnTo>
                      <a:pt x="22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41">
                <a:extLst>
                  <a:ext uri="{FF2B5EF4-FFF2-40B4-BE49-F238E27FC236}">
                    <a16:creationId xmlns:a16="http://schemas.microsoft.com/office/drawing/2014/main" id="{C873AAFB-5771-47BF-B3AC-9440A0D7C9EC}"/>
                  </a:ext>
                </a:extLst>
              </p:cNvPr>
              <p:cNvSpPr>
                <a:spLocks/>
              </p:cNvSpPr>
              <p:nvPr/>
            </p:nvSpPr>
            <p:spPr bwMode="auto">
              <a:xfrm>
                <a:off x="4985" y="1628"/>
                <a:ext cx="232" cy="118"/>
              </a:xfrm>
              <a:custGeom>
                <a:avLst/>
                <a:gdLst>
                  <a:gd name="T0" fmla="*/ 232 w 232"/>
                  <a:gd name="T1" fmla="*/ 91 h 118"/>
                  <a:gd name="T2" fmla="*/ 220 w 232"/>
                  <a:gd name="T3" fmla="*/ 118 h 118"/>
                  <a:gd name="T4" fmla="*/ 0 w 232"/>
                  <a:gd name="T5" fmla="*/ 27 h 118"/>
                  <a:gd name="T6" fmla="*/ 10 w 232"/>
                  <a:gd name="T7" fmla="*/ 0 h 118"/>
                  <a:gd name="T8" fmla="*/ 232 w 232"/>
                  <a:gd name="T9" fmla="*/ 91 h 118"/>
                </a:gdLst>
                <a:ahLst/>
                <a:cxnLst>
                  <a:cxn ang="0">
                    <a:pos x="T0" y="T1"/>
                  </a:cxn>
                  <a:cxn ang="0">
                    <a:pos x="T2" y="T3"/>
                  </a:cxn>
                  <a:cxn ang="0">
                    <a:pos x="T4" y="T5"/>
                  </a:cxn>
                  <a:cxn ang="0">
                    <a:pos x="T6" y="T7"/>
                  </a:cxn>
                  <a:cxn ang="0">
                    <a:pos x="T8" y="T9"/>
                  </a:cxn>
                </a:cxnLst>
                <a:rect l="0" t="0" r="r" b="b"/>
                <a:pathLst>
                  <a:path w="232" h="118">
                    <a:moveTo>
                      <a:pt x="232" y="91"/>
                    </a:moveTo>
                    <a:lnTo>
                      <a:pt x="220" y="118"/>
                    </a:lnTo>
                    <a:lnTo>
                      <a:pt x="0" y="27"/>
                    </a:lnTo>
                    <a:lnTo>
                      <a:pt x="10" y="0"/>
                    </a:lnTo>
                    <a:lnTo>
                      <a:pt x="232" y="91"/>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42">
                <a:extLst>
                  <a:ext uri="{FF2B5EF4-FFF2-40B4-BE49-F238E27FC236}">
                    <a16:creationId xmlns:a16="http://schemas.microsoft.com/office/drawing/2014/main" id="{B78C90D7-41E2-4CE5-9E48-72E687483B8A}"/>
                  </a:ext>
                </a:extLst>
              </p:cNvPr>
              <p:cNvSpPr>
                <a:spLocks/>
              </p:cNvSpPr>
              <p:nvPr/>
            </p:nvSpPr>
            <p:spPr bwMode="auto">
              <a:xfrm>
                <a:off x="4767" y="1552"/>
                <a:ext cx="228" cy="103"/>
              </a:xfrm>
              <a:custGeom>
                <a:avLst/>
                <a:gdLst>
                  <a:gd name="T0" fmla="*/ 228 w 228"/>
                  <a:gd name="T1" fmla="*/ 76 h 103"/>
                  <a:gd name="T2" fmla="*/ 218 w 228"/>
                  <a:gd name="T3" fmla="*/ 103 h 103"/>
                  <a:gd name="T4" fmla="*/ 0 w 228"/>
                  <a:gd name="T5" fmla="*/ 0 h 103"/>
                  <a:gd name="T6" fmla="*/ 228 w 228"/>
                  <a:gd name="T7" fmla="*/ 76 h 103"/>
                </a:gdLst>
                <a:ahLst/>
                <a:cxnLst>
                  <a:cxn ang="0">
                    <a:pos x="T0" y="T1"/>
                  </a:cxn>
                  <a:cxn ang="0">
                    <a:pos x="T2" y="T3"/>
                  </a:cxn>
                  <a:cxn ang="0">
                    <a:pos x="T4" y="T5"/>
                  </a:cxn>
                  <a:cxn ang="0">
                    <a:pos x="T6" y="T7"/>
                  </a:cxn>
                </a:cxnLst>
                <a:rect l="0" t="0" r="r" b="b"/>
                <a:pathLst>
                  <a:path w="228" h="103">
                    <a:moveTo>
                      <a:pt x="228" y="76"/>
                    </a:moveTo>
                    <a:lnTo>
                      <a:pt x="218" y="103"/>
                    </a:lnTo>
                    <a:lnTo>
                      <a:pt x="0" y="0"/>
                    </a:lnTo>
                    <a:lnTo>
                      <a:pt x="22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43">
                <a:extLst>
                  <a:ext uri="{FF2B5EF4-FFF2-40B4-BE49-F238E27FC236}">
                    <a16:creationId xmlns:a16="http://schemas.microsoft.com/office/drawing/2014/main" id="{9FB7B2AF-FC57-4D2E-811E-A62CB7B421C5}"/>
                  </a:ext>
                </a:extLst>
              </p:cNvPr>
              <p:cNvSpPr>
                <a:spLocks/>
              </p:cNvSpPr>
              <p:nvPr/>
            </p:nvSpPr>
            <p:spPr bwMode="auto">
              <a:xfrm>
                <a:off x="4759" y="1552"/>
                <a:ext cx="226" cy="103"/>
              </a:xfrm>
              <a:custGeom>
                <a:avLst/>
                <a:gdLst>
                  <a:gd name="T0" fmla="*/ 226 w 226"/>
                  <a:gd name="T1" fmla="*/ 103 h 103"/>
                  <a:gd name="T2" fmla="*/ 8 w 226"/>
                  <a:gd name="T3" fmla="*/ 0 h 103"/>
                  <a:gd name="T4" fmla="*/ 0 w 226"/>
                  <a:gd name="T5" fmla="*/ 28 h 103"/>
                  <a:gd name="T6" fmla="*/ 226 w 226"/>
                  <a:gd name="T7" fmla="*/ 103 h 103"/>
                </a:gdLst>
                <a:ahLst/>
                <a:cxnLst>
                  <a:cxn ang="0">
                    <a:pos x="T0" y="T1"/>
                  </a:cxn>
                  <a:cxn ang="0">
                    <a:pos x="T2" y="T3"/>
                  </a:cxn>
                  <a:cxn ang="0">
                    <a:pos x="T4" y="T5"/>
                  </a:cxn>
                  <a:cxn ang="0">
                    <a:pos x="T6" y="T7"/>
                  </a:cxn>
                </a:cxnLst>
                <a:rect l="0" t="0" r="r" b="b"/>
                <a:pathLst>
                  <a:path w="226" h="103">
                    <a:moveTo>
                      <a:pt x="226" y="103"/>
                    </a:moveTo>
                    <a:lnTo>
                      <a:pt x="8" y="0"/>
                    </a:lnTo>
                    <a:lnTo>
                      <a:pt x="0" y="28"/>
                    </a:lnTo>
                    <a:lnTo>
                      <a:pt x="22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44">
                <a:extLst>
                  <a:ext uri="{FF2B5EF4-FFF2-40B4-BE49-F238E27FC236}">
                    <a16:creationId xmlns:a16="http://schemas.microsoft.com/office/drawing/2014/main" id="{FBA82D65-1B78-4287-9C58-75F4ACC6756A}"/>
                  </a:ext>
                </a:extLst>
              </p:cNvPr>
              <p:cNvSpPr>
                <a:spLocks/>
              </p:cNvSpPr>
              <p:nvPr/>
            </p:nvSpPr>
            <p:spPr bwMode="auto">
              <a:xfrm>
                <a:off x="4759" y="1552"/>
                <a:ext cx="236" cy="103"/>
              </a:xfrm>
              <a:custGeom>
                <a:avLst/>
                <a:gdLst>
                  <a:gd name="T0" fmla="*/ 236 w 236"/>
                  <a:gd name="T1" fmla="*/ 76 h 103"/>
                  <a:gd name="T2" fmla="*/ 226 w 236"/>
                  <a:gd name="T3" fmla="*/ 103 h 103"/>
                  <a:gd name="T4" fmla="*/ 0 w 236"/>
                  <a:gd name="T5" fmla="*/ 28 h 103"/>
                  <a:gd name="T6" fmla="*/ 8 w 236"/>
                  <a:gd name="T7" fmla="*/ 0 h 103"/>
                  <a:gd name="T8" fmla="*/ 236 w 236"/>
                  <a:gd name="T9" fmla="*/ 76 h 103"/>
                </a:gdLst>
                <a:ahLst/>
                <a:cxnLst>
                  <a:cxn ang="0">
                    <a:pos x="T0" y="T1"/>
                  </a:cxn>
                  <a:cxn ang="0">
                    <a:pos x="T2" y="T3"/>
                  </a:cxn>
                  <a:cxn ang="0">
                    <a:pos x="T4" y="T5"/>
                  </a:cxn>
                  <a:cxn ang="0">
                    <a:pos x="T6" y="T7"/>
                  </a:cxn>
                  <a:cxn ang="0">
                    <a:pos x="T8" y="T9"/>
                  </a:cxn>
                </a:cxnLst>
                <a:rect l="0" t="0" r="r" b="b"/>
                <a:pathLst>
                  <a:path w="236" h="103">
                    <a:moveTo>
                      <a:pt x="236" y="76"/>
                    </a:moveTo>
                    <a:lnTo>
                      <a:pt x="226" y="103"/>
                    </a:lnTo>
                    <a:lnTo>
                      <a:pt x="0" y="28"/>
                    </a:lnTo>
                    <a:lnTo>
                      <a:pt x="8" y="0"/>
                    </a:lnTo>
                    <a:lnTo>
                      <a:pt x="236" y="76"/>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45">
                <a:extLst>
                  <a:ext uri="{FF2B5EF4-FFF2-40B4-BE49-F238E27FC236}">
                    <a16:creationId xmlns:a16="http://schemas.microsoft.com/office/drawing/2014/main" id="{0A28AF71-4DBD-462C-A84C-3320DF210913}"/>
                  </a:ext>
                </a:extLst>
              </p:cNvPr>
              <p:cNvSpPr>
                <a:spLocks/>
              </p:cNvSpPr>
              <p:nvPr/>
            </p:nvSpPr>
            <p:spPr bwMode="auto">
              <a:xfrm>
                <a:off x="4534" y="1493"/>
                <a:ext cx="233" cy="87"/>
              </a:xfrm>
              <a:custGeom>
                <a:avLst/>
                <a:gdLst>
                  <a:gd name="T0" fmla="*/ 233 w 233"/>
                  <a:gd name="T1" fmla="*/ 59 h 87"/>
                  <a:gd name="T2" fmla="*/ 225 w 233"/>
                  <a:gd name="T3" fmla="*/ 87 h 87"/>
                  <a:gd name="T4" fmla="*/ 0 w 233"/>
                  <a:gd name="T5" fmla="*/ 0 h 87"/>
                  <a:gd name="T6" fmla="*/ 233 w 233"/>
                  <a:gd name="T7" fmla="*/ 59 h 87"/>
                </a:gdLst>
                <a:ahLst/>
                <a:cxnLst>
                  <a:cxn ang="0">
                    <a:pos x="T0" y="T1"/>
                  </a:cxn>
                  <a:cxn ang="0">
                    <a:pos x="T2" y="T3"/>
                  </a:cxn>
                  <a:cxn ang="0">
                    <a:pos x="T4" y="T5"/>
                  </a:cxn>
                  <a:cxn ang="0">
                    <a:pos x="T6" y="T7"/>
                  </a:cxn>
                </a:cxnLst>
                <a:rect l="0" t="0" r="r" b="b"/>
                <a:pathLst>
                  <a:path w="233" h="87">
                    <a:moveTo>
                      <a:pt x="233" y="59"/>
                    </a:moveTo>
                    <a:lnTo>
                      <a:pt x="225" y="87"/>
                    </a:lnTo>
                    <a:lnTo>
                      <a:pt x="0" y="0"/>
                    </a:lnTo>
                    <a:lnTo>
                      <a:pt x="23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46">
                <a:extLst>
                  <a:ext uri="{FF2B5EF4-FFF2-40B4-BE49-F238E27FC236}">
                    <a16:creationId xmlns:a16="http://schemas.microsoft.com/office/drawing/2014/main" id="{2DB28F45-F993-4B2E-BF4B-F978EE244DC8}"/>
                  </a:ext>
                </a:extLst>
              </p:cNvPr>
              <p:cNvSpPr>
                <a:spLocks/>
              </p:cNvSpPr>
              <p:nvPr/>
            </p:nvSpPr>
            <p:spPr bwMode="auto">
              <a:xfrm>
                <a:off x="4528" y="1493"/>
                <a:ext cx="231" cy="87"/>
              </a:xfrm>
              <a:custGeom>
                <a:avLst/>
                <a:gdLst>
                  <a:gd name="T0" fmla="*/ 231 w 231"/>
                  <a:gd name="T1" fmla="*/ 87 h 87"/>
                  <a:gd name="T2" fmla="*/ 6 w 231"/>
                  <a:gd name="T3" fmla="*/ 0 h 87"/>
                  <a:gd name="T4" fmla="*/ 0 w 231"/>
                  <a:gd name="T5" fmla="*/ 29 h 87"/>
                  <a:gd name="T6" fmla="*/ 231 w 231"/>
                  <a:gd name="T7" fmla="*/ 87 h 87"/>
                </a:gdLst>
                <a:ahLst/>
                <a:cxnLst>
                  <a:cxn ang="0">
                    <a:pos x="T0" y="T1"/>
                  </a:cxn>
                  <a:cxn ang="0">
                    <a:pos x="T2" y="T3"/>
                  </a:cxn>
                  <a:cxn ang="0">
                    <a:pos x="T4" y="T5"/>
                  </a:cxn>
                  <a:cxn ang="0">
                    <a:pos x="T6" y="T7"/>
                  </a:cxn>
                </a:cxnLst>
                <a:rect l="0" t="0" r="r" b="b"/>
                <a:pathLst>
                  <a:path w="231" h="87">
                    <a:moveTo>
                      <a:pt x="231" y="87"/>
                    </a:moveTo>
                    <a:lnTo>
                      <a:pt x="6" y="0"/>
                    </a:lnTo>
                    <a:lnTo>
                      <a:pt x="0" y="29"/>
                    </a:lnTo>
                    <a:lnTo>
                      <a:pt x="23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47">
                <a:extLst>
                  <a:ext uri="{FF2B5EF4-FFF2-40B4-BE49-F238E27FC236}">
                    <a16:creationId xmlns:a16="http://schemas.microsoft.com/office/drawing/2014/main" id="{8AD806B5-C381-44A4-86B3-A4751C294383}"/>
                  </a:ext>
                </a:extLst>
              </p:cNvPr>
              <p:cNvSpPr>
                <a:spLocks/>
              </p:cNvSpPr>
              <p:nvPr/>
            </p:nvSpPr>
            <p:spPr bwMode="auto">
              <a:xfrm>
                <a:off x="4528" y="1493"/>
                <a:ext cx="239" cy="87"/>
              </a:xfrm>
              <a:custGeom>
                <a:avLst/>
                <a:gdLst>
                  <a:gd name="T0" fmla="*/ 239 w 239"/>
                  <a:gd name="T1" fmla="*/ 59 h 87"/>
                  <a:gd name="T2" fmla="*/ 231 w 239"/>
                  <a:gd name="T3" fmla="*/ 87 h 87"/>
                  <a:gd name="T4" fmla="*/ 0 w 239"/>
                  <a:gd name="T5" fmla="*/ 29 h 87"/>
                  <a:gd name="T6" fmla="*/ 6 w 239"/>
                  <a:gd name="T7" fmla="*/ 0 h 87"/>
                  <a:gd name="T8" fmla="*/ 239 w 239"/>
                  <a:gd name="T9" fmla="*/ 59 h 87"/>
                </a:gdLst>
                <a:ahLst/>
                <a:cxnLst>
                  <a:cxn ang="0">
                    <a:pos x="T0" y="T1"/>
                  </a:cxn>
                  <a:cxn ang="0">
                    <a:pos x="T2" y="T3"/>
                  </a:cxn>
                  <a:cxn ang="0">
                    <a:pos x="T4" y="T5"/>
                  </a:cxn>
                  <a:cxn ang="0">
                    <a:pos x="T6" y="T7"/>
                  </a:cxn>
                  <a:cxn ang="0">
                    <a:pos x="T8" y="T9"/>
                  </a:cxn>
                </a:cxnLst>
                <a:rect l="0" t="0" r="r" b="b"/>
                <a:pathLst>
                  <a:path w="239" h="87">
                    <a:moveTo>
                      <a:pt x="239" y="59"/>
                    </a:moveTo>
                    <a:lnTo>
                      <a:pt x="231" y="87"/>
                    </a:lnTo>
                    <a:lnTo>
                      <a:pt x="0" y="29"/>
                    </a:lnTo>
                    <a:lnTo>
                      <a:pt x="6" y="0"/>
                    </a:lnTo>
                    <a:lnTo>
                      <a:pt x="239" y="59"/>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48">
                <a:extLst>
                  <a:ext uri="{FF2B5EF4-FFF2-40B4-BE49-F238E27FC236}">
                    <a16:creationId xmlns:a16="http://schemas.microsoft.com/office/drawing/2014/main" id="{B3F20751-2AAE-459B-BB7B-FAB7A5DD65D1}"/>
                  </a:ext>
                </a:extLst>
              </p:cNvPr>
              <p:cNvSpPr>
                <a:spLocks/>
              </p:cNvSpPr>
              <p:nvPr/>
            </p:nvSpPr>
            <p:spPr bwMode="auto">
              <a:xfrm>
                <a:off x="4297" y="1450"/>
                <a:ext cx="237" cy="72"/>
              </a:xfrm>
              <a:custGeom>
                <a:avLst/>
                <a:gdLst>
                  <a:gd name="T0" fmla="*/ 237 w 237"/>
                  <a:gd name="T1" fmla="*/ 43 h 72"/>
                  <a:gd name="T2" fmla="*/ 231 w 237"/>
                  <a:gd name="T3" fmla="*/ 72 h 72"/>
                  <a:gd name="T4" fmla="*/ 0 w 237"/>
                  <a:gd name="T5" fmla="*/ 0 h 72"/>
                  <a:gd name="T6" fmla="*/ 237 w 237"/>
                  <a:gd name="T7" fmla="*/ 43 h 72"/>
                </a:gdLst>
                <a:ahLst/>
                <a:cxnLst>
                  <a:cxn ang="0">
                    <a:pos x="T0" y="T1"/>
                  </a:cxn>
                  <a:cxn ang="0">
                    <a:pos x="T2" y="T3"/>
                  </a:cxn>
                  <a:cxn ang="0">
                    <a:pos x="T4" y="T5"/>
                  </a:cxn>
                  <a:cxn ang="0">
                    <a:pos x="T6" y="T7"/>
                  </a:cxn>
                </a:cxnLst>
                <a:rect l="0" t="0" r="r" b="b"/>
                <a:pathLst>
                  <a:path w="237" h="72">
                    <a:moveTo>
                      <a:pt x="237" y="43"/>
                    </a:moveTo>
                    <a:lnTo>
                      <a:pt x="231" y="72"/>
                    </a:lnTo>
                    <a:lnTo>
                      <a:pt x="0" y="0"/>
                    </a:lnTo>
                    <a:lnTo>
                      <a:pt x="237"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49">
                <a:extLst>
                  <a:ext uri="{FF2B5EF4-FFF2-40B4-BE49-F238E27FC236}">
                    <a16:creationId xmlns:a16="http://schemas.microsoft.com/office/drawing/2014/main" id="{3F7FCC96-2E75-43BE-94D8-4CD1587843A1}"/>
                  </a:ext>
                </a:extLst>
              </p:cNvPr>
              <p:cNvSpPr>
                <a:spLocks/>
              </p:cNvSpPr>
              <p:nvPr/>
            </p:nvSpPr>
            <p:spPr bwMode="auto">
              <a:xfrm>
                <a:off x="4293" y="1450"/>
                <a:ext cx="235" cy="72"/>
              </a:xfrm>
              <a:custGeom>
                <a:avLst/>
                <a:gdLst>
                  <a:gd name="T0" fmla="*/ 235 w 235"/>
                  <a:gd name="T1" fmla="*/ 72 h 72"/>
                  <a:gd name="T2" fmla="*/ 4 w 235"/>
                  <a:gd name="T3" fmla="*/ 0 h 72"/>
                  <a:gd name="T4" fmla="*/ 0 w 235"/>
                  <a:gd name="T5" fmla="*/ 29 h 72"/>
                  <a:gd name="T6" fmla="*/ 235 w 235"/>
                  <a:gd name="T7" fmla="*/ 72 h 72"/>
                </a:gdLst>
                <a:ahLst/>
                <a:cxnLst>
                  <a:cxn ang="0">
                    <a:pos x="T0" y="T1"/>
                  </a:cxn>
                  <a:cxn ang="0">
                    <a:pos x="T2" y="T3"/>
                  </a:cxn>
                  <a:cxn ang="0">
                    <a:pos x="T4" y="T5"/>
                  </a:cxn>
                  <a:cxn ang="0">
                    <a:pos x="T6" y="T7"/>
                  </a:cxn>
                </a:cxnLst>
                <a:rect l="0" t="0" r="r" b="b"/>
                <a:pathLst>
                  <a:path w="235" h="72">
                    <a:moveTo>
                      <a:pt x="235" y="72"/>
                    </a:moveTo>
                    <a:lnTo>
                      <a:pt x="4" y="0"/>
                    </a:lnTo>
                    <a:lnTo>
                      <a:pt x="0" y="29"/>
                    </a:lnTo>
                    <a:lnTo>
                      <a:pt x="235"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50">
                <a:extLst>
                  <a:ext uri="{FF2B5EF4-FFF2-40B4-BE49-F238E27FC236}">
                    <a16:creationId xmlns:a16="http://schemas.microsoft.com/office/drawing/2014/main" id="{1CFB6B53-50FA-40EC-A92A-B9752723E3D9}"/>
                  </a:ext>
                </a:extLst>
              </p:cNvPr>
              <p:cNvSpPr>
                <a:spLocks/>
              </p:cNvSpPr>
              <p:nvPr/>
            </p:nvSpPr>
            <p:spPr bwMode="auto">
              <a:xfrm>
                <a:off x="4293" y="1450"/>
                <a:ext cx="241" cy="72"/>
              </a:xfrm>
              <a:custGeom>
                <a:avLst/>
                <a:gdLst>
                  <a:gd name="T0" fmla="*/ 241 w 241"/>
                  <a:gd name="T1" fmla="*/ 43 h 72"/>
                  <a:gd name="T2" fmla="*/ 235 w 241"/>
                  <a:gd name="T3" fmla="*/ 72 h 72"/>
                  <a:gd name="T4" fmla="*/ 0 w 241"/>
                  <a:gd name="T5" fmla="*/ 29 h 72"/>
                  <a:gd name="T6" fmla="*/ 4 w 241"/>
                  <a:gd name="T7" fmla="*/ 0 h 72"/>
                  <a:gd name="T8" fmla="*/ 241 w 241"/>
                  <a:gd name="T9" fmla="*/ 43 h 72"/>
                </a:gdLst>
                <a:ahLst/>
                <a:cxnLst>
                  <a:cxn ang="0">
                    <a:pos x="T0" y="T1"/>
                  </a:cxn>
                  <a:cxn ang="0">
                    <a:pos x="T2" y="T3"/>
                  </a:cxn>
                  <a:cxn ang="0">
                    <a:pos x="T4" y="T5"/>
                  </a:cxn>
                  <a:cxn ang="0">
                    <a:pos x="T6" y="T7"/>
                  </a:cxn>
                  <a:cxn ang="0">
                    <a:pos x="T8" y="T9"/>
                  </a:cxn>
                </a:cxnLst>
                <a:rect l="0" t="0" r="r" b="b"/>
                <a:pathLst>
                  <a:path w="241" h="72">
                    <a:moveTo>
                      <a:pt x="241" y="43"/>
                    </a:moveTo>
                    <a:lnTo>
                      <a:pt x="235" y="72"/>
                    </a:lnTo>
                    <a:lnTo>
                      <a:pt x="0" y="29"/>
                    </a:lnTo>
                    <a:lnTo>
                      <a:pt x="4" y="0"/>
                    </a:lnTo>
                    <a:lnTo>
                      <a:pt x="241" y="43"/>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51">
                <a:extLst>
                  <a:ext uri="{FF2B5EF4-FFF2-40B4-BE49-F238E27FC236}">
                    <a16:creationId xmlns:a16="http://schemas.microsoft.com/office/drawing/2014/main" id="{C39507E5-C52B-4F74-9CA0-40F60966769F}"/>
                  </a:ext>
                </a:extLst>
              </p:cNvPr>
              <p:cNvSpPr>
                <a:spLocks/>
              </p:cNvSpPr>
              <p:nvPr/>
            </p:nvSpPr>
            <p:spPr bwMode="auto">
              <a:xfrm>
                <a:off x="4059" y="1425"/>
                <a:ext cx="238" cy="54"/>
              </a:xfrm>
              <a:custGeom>
                <a:avLst/>
                <a:gdLst>
                  <a:gd name="T0" fmla="*/ 238 w 238"/>
                  <a:gd name="T1" fmla="*/ 25 h 54"/>
                  <a:gd name="T2" fmla="*/ 234 w 238"/>
                  <a:gd name="T3" fmla="*/ 54 h 54"/>
                  <a:gd name="T4" fmla="*/ 0 w 238"/>
                  <a:gd name="T5" fmla="*/ 0 h 54"/>
                  <a:gd name="T6" fmla="*/ 238 w 238"/>
                  <a:gd name="T7" fmla="*/ 25 h 54"/>
                </a:gdLst>
                <a:ahLst/>
                <a:cxnLst>
                  <a:cxn ang="0">
                    <a:pos x="T0" y="T1"/>
                  </a:cxn>
                  <a:cxn ang="0">
                    <a:pos x="T2" y="T3"/>
                  </a:cxn>
                  <a:cxn ang="0">
                    <a:pos x="T4" y="T5"/>
                  </a:cxn>
                  <a:cxn ang="0">
                    <a:pos x="T6" y="T7"/>
                  </a:cxn>
                </a:cxnLst>
                <a:rect l="0" t="0" r="r" b="b"/>
                <a:pathLst>
                  <a:path w="238" h="54">
                    <a:moveTo>
                      <a:pt x="238" y="25"/>
                    </a:moveTo>
                    <a:lnTo>
                      <a:pt x="234" y="54"/>
                    </a:lnTo>
                    <a:lnTo>
                      <a:pt x="0" y="0"/>
                    </a:lnTo>
                    <a:lnTo>
                      <a:pt x="23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52">
                <a:extLst>
                  <a:ext uri="{FF2B5EF4-FFF2-40B4-BE49-F238E27FC236}">
                    <a16:creationId xmlns:a16="http://schemas.microsoft.com/office/drawing/2014/main" id="{53737453-3F79-4B1F-A90B-2B0B918A4442}"/>
                  </a:ext>
                </a:extLst>
              </p:cNvPr>
              <p:cNvSpPr>
                <a:spLocks/>
              </p:cNvSpPr>
              <p:nvPr/>
            </p:nvSpPr>
            <p:spPr bwMode="auto">
              <a:xfrm>
                <a:off x="4056" y="1425"/>
                <a:ext cx="237" cy="54"/>
              </a:xfrm>
              <a:custGeom>
                <a:avLst/>
                <a:gdLst>
                  <a:gd name="T0" fmla="*/ 237 w 237"/>
                  <a:gd name="T1" fmla="*/ 54 h 54"/>
                  <a:gd name="T2" fmla="*/ 3 w 237"/>
                  <a:gd name="T3" fmla="*/ 0 h 54"/>
                  <a:gd name="T4" fmla="*/ 0 w 237"/>
                  <a:gd name="T5" fmla="*/ 29 h 54"/>
                  <a:gd name="T6" fmla="*/ 237 w 237"/>
                  <a:gd name="T7" fmla="*/ 54 h 54"/>
                </a:gdLst>
                <a:ahLst/>
                <a:cxnLst>
                  <a:cxn ang="0">
                    <a:pos x="T0" y="T1"/>
                  </a:cxn>
                  <a:cxn ang="0">
                    <a:pos x="T2" y="T3"/>
                  </a:cxn>
                  <a:cxn ang="0">
                    <a:pos x="T4" y="T5"/>
                  </a:cxn>
                  <a:cxn ang="0">
                    <a:pos x="T6" y="T7"/>
                  </a:cxn>
                </a:cxnLst>
                <a:rect l="0" t="0" r="r" b="b"/>
                <a:pathLst>
                  <a:path w="237" h="54">
                    <a:moveTo>
                      <a:pt x="237" y="54"/>
                    </a:moveTo>
                    <a:lnTo>
                      <a:pt x="3" y="0"/>
                    </a:lnTo>
                    <a:lnTo>
                      <a:pt x="0" y="29"/>
                    </a:lnTo>
                    <a:lnTo>
                      <a:pt x="23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53">
                <a:extLst>
                  <a:ext uri="{FF2B5EF4-FFF2-40B4-BE49-F238E27FC236}">
                    <a16:creationId xmlns:a16="http://schemas.microsoft.com/office/drawing/2014/main" id="{79AF4244-1BD4-4D3C-A5CD-9A156BE05BF1}"/>
                  </a:ext>
                </a:extLst>
              </p:cNvPr>
              <p:cNvSpPr>
                <a:spLocks/>
              </p:cNvSpPr>
              <p:nvPr/>
            </p:nvSpPr>
            <p:spPr bwMode="auto">
              <a:xfrm>
                <a:off x="4056" y="1425"/>
                <a:ext cx="241" cy="54"/>
              </a:xfrm>
              <a:custGeom>
                <a:avLst/>
                <a:gdLst>
                  <a:gd name="T0" fmla="*/ 241 w 241"/>
                  <a:gd name="T1" fmla="*/ 25 h 54"/>
                  <a:gd name="T2" fmla="*/ 237 w 241"/>
                  <a:gd name="T3" fmla="*/ 54 h 54"/>
                  <a:gd name="T4" fmla="*/ 0 w 241"/>
                  <a:gd name="T5" fmla="*/ 29 h 54"/>
                  <a:gd name="T6" fmla="*/ 3 w 241"/>
                  <a:gd name="T7" fmla="*/ 0 h 54"/>
                  <a:gd name="T8" fmla="*/ 241 w 241"/>
                  <a:gd name="T9" fmla="*/ 25 h 54"/>
                </a:gdLst>
                <a:ahLst/>
                <a:cxnLst>
                  <a:cxn ang="0">
                    <a:pos x="T0" y="T1"/>
                  </a:cxn>
                  <a:cxn ang="0">
                    <a:pos x="T2" y="T3"/>
                  </a:cxn>
                  <a:cxn ang="0">
                    <a:pos x="T4" y="T5"/>
                  </a:cxn>
                  <a:cxn ang="0">
                    <a:pos x="T6" y="T7"/>
                  </a:cxn>
                  <a:cxn ang="0">
                    <a:pos x="T8" y="T9"/>
                  </a:cxn>
                </a:cxnLst>
                <a:rect l="0" t="0" r="r" b="b"/>
                <a:pathLst>
                  <a:path w="241" h="54">
                    <a:moveTo>
                      <a:pt x="241" y="25"/>
                    </a:moveTo>
                    <a:lnTo>
                      <a:pt x="237" y="54"/>
                    </a:lnTo>
                    <a:lnTo>
                      <a:pt x="0" y="29"/>
                    </a:lnTo>
                    <a:lnTo>
                      <a:pt x="3" y="0"/>
                    </a:lnTo>
                    <a:lnTo>
                      <a:pt x="241" y="25"/>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54">
                <a:extLst>
                  <a:ext uri="{FF2B5EF4-FFF2-40B4-BE49-F238E27FC236}">
                    <a16:creationId xmlns:a16="http://schemas.microsoft.com/office/drawing/2014/main" id="{4D218A24-4B59-4518-8E86-C2676F677A6D}"/>
                  </a:ext>
                </a:extLst>
              </p:cNvPr>
              <p:cNvSpPr>
                <a:spLocks/>
              </p:cNvSpPr>
              <p:nvPr/>
            </p:nvSpPr>
            <p:spPr bwMode="auto">
              <a:xfrm>
                <a:off x="3818" y="1416"/>
                <a:ext cx="241" cy="38"/>
              </a:xfrm>
              <a:custGeom>
                <a:avLst/>
                <a:gdLst>
                  <a:gd name="T0" fmla="*/ 241 w 241"/>
                  <a:gd name="T1" fmla="*/ 9 h 38"/>
                  <a:gd name="T2" fmla="*/ 238 w 241"/>
                  <a:gd name="T3" fmla="*/ 38 h 38"/>
                  <a:gd name="T4" fmla="*/ 0 w 241"/>
                  <a:gd name="T5" fmla="*/ 0 h 38"/>
                  <a:gd name="T6" fmla="*/ 241 w 241"/>
                  <a:gd name="T7" fmla="*/ 9 h 38"/>
                </a:gdLst>
                <a:ahLst/>
                <a:cxnLst>
                  <a:cxn ang="0">
                    <a:pos x="T0" y="T1"/>
                  </a:cxn>
                  <a:cxn ang="0">
                    <a:pos x="T2" y="T3"/>
                  </a:cxn>
                  <a:cxn ang="0">
                    <a:pos x="T4" y="T5"/>
                  </a:cxn>
                  <a:cxn ang="0">
                    <a:pos x="T6" y="T7"/>
                  </a:cxn>
                </a:cxnLst>
                <a:rect l="0" t="0" r="r" b="b"/>
                <a:pathLst>
                  <a:path w="241" h="38">
                    <a:moveTo>
                      <a:pt x="241" y="9"/>
                    </a:moveTo>
                    <a:lnTo>
                      <a:pt x="238" y="38"/>
                    </a:lnTo>
                    <a:lnTo>
                      <a:pt x="0" y="0"/>
                    </a:lnTo>
                    <a:lnTo>
                      <a:pt x="24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55">
                <a:extLst>
                  <a:ext uri="{FF2B5EF4-FFF2-40B4-BE49-F238E27FC236}">
                    <a16:creationId xmlns:a16="http://schemas.microsoft.com/office/drawing/2014/main" id="{B421D7AF-22C2-4B81-A838-E0F961C38891}"/>
                  </a:ext>
                </a:extLst>
              </p:cNvPr>
              <p:cNvSpPr>
                <a:spLocks/>
              </p:cNvSpPr>
              <p:nvPr/>
            </p:nvSpPr>
            <p:spPr bwMode="auto">
              <a:xfrm>
                <a:off x="3818" y="1416"/>
                <a:ext cx="238" cy="38"/>
              </a:xfrm>
              <a:custGeom>
                <a:avLst/>
                <a:gdLst>
                  <a:gd name="T0" fmla="*/ 238 w 238"/>
                  <a:gd name="T1" fmla="*/ 38 h 38"/>
                  <a:gd name="T2" fmla="*/ 0 w 238"/>
                  <a:gd name="T3" fmla="*/ 0 h 38"/>
                  <a:gd name="T4" fmla="*/ 0 w 238"/>
                  <a:gd name="T5" fmla="*/ 29 h 38"/>
                  <a:gd name="T6" fmla="*/ 238 w 238"/>
                  <a:gd name="T7" fmla="*/ 38 h 38"/>
                </a:gdLst>
                <a:ahLst/>
                <a:cxnLst>
                  <a:cxn ang="0">
                    <a:pos x="T0" y="T1"/>
                  </a:cxn>
                  <a:cxn ang="0">
                    <a:pos x="T2" y="T3"/>
                  </a:cxn>
                  <a:cxn ang="0">
                    <a:pos x="T4" y="T5"/>
                  </a:cxn>
                  <a:cxn ang="0">
                    <a:pos x="T6" y="T7"/>
                  </a:cxn>
                </a:cxnLst>
                <a:rect l="0" t="0" r="r" b="b"/>
                <a:pathLst>
                  <a:path w="238" h="38">
                    <a:moveTo>
                      <a:pt x="238" y="38"/>
                    </a:moveTo>
                    <a:lnTo>
                      <a:pt x="0" y="0"/>
                    </a:lnTo>
                    <a:lnTo>
                      <a:pt x="0" y="29"/>
                    </a:lnTo>
                    <a:lnTo>
                      <a:pt x="23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56">
                <a:extLst>
                  <a:ext uri="{FF2B5EF4-FFF2-40B4-BE49-F238E27FC236}">
                    <a16:creationId xmlns:a16="http://schemas.microsoft.com/office/drawing/2014/main" id="{A157CFEF-F671-4E3D-9347-9BC81F062750}"/>
                  </a:ext>
                </a:extLst>
              </p:cNvPr>
              <p:cNvSpPr>
                <a:spLocks/>
              </p:cNvSpPr>
              <p:nvPr/>
            </p:nvSpPr>
            <p:spPr bwMode="auto">
              <a:xfrm>
                <a:off x="3818" y="1416"/>
                <a:ext cx="241" cy="38"/>
              </a:xfrm>
              <a:custGeom>
                <a:avLst/>
                <a:gdLst>
                  <a:gd name="T0" fmla="*/ 241 w 241"/>
                  <a:gd name="T1" fmla="*/ 9 h 38"/>
                  <a:gd name="T2" fmla="*/ 238 w 241"/>
                  <a:gd name="T3" fmla="*/ 38 h 38"/>
                  <a:gd name="T4" fmla="*/ 0 w 241"/>
                  <a:gd name="T5" fmla="*/ 29 h 38"/>
                  <a:gd name="T6" fmla="*/ 0 w 241"/>
                  <a:gd name="T7" fmla="*/ 0 h 38"/>
                  <a:gd name="T8" fmla="*/ 241 w 241"/>
                  <a:gd name="T9" fmla="*/ 9 h 38"/>
                </a:gdLst>
                <a:ahLst/>
                <a:cxnLst>
                  <a:cxn ang="0">
                    <a:pos x="T0" y="T1"/>
                  </a:cxn>
                  <a:cxn ang="0">
                    <a:pos x="T2" y="T3"/>
                  </a:cxn>
                  <a:cxn ang="0">
                    <a:pos x="T4" y="T5"/>
                  </a:cxn>
                  <a:cxn ang="0">
                    <a:pos x="T6" y="T7"/>
                  </a:cxn>
                  <a:cxn ang="0">
                    <a:pos x="T8" y="T9"/>
                  </a:cxn>
                </a:cxnLst>
                <a:rect l="0" t="0" r="r" b="b"/>
                <a:pathLst>
                  <a:path w="241" h="38">
                    <a:moveTo>
                      <a:pt x="241" y="9"/>
                    </a:moveTo>
                    <a:lnTo>
                      <a:pt x="238" y="38"/>
                    </a:lnTo>
                    <a:lnTo>
                      <a:pt x="0" y="29"/>
                    </a:lnTo>
                    <a:lnTo>
                      <a:pt x="0" y="0"/>
                    </a:lnTo>
                    <a:lnTo>
                      <a:pt x="241" y="9"/>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57">
                <a:extLst>
                  <a:ext uri="{FF2B5EF4-FFF2-40B4-BE49-F238E27FC236}">
                    <a16:creationId xmlns:a16="http://schemas.microsoft.com/office/drawing/2014/main" id="{923B4999-6B6A-4D41-A165-5349F987C2FA}"/>
                  </a:ext>
                </a:extLst>
              </p:cNvPr>
              <p:cNvSpPr>
                <a:spLocks/>
              </p:cNvSpPr>
              <p:nvPr/>
            </p:nvSpPr>
            <p:spPr bwMode="auto">
              <a:xfrm>
                <a:off x="3578" y="1416"/>
                <a:ext cx="240" cy="29"/>
              </a:xfrm>
              <a:custGeom>
                <a:avLst/>
                <a:gdLst>
                  <a:gd name="T0" fmla="*/ 240 w 240"/>
                  <a:gd name="T1" fmla="*/ 0 h 29"/>
                  <a:gd name="T2" fmla="*/ 240 w 240"/>
                  <a:gd name="T3" fmla="*/ 29 h 29"/>
                  <a:gd name="T4" fmla="*/ 0 w 240"/>
                  <a:gd name="T5" fmla="*/ 9 h 29"/>
                  <a:gd name="T6" fmla="*/ 240 w 240"/>
                  <a:gd name="T7" fmla="*/ 0 h 29"/>
                </a:gdLst>
                <a:ahLst/>
                <a:cxnLst>
                  <a:cxn ang="0">
                    <a:pos x="T0" y="T1"/>
                  </a:cxn>
                  <a:cxn ang="0">
                    <a:pos x="T2" y="T3"/>
                  </a:cxn>
                  <a:cxn ang="0">
                    <a:pos x="T4" y="T5"/>
                  </a:cxn>
                  <a:cxn ang="0">
                    <a:pos x="T6" y="T7"/>
                  </a:cxn>
                </a:cxnLst>
                <a:rect l="0" t="0" r="r" b="b"/>
                <a:pathLst>
                  <a:path w="240" h="29">
                    <a:moveTo>
                      <a:pt x="240" y="0"/>
                    </a:moveTo>
                    <a:lnTo>
                      <a:pt x="240" y="29"/>
                    </a:lnTo>
                    <a:lnTo>
                      <a:pt x="0" y="9"/>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58">
                <a:extLst>
                  <a:ext uri="{FF2B5EF4-FFF2-40B4-BE49-F238E27FC236}">
                    <a16:creationId xmlns:a16="http://schemas.microsoft.com/office/drawing/2014/main" id="{22A1E095-B8C3-4C48-80F3-934C2236E702}"/>
                  </a:ext>
                </a:extLst>
              </p:cNvPr>
              <p:cNvSpPr>
                <a:spLocks/>
              </p:cNvSpPr>
              <p:nvPr/>
            </p:nvSpPr>
            <p:spPr bwMode="auto">
              <a:xfrm>
                <a:off x="3578" y="1425"/>
                <a:ext cx="240" cy="29"/>
              </a:xfrm>
              <a:custGeom>
                <a:avLst/>
                <a:gdLst>
                  <a:gd name="T0" fmla="*/ 240 w 240"/>
                  <a:gd name="T1" fmla="*/ 20 h 29"/>
                  <a:gd name="T2" fmla="*/ 0 w 240"/>
                  <a:gd name="T3" fmla="*/ 0 h 29"/>
                  <a:gd name="T4" fmla="*/ 2 w 240"/>
                  <a:gd name="T5" fmla="*/ 29 h 29"/>
                  <a:gd name="T6" fmla="*/ 240 w 240"/>
                  <a:gd name="T7" fmla="*/ 20 h 29"/>
                </a:gdLst>
                <a:ahLst/>
                <a:cxnLst>
                  <a:cxn ang="0">
                    <a:pos x="T0" y="T1"/>
                  </a:cxn>
                  <a:cxn ang="0">
                    <a:pos x="T2" y="T3"/>
                  </a:cxn>
                  <a:cxn ang="0">
                    <a:pos x="T4" y="T5"/>
                  </a:cxn>
                  <a:cxn ang="0">
                    <a:pos x="T6" y="T7"/>
                  </a:cxn>
                </a:cxnLst>
                <a:rect l="0" t="0" r="r" b="b"/>
                <a:pathLst>
                  <a:path w="240" h="29">
                    <a:moveTo>
                      <a:pt x="240" y="20"/>
                    </a:moveTo>
                    <a:lnTo>
                      <a:pt x="0" y="0"/>
                    </a:lnTo>
                    <a:lnTo>
                      <a:pt x="2" y="29"/>
                    </a:lnTo>
                    <a:lnTo>
                      <a:pt x="24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59">
                <a:extLst>
                  <a:ext uri="{FF2B5EF4-FFF2-40B4-BE49-F238E27FC236}">
                    <a16:creationId xmlns:a16="http://schemas.microsoft.com/office/drawing/2014/main" id="{4616BA5E-30C7-4DA6-8CEA-BCFCB1C2816A}"/>
                  </a:ext>
                </a:extLst>
              </p:cNvPr>
              <p:cNvSpPr>
                <a:spLocks/>
              </p:cNvSpPr>
              <p:nvPr/>
            </p:nvSpPr>
            <p:spPr bwMode="auto">
              <a:xfrm>
                <a:off x="3578" y="1416"/>
                <a:ext cx="240" cy="38"/>
              </a:xfrm>
              <a:custGeom>
                <a:avLst/>
                <a:gdLst>
                  <a:gd name="T0" fmla="*/ 240 w 240"/>
                  <a:gd name="T1" fmla="*/ 0 h 38"/>
                  <a:gd name="T2" fmla="*/ 240 w 240"/>
                  <a:gd name="T3" fmla="*/ 29 h 38"/>
                  <a:gd name="T4" fmla="*/ 2 w 240"/>
                  <a:gd name="T5" fmla="*/ 38 h 38"/>
                  <a:gd name="T6" fmla="*/ 0 w 240"/>
                  <a:gd name="T7" fmla="*/ 9 h 38"/>
                  <a:gd name="T8" fmla="*/ 240 w 240"/>
                  <a:gd name="T9" fmla="*/ 0 h 38"/>
                </a:gdLst>
                <a:ahLst/>
                <a:cxnLst>
                  <a:cxn ang="0">
                    <a:pos x="T0" y="T1"/>
                  </a:cxn>
                  <a:cxn ang="0">
                    <a:pos x="T2" y="T3"/>
                  </a:cxn>
                  <a:cxn ang="0">
                    <a:pos x="T4" y="T5"/>
                  </a:cxn>
                  <a:cxn ang="0">
                    <a:pos x="T6" y="T7"/>
                  </a:cxn>
                  <a:cxn ang="0">
                    <a:pos x="T8" y="T9"/>
                  </a:cxn>
                </a:cxnLst>
                <a:rect l="0" t="0" r="r" b="b"/>
                <a:pathLst>
                  <a:path w="240" h="38">
                    <a:moveTo>
                      <a:pt x="240" y="0"/>
                    </a:moveTo>
                    <a:lnTo>
                      <a:pt x="240" y="29"/>
                    </a:lnTo>
                    <a:lnTo>
                      <a:pt x="2" y="38"/>
                    </a:lnTo>
                    <a:lnTo>
                      <a:pt x="0" y="9"/>
                    </a:lnTo>
                    <a:lnTo>
                      <a:pt x="240"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60">
                <a:extLst>
                  <a:ext uri="{FF2B5EF4-FFF2-40B4-BE49-F238E27FC236}">
                    <a16:creationId xmlns:a16="http://schemas.microsoft.com/office/drawing/2014/main" id="{2CB160CE-87FD-4AED-A14E-CAEF5EE944A8}"/>
                  </a:ext>
                </a:extLst>
              </p:cNvPr>
              <p:cNvSpPr>
                <a:spLocks/>
              </p:cNvSpPr>
              <p:nvPr/>
            </p:nvSpPr>
            <p:spPr bwMode="auto">
              <a:xfrm>
                <a:off x="3339" y="1425"/>
                <a:ext cx="241" cy="29"/>
              </a:xfrm>
              <a:custGeom>
                <a:avLst/>
                <a:gdLst>
                  <a:gd name="T0" fmla="*/ 239 w 241"/>
                  <a:gd name="T1" fmla="*/ 0 h 29"/>
                  <a:gd name="T2" fmla="*/ 241 w 241"/>
                  <a:gd name="T3" fmla="*/ 29 h 29"/>
                  <a:gd name="T4" fmla="*/ 0 w 241"/>
                  <a:gd name="T5" fmla="*/ 25 h 29"/>
                  <a:gd name="T6" fmla="*/ 239 w 241"/>
                  <a:gd name="T7" fmla="*/ 0 h 29"/>
                </a:gdLst>
                <a:ahLst/>
                <a:cxnLst>
                  <a:cxn ang="0">
                    <a:pos x="T0" y="T1"/>
                  </a:cxn>
                  <a:cxn ang="0">
                    <a:pos x="T2" y="T3"/>
                  </a:cxn>
                  <a:cxn ang="0">
                    <a:pos x="T4" y="T5"/>
                  </a:cxn>
                  <a:cxn ang="0">
                    <a:pos x="T6" y="T7"/>
                  </a:cxn>
                </a:cxnLst>
                <a:rect l="0" t="0" r="r" b="b"/>
                <a:pathLst>
                  <a:path w="241" h="29">
                    <a:moveTo>
                      <a:pt x="239" y="0"/>
                    </a:moveTo>
                    <a:lnTo>
                      <a:pt x="241" y="29"/>
                    </a:lnTo>
                    <a:lnTo>
                      <a:pt x="0" y="25"/>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61">
                <a:extLst>
                  <a:ext uri="{FF2B5EF4-FFF2-40B4-BE49-F238E27FC236}">
                    <a16:creationId xmlns:a16="http://schemas.microsoft.com/office/drawing/2014/main" id="{144FD9C4-D714-42DA-9621-D896BF17F216}"/>
                  </a:ext>
                </a:extLst>
              </p:cNvPr>
              <p:cNvSpPr>
                <a:spLocks/>
              </p:cNvSpPr>
              <p:nvPr/>
            </p:nvSpPr>
            <p:spPr bwMode="auto">
              <a:xfrm>
                <a:off x="3339" y="1450"/>
                <a:ext cx="241" cy="29"/>
              </a:xfrm>
              <a:custGeom>
                <a:avLst/>
                <a:gdLst>
                  <a:gd name="T0" fmla="*/ 241 w 241"/>
                  <a:gd name="T1" fmla="*/ 4 h 29"/>
                  <a:gd name="T2" fmla="*/ 0 w 241"/>
                  <a:gd name="T3" fmla="*/ 0 h 29"/>
                  <a:gd name="T4" fmla="*/ 4 w 241"/>
                  <a:gd name="T5" fmla="*/ 29 h 29"/>
                  <a:gd name="T6" fmla="*/ 241 w 241"/>
                  <a:gd name="T7" fmla="*/ 4 h 29"/>
                </a:gdLst>
                <a:ahLst/>
                <a:cxnLst>
                  <a:cxn ang="0">
                    <a:pos x="T0" y="T1"/>
                  </a:cxn>
                  <a:cxn ang="0">
                    <a:pos x="T2" y="T3"/>
                  </a:cxn>
                  <a:cxn ang="0">
                    <a:pos x="T4" y="T5"/>
                  </a:cxn>
                  <a:cxn ang="0">
                    <a:pos x="T6" y="T7"/>
                  </a:cxn>
                </a:cxnLst>
                <a:rect l="0" t="0" r="r" b="b"/>
                <a:pathLst>
                  <a:path w="241" h="29">
                    <a:moveTo>
                      <a:pt x="241" y="4"/>
                    </a:moveTo>
                    <a:lnTo>
                      <a:pt x="0" y="0"/>
                    </a:lnTo>
                    <a:lnTo>
                      <a:pt x="4" y="29"/>
                    </a:lnTo>
                    <a:lnTo>
                      <a:pt x="24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62">
                <a:extLst>
                  <a:ext uri="{FF2B5EF4-FFF2-40B4-BE49-F238E27FC236}">
                    <a16:creationId xmlns:a16="http://schemas.microsoft.com/office/drawing/2014/main" id="{58DFBB52-ADDD-4FDF-AE9D-BB14FA8787D0}"/>
                  </a:ext>
                </a:extLst>
              </p:cNvPr>
              <p:cNvSpPr>
                <a:spLocks/>
              </p:cNvSpPr>
              <p:nvPr/>
            </p:nvSpPr>
            <p:spPr bwMode="auto">
              <a:xfrm>
                <a:off x="3339" y="1425"/>
                <a:ext cx="241" cy="54"/>
              </a:xfrm>
              <a:custGeom>
                <a:avLst/>
                <a:gdLst>
                  <a:gd name="T0" fmla="*/ 239 w 241"/>
                  <a:gd name="T1" fmla="*/ 0 h 54"/>
                  <a:gd name="T2" fmla="*/ 241 w 241"/>
                  <a:gd name="T3" fmla="*/ 29 h 54"/>
                  <a:gd name="T4" fmla="*/ 4 w 241"/>
                  <a:gd name="T5" fmla="*/ 54 h 54"/>
                  <a:gd name="T6" fmla="*/ 0 w 241"/>
                  <a:gd name="T7" fmla="*/ 25 h 54"/>
                  <a:gd name="T8" fmla="*/ 239 w 241"/>
                  <a:gd name="T9" fmla="*/ 0 h 54"/>
                </a:gdLst>
                <a:ahLst/>
                <a:cxnLst>
                  <a:cxn ang="0">
                    <a:pos x="T0" y="T1"/>
                  </a:cxn>
                  <a:cxn ang="0">
                    <a:pos x="T2" y="T3"/>
                  </a:cxn>
                  <a:cxn ang="0">
                    <a:pos x="T4" y="T5"/>
                  </a:cxn>
                  <a:cxn ang="0">
                    <a:pos x="T6" y="T7"/>
                  </a:cxn>
                  <a:cxn ang="0">
                    <a:pos x="T8" y="T9"/>
                  </a:cxn>
                </a:cxnLst>
                <a:rect l="0" t="0" r="r" b="b"/>
                <a:pathLst>
                  <a:path w="241" h="54">
                    <a:moveTo>
                      <a:pt x="239" y="0"/>
                    </a:moveTo>
                    <a:lnTo>
                      <a:pt x="241" y="29"/>
                    </a:lnTo>
                    <a:lnTo>
                      <a:pt x="4" y="54"/>
                    </a:lnTo>
                    <a:lnTo>
                      <a:pt x="0" y="25"/>
                    </a:lnTo>
                    <a:lnTo>
                      <a:pt x="239"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63">
                <a:extLst>
                  <a:ext uri="{FF2B5EF4-FFF2-40B4-BE49-F238E27FC236}">
                    <a16:creationId xmlns:a16="http://schemas.microsoft.com/office/drawing/2014/main" id="{811F8F4C-2748-49A4-8528-25100419E7B0}"/>
                  </a:ext>
                </a:extLst>
              </p:cNvPr>
              <p:cNvSpPr>
                <a:spLocks/>
              </p:cNvSpPr>
              <p:nvPr/>
            </p:nvSpPr>
            <p:spPr bwMode="auto">
              <a:xfrm>
                <a:off x="3103" y="1450"/>
                <a:ext cx="240" cy="43"/>
              </a:xfrm>
              <a:custGeom>
                <a:avLst/>
                <a:gdLst>
                  <a:gd name="T0" fmla="*/ 236 w 240"/>
                  <a:gd name="T1" fmla="*/ 0 h 43"/>
                  <a:gd name="T2" fmla="*/ 240 w 240"/>
                  <a:gd name="T3" fmla="*/ 29 h 43"/>
                  <a:gd name="T4" fmla="*/ 0 w 240"/>
                  <a:gd name="T5" fmla="*/ 43 h 43"/>
                  <a:gd name="T6" fmla="*/ 236 w 240"/>
                  <a:gd name="T7" fmla="*/ 0 h 43"/>
                </a:gdLst>
                <a:ahLst/>
                <a:cxnLst>
                  <a:cxn ang="0">
                    <a:pos x="T0" y="T1"/>
                  </a:cxn>
                  <a:cxn ang="0">
                    <a:pos x="T2" y="T3"/>
                  </a:cxn>
                  <a:cxn ang="0">
                    <a:pos x="T4" y="T5"/>
                  </a:cxn>
                  <a:cxn ang="0">
                    <a:pos x="T6" y="T7"/>
                  </a:cxn>
                </a:cxnLst>
                <a:rect l="0" t="0" r="r" b="b"/>
                <a:pathLst>
                  <a:path w="240" h="43">
                    <a:moveTo>
                      <a:pt x="236" y="0"/>
                    </a:moveTo>
                    <a:lnTo>
                      <a:pt x="240" y="29"/>
                    </a:lnTo>
                    <a:lnTo>
                      <a:pt x="0" y="43"/>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64">
                <a:extLst>
                  <a:ext uri="{FF2B5EF4-FFF2-40B4-BE49-F238E27FC236}">
                    <a16:creationId xmlns:a16="http://schemas.microsoft.com/office/drawing/2014/main" id="{6D4280C7-002F-475D-98C6-8BDC3D11C358}"/>
                  </a:ext>
                </a:extLst>
              </p:cNvPr>
              <p:cNvSpPr>
                <a:spLocks/>
              </p:cNvSpPr>
              <p:nvPr/>
            </p:nvSpPr>
            <p:spPr bwMode="auto">
              <a:xfrm>
                <a:off x="3103" y="1479"/>
                <a:ext cx="240" cy="43"/>
              </a:xfrm>
              <a:custGeom>
                <a:avLst/>
                <a:gdLst>
                  <a:gd name="T0" fmla="*/ 240 w 240"/>
                  <a:gd name="T1" fmla="*/ 0 h 43"/>
                  <a:gd name="T2" fmla="*/ 0 w 240"/>
                  <a:gd name="T3" fmla="*/ 14 h 43"/>
                  <a:gd name="T4" fmla="*/ 6 w 240"/>
                  <a:gd name="T5" fmla="*/ 43 h 43"/>
                  <a:gd name="T6" fmla="*/ 240 w 240"/>
                  <a:gd name="T7" fmla="*/ 0 h 43"/>
                </a:gdLst>
                <a:ahLst/>
                <a:cxnLst>
                  <a:cxn ang="0">
                    <a:pos x="T0" y="T1"/>
                  </a:cxn>
                  <a:cxn ang="0">
                    <a:pos x="T2" y="T3"/>
                  </a:cxn>
                  <a:cxn ang="0">
                    <a:pos x="T4" y="T5"/>
                  </a:cxn>
                  <a:cxn ang="0">
                    <a:pos x="T6" y="T7"/>
                  </a:cxn>
                </a:cxnLst>
                <a:rect l="0" t="0" r="r" b="b"/>
                <a:pathLst>
                  <a:path w="240" h="43">
                    <a:moveTo>
                      <a:pt x="240" y="0"/>
                    </a:moveTo>
                    <a:lnTo>
                      <a:pt x="0" y="14"/>
                    </a:lnTo>
                    <a:lnTo>
                      <a:pt x="6" y="43"/>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65">
                <a:extLst>
                  <a:ext uri="{FF2B5EF4-FFF2-40B4-BE49-F238E27FC236}">
                    <a16:creationId xmlns:a16="http://schemas.microsoft.com/office/drawing/2014/main" id="{A9807DBD-A4D9-45B5-BE4B-575FEB0BE889}"/>
                  </a:ext>
                </a:extLst>
              </p:cNvPr>
              <p:cNvSpPr>
                <a:spLocks/>
              </p:cNvSpPr>
              <p:nvPr/>
            </p:nvSpPr>
            <p:spPr bwMode="auto">
              <a:xfrm>
                <a:off x="3103" y="1450"/>
                <a:ext cx="240" cy="72"/>
              </a:xfrm>
              <a:custGeom>
                <a:avLst/>
                <a:gdLst>
                  <a:gd name="T0" fmla="*/ 236 w 240"/>
                  <a:gd name="T1" fmla="*/ 0 h 72"/>
                  <a:gd name="T2" fmla="*/ 240 w 240"/>
                  <a:gd name="T3" fmla="*/ 29 h 72"/>
                  <a:gd name="T4" fmla="*/ 6 w 240"/>
                  <a:gd name="T5" fmla="*/ 72 h 72"/>
                  <a:gd name="T6" fmla="*/ 0 w 240"/>
                  <a:gd name="T7" fmla="*/ 43 h 72"/>
                  <a:gd name="T8" fmla="*/ 236 w 240"/>
                  <a:gd name="T9" fmla="*/ 0 h 72"/>
                </a:gdLst>
                <a:ahLst/>
                <a:cxnLst>
                  <a:cxn ang="0">
                    <a:pos x="T0" y="T1"/>
                  </a:cxn>
                  <a:cxn ang="0">
                    <a:pos x="T2" y="T3"/>
                  </a:cxn>
                  <a:cxn ang="0">
                    <a:pos x="T4" y="T5"/>
                  </a:cxn>
                  <a:cxn ang="0">
                    <a:pos x="T6" y="T7"/>
                  </a:cxn>
                  <a:cxn ang="0">
                    <a:pos x="T8" y="T9"/>
                  </a:cxn>
                </a:cxnLst>
                <a:rect l="0" t="0" r="r" b="b"/>
                <a:pathLst>
                  <a:path w="240" h="72">
                    <a:moveTo>
                      <a:pt x="236" y="0"/>
                    </a:moveTo>
                    <a:lnTo>
                      <a:pt x="240" y="29"/>
                    </a:lnTo>
                    <a:lnTo>
                      <a:pt x="6" y="72"/>
                    </a:lnTo>
                    <a:lnTo>
                      <a:pt x="0" y="43"/>
                    </a:lnTo>
                    <a:lnTo>
                      <a:pt x="236"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66">
                <a:extLst>
                  <a:ext uri="{FF2B5EF4-FFF2-40B4-BE49-F238E27FC236}">
                    <a16:creationId xmlns:a16="http://schemas.microsoft.com/office/drawing/2014/main" id="{C9EC065A-3AE2-4D51-A053-29051E593D8F}"/>
                  </a:ext>
                </a:extLst>
              </p:cNvPr>
              <p:cNvSpPr>
                <a:spLocks/>
              </p:cNvSpPr>
              <p:nvPr/>
            </p:nvSpPr>
            <p:spPr bwMode="auto">
              <a:xfrm>
                <a:off x="2870" y="1493"/>
                <a:ext cx="239" cy="59"/>
              </a:xfrm>
              <a:custGeom>
                <a:avLst/>
                <a:gdLst>
                  <a:gd name="T0" fmla="*/ 233 w 239"/>
                  <a:gd name="T1" fmla="*/ 0 h 59"/>
                  <a:gd name="T2" fmla="*/ 239 w 239"/>
                  <a:gd name="T3" fmla="*/ 29 h 59"/>
                  <a:gd name="T4" fmla="*/ 0 w 239"/>
                  <a:gd name="T5" fmla="*/ 59 h 59"/>
                  <a:gd name="T6" fmla="*/ 233 w 239"/>
                  <a:gd name="T7" fmla="*/ 0 h 59"/>
                </a:gdLst>
                <a:ahLst/>
                <a:cxnLst>
                  <a:cxn ang="0">
                    <a:pos x="T0" y="T1"/>
                  </a:cxn>
                  <a:cxn ang="0">
                    <a:pos x="T2" y="T3"/>
                  </a:cxn>
                  <a:cxn ang="0">
                    <a:pos x="T4" y="T5"/>
                  </a:cxn>
                  <a:cxn ang="0">
                    <a:pos x="T6" y="T7"/>
                  </a:cxn>
                </a:cxnLst>
                <a:rect l="0" t="0" r="r" b="b"/>
                <a:pathLst>
                  <a:path w="239" h="59">
                    <a:moveTo>
                      <a:pt x="233" y="0"/>
                    </a:moveTo>
                    <a:lnTo>
                      <a:pt x="239" y="29"/>
                    </a:lnTo>
                    <a:lnTo>
                      <a:pt x="0" y="59"/>
                    </a:lnTo>
                    <a:lnTo>
                      <a:pt x="2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67">
                <a:extLst>
                  <a:ext uri="{FF2B5EF4-FFF2-40B4-BE49-F238E27FC236}">
                    <a16:creationId xmlns:a16="http://schemas.microsoft.com/office/drawing/2014/main" id="{3B2801EE-8CBD-4478-969F-A1026C0F47BC}"/>
                  </a:ext>
                </a:extLst>
              </p:cNvPr>
              <p:cNvSpPr>
                <a:spLocks/>
              </p:cNvSpPr>
              <p:nvPr/>
            </p:nvSpPr>
            <p:spPr bwMode="auto">
              <a:xfrm>
                <a:off x="2870" y="1522"/>
                <a:ext cx="239" cy="58"/>
              </a:xfrm>
              <a:custGeom>
                <a:avLst/>
                <a:gdLst>
                  <a:gd name="T0" fmla="*/ 239 w 239"/>
                  <a:gd name="T1" fmla="*/ 0 h 58"/>
                  <a:gd name="T2" fmla="*/ 0 w 239"/>
                  <a:gd name="T3" fmla="*/ 30 h 58"/>
                  <a:gd name="T4" fmla="*/ 8 w 239"/>
                  <a:gd name="T5" fmla="*/ 58 h 58"/>
                  <a:gd name="T6" fmla="*/ 239 w 239"/>
                  <a:gd name="T7" fmla="*/ 0 h 58"/>
                </a:gdLst>
                <a:ahLst/>
                <a:cxnLst>
                  <a:cxn ang="0">
                    <a:pos x="T0" y="T1"/>
                  </a:cxn>
                  <a:cxn ang="0">
                    <a:pos x="T2" y="T3"/>
                  </a:cxn>
                  <a:cxn ang="0">
                    <a:pos x="T4" y="T5"/>
                  </a:cxn>
                  <a:cxn ang="0">
                    <a:pos x="T6" y="T7"/>
                  </a:cxn>
                </a:cxnLst>
                <a:rect l="0" t="0" r="r" b="b"/>
                <a:pathLst>
                  <a:path w="239" h="58">
                    <a:moveTo>
                      <a:pt x="239" y="0"/>
                    </a:moveTo>
                    <a:lnTo>
                      <a:pt x="0" y="30"/>
                    </a:lnTo>
                    <a:lnTo>
                      <a:pt x="8" y="58"/>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68">
                <a:extLst>
                  <a:ext uri="{FF2B5EF4-FFF2-40B4-BE49-F238E27FC236}">
                    <a16:creationId xmlns:a16="http://schemas.microsoft.com/office/drawing/2014/main" id="{FD177427-B270-42FA-8FD5-E3270529AE22}"/>
                  </a:ext>
                </a:extLst>
              </p:cNvPr>
              <p:cNvSpPr>
                <a:spLocks/>
              </p:cNvSpPr>
              <p:nvPr/>
            </p:nvSpPr>
            <p:spPr bwMode="auto">
              <a:xfrm>
                <a:off x="2870" y="1493"/>
                <a:ext cx="239" cy="87"/>
              </a:xfrm>
              <a:custGeom>
                <a:avLst/>
                <a:gdLst>
                  <a:gd name="T0" fmla="*/ 233 w 239"/>
                  <a:gd name="T1" fmla="*/ 0 h 87"/>
                  <a:gd name="T2" fmla="*/ 239 w 239"/>
                  <a:gd name="T3" fmla="*/ 29 h 87"/>
                  <a:gd name="T4" fmla="*/ 8 w 239"/>
                  <a:gd name="T5" fmla="*/ 87 h 87"/>
                  <a:gd name="T6" fmla="*/ 0 w 239"/>
                  <a:gd name="T7" fmla="*/ 59 h 87"/>
                  <a:gd name="T8" fmla="*/ 233 w 239"/>
                  <a:gd name="T9" fmla="*/ 0 h 87"/>
                </a:gdLst>
                <a:ahLst/>
                <a:cxnLst>
                  <a:cxn ang="0">
                    <a:pos x="T0" y="T1"/>
                  </a:cxn>
                  <a:cxn ang="0">
                    <a:pos x="T2" y="T3"/>
                  </a:cxn>
                  <a:cxn ang="0">
                    <a:pos x="T4" y="T5"/>
                  </a:cxn>
                  <a:cxn ang="0">
                    <a:pos x="T6" y="T7"/>
                  </a:cxn>
                  <a:cxn ang="0">
                    <a:pos x="T8" y="T9"/>
                  </a:cxn>
                </a:cxnLst>
                <a:rect l="0" t="0" r="r" b="b"/>
                <a:pathLst>
                  <a:path w="239" h="87">
                    <a:moveTo>
                      <a:pt x="233" y="0"/>
                    </a:moveTo>
                    <a:lnTo>
                      <a:pt x="239" y="29"/>
                    </a:lnTo>
                    <a:lnTo>
                      <a:pt x="8" y="87"/>
                    </a:lnTo>
                    <a:lnTo>
                      <a:pt x="0" y="59"/>
                    </a:lnTo>
                    <a:lnTo>
                      <a:pt x="233"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69">
                <a:extLst>
                  <a:ext uri="{FF2B5EF4-FFF2-40B4-BE49-F238E27FC236}">
                    <a16:creationId xmlns:a16="http://schemas.microsoft.com/office/drawing/2014/main" id="{7D1F964C-A7EC-46C8-921D-1E86D6774BD6}"/>
                  </a:ext>
                </a:extLst>
              </p:cNvPr>
              <p:cNvSpPr>
                <a:spLocks/>
              </p:cNvSpPr>
              <p:nvPr/>
            </p:nvSpPr>
            <p:spPr bwMode="auto">
              <a:xfrm>
                <a:off x="2642" y="1552"/>
                <a:ext cx="236" cy="76"/>
              </a:xfrm>
              <a:custGeom>
                <a:avLst/>
                <a:gdLst>
                  <a:gd name="T0" fmla="*/ 228 w 236"/>
                  <a:gd name="T1" fmla="*/ 0 h 76"/>
                  <a:gd name="T2" fmla="*/ 236 w 236"/>
                  <a:gd name="T3" fmla="*/ 28 h 76"/>
                  <a:gd name="T4" fmla="*/ 0 w 236"/>
                  <a:gd name="T5" fmla="*/ 76 h 76"/>
                  <a:gd name="T6" fmla="*/ 228 w 236"/>
                  <a:gd name="T7" fmla="*/ 0 h 76"/>
                </a:gdLst>
                <a:ahLst/>
                <a:cxnLst>
                  <a:cxn ang="0">
                    <a:pos x="T0" y="T1"/>
                  </a:cxn>
                  <a:cxn ang="0">
                    <a:pos x="T2" y="T3"/>
                  </a:cxn>
                  <a:cxn ang="0">
                    <a:pos x="T4" y="T5"/>
                  </a:cxn>
                  <a:cxn ang="0">
                    <a:pos x="T6" y="T7"/>
                  </a:cxn>
                </a:cxnLst>
                <a:rect l="0" t="0" r="r" b="b"/>
                <a:pathLst>
                  <a:path w="236" h="76">
                    <a:moveTo>
                      <a:pt x="228" y="0"/>
                    </a:moveTo>
                    <a:lnTo>
                      <a:pt x="236" y="28"/>
                    </a:lnTo>
                    <a:lnTo>
                      <a:pt x="0" y="76"/>
                    </a:lnTo>
                    <a:lnTo>
                      <a:pt x="2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70">
                <a:extLst>
                  <a:ext uri="{FF2B5EF4-FFF2-40B4-BE49-F238E27FC236}">
                    <a16:creationId xmlns:a16="http://schemas.microsoft.com/office/drawing/2014/main" id="{4CBDC5B3-FC1A-4EB3-B77E-976CA2F62D12}"/>
                  </a:ext>
                </a:extLst>
              </p:cNvPr>
              <p:cNvSpPr>
                <a:spLocks/>
              </p:cNvSpPr>
              <p:nvPr/>
            </p:nvSpPr>
            <p:spPr bwMode="auto">
              <a:xfrm>
                <a:off x="2642" y="1580"/>
                <a:ext cx="236" cy="75"/>
              </a:xfrm>
              <a:custGeom>
                <a:avLst/>
                <a:gdLst>
                  <a:gd name="T0" fmla="*/ 236 w 236"/>
                  <a:gd name="T1" fmla="*/ 0 h 75"/>
                  <a:gd name="T2" fmla="*/ 0 w 236"/>
                  <a:gd name="T3" fmla="*/ 48 h 75"/>
                  <a:gd name="T4" fmla="*/ 10 w 236"/>
                  <a:gd name="T5" fmla="*/ 75 h 75"/>
                  <a:gd name="T6" fmla="*/ 236 w 236"/>
                  <a:gd name="T7" fmla="*/ 0 h 75"/>
                </a:gdLst>
                <a:ahLst/>
                <a:cxnLst>
                  <a:cxn ang="0">
                    <a:pos x="T0" y="T1"/>
                  </a:cxn>
                  <a:cxn ang="0">
                    <a:pos x="T2" y="T3"/>
                  </a:cxn>
                  <a:cxn ang="0">
                    <a:pos x="T4" y="T5"/>
                  </a:cxn>
                  <a:cxn ang="0">
                    <a:pos x="T6" y="T7"/>
                  </a:cxn>
                </a:cxnLst>
                <a:rect l="0" t="0" r="r" b="b"/>
                <a:pathLst>
                  <a:path w="236" h="75">
                    <a:moveTo>
                      <a:pt x="236" y="0"/>
                    </a:moveTo>
                    <a:lnTo>
                      <a:pt x="0" y="48"/>
                    </a:lnTo>
                    <a:lnTo>
                      <a:pt x="10" y="75"/>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71">
                <a:extLst>
                  <a:ext uri="{FF2B5EF4-FFF2-40B4-BE49-F238E27FC236}">
                    <a16:creationId xmlns:a16="http://schemas.microsoft.com/office/drawing/2014/main" id="{8013572B-F9FD-4C5F-9B64-1DE4DA551594}"/>
                  </a:ext>
                </a:extLst>
              </p:cNvPr>
              <p:cNvSpPr>
                <a:spLocks/>
              </p:cNvSpPr>
              <p:nvPr/>
            </p:nvSpPr>
            <p:spPr bwMode="auto">
              <a:xfrm>
                <a:off x="2642" y="1552"/>
                <a:ext cx="236" cy="103"/>
              </a:xfrm>
              <a:custGeom>
                <a:avLst/>
                <a:gdLst>
                  <a:gd name="T0" fmla="*/ 228 w 236"/>
                  <a:gd name="T1" fmla="*/ 0 h 103"/>
                  <a:gd name="T2" fmla="*/ 236 w 236"/>
                  <a:gd name="T3" fmla="*/ 28 h 103"/>
                  <a:gd name="T4" fmla="*/ 10 w 236"/>
                  <a:gd name="T5" fmla="*/ 103 h 103"/>
                  <a:gd name="T6" fmla="*/ 0 w 236"/>
                  <a:gd name="T7" fmla="*/ 76 h 103"/>
                  <a:gd name="T8" fmla="*/ 228 w 236"/>
                  <a:gd name="T9" fmla="*/ 0 h 103"/>
                </a:gdLst>
                <a:ahLst/>
                <a:cxnLst>
                  <a:cxn ang="0">
                    <a:pos x="T0" y="T1"/>
                  </a:cxn>
                  <a:cxn ang="0">
                    <a:pos x="T2" y="T3"/>
                  </a:cxn>
                  <a:cxn ang="0">
                    <a:pos x="T4" y="T5"/>
                  </a:cxn>
                  <a:cxn ang="0">
                    <a:pos x="T6" y="T7"/>
                  </a:cxn>
                  <a:cxn ang="0">
                    <a:pos x="T8" y="T9"/>
                  </a:cxn>
                </a:cxnLst>
                <a:rect l="0" t="0" r="r" b="b"/>
                <a:pathLst>
                  <a:path w="236" h="103">
                    <a:moveTo>
                      <a:pt x="228" y="0"/>
                    </a:moveTo>
                    <a:lnTo>
                      <a:pt x="236" y="28"/>
                    </a:lnTo>
                    <a:lnTo>
                      <a:pt x="10" y="103"/>
                    </a:lnTo>
                    <a:lnTo>
                      <a:pt x="0" y="76"/>
                    </a:lnTo>
                    <a:lnTo>
                      <a:pt x="228"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72">
                <a:extLst>
                  <a:ext uri="{FF2B5EF4-FFF2-40B4-BE49-F238E27FC236}">
                    <a16:creationId xmlns:a16="http://schemas.microsoft.com/office/drawing/2014/main" id="{32F482DF-38C0-4C4F-ABF7-3CFF73754455}"/>
                  </a:ext>
                </a:extLst>
              </p:cNvPr>
              <p:cNvSpPr>
                <a:spLocks/>
              </p:cNvSpPr>
              <p:nvPr/>
            </p:nvSpPr>
            <p:spPr bwMode="auto">
              <a:xfrm>
                <a:off x="2420" y="1628"/>
                <a:ext cx="232" cy="91"/>
              </a:xfrm>
              <a:custGeom>
                <a:avLst/>
                <a:gdLst>
                  <a:gd name="T0" fmla="*/ 222 w 232"/>
                  <a:gd name="T1" fmla="*/ 0 h 91"/>
                  <a:gd name="T2" fmla="*/ 232 w 232"/>
                  <a:gd name="T3" fmla="*/ 27 h 91"/>
                  <a:gd name="T4" fmla="*/ 0 w 232"/>
                  <a:gd name="T5" fmla="*/ 91 h 91"/>
                  <a:gd name="T6" fmla="*/ 222 w 232"/>
                  <a:gd name="T7" fmla="*/ 0 h 91"/>
                </a:gdLst>
                <a:ahLst/>
                <a:cxnLst>
                  <a:cxn ang="0">
                    <a:pos x="T0" y="T1"/>
                  </a:cxn>
                  <a:cxn ang="0">
                    <a:pos x="T2" y="T3"/>
                  </a:cxn>
                  <a:cxn ang="0">
                    <a:pos x="T4" y="T5"/>
                  </a:cxn>
                  <a:cxn ang="0">
                    <a:pos x="T6" y="T7"/>
                  </a:cxn>
                </a:cxnLst>
                <a:rect l="0" t="0" r="r" b="b"/>
                <a:pathLst>
                  <a:path w="232" h="91">
                    <a:moveTo>
                      <a:pt x="222" y="0"/>
                    </a:moveTo>
                    <a:lnTo>
                      <a:pt x="232" y="27"/>
                    </a:lnTo>
                    <a:lnTo>
                      <a:pt x="0" y="91"/>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73">
                <a:extLst>
                  <a:ext uri="{FF2B5EF4-FFF2-40B4-BE49-F238E27FC236}">
                    <a16:creationId xmlns:a16="http://schemas.microsoft.com/office/drawing/2014/main" id="{D72E5CD4-BFD1-4BBC-8708-7600C2599F6D}"/>
                  </a:ext>
                </a:extLst>
              </p:cNvPr>
              <p:cNvSpPr>
                <a:spLocks/>
              </p:cNvSpPr>
              <p:nvPr/>
            </p:nvSpPr>
            <p:spPr bwMode="auto">
              <a:xfrm>
                <a:off x="2420" y="1655"/>
                <a:ext cx="232" cy="91"/>
              </a:xfrm>
              <a:custGeom>
                <a:avLst/>
                <a:gdLst>
                  <a:gd name="T0" fmla="*/ 232 w 232"/>
                  <a:gd name="T1" fmla="*/ 0 h 91"/>
                  <a:gd name="T2" fmla="*/ 0 w 232"/>
                  <a:gd name="T3" fmla="*/ 64 h 91"/>
                  <a:gd name="T4" fmla="*/ 12 w 232"/>
                  <a:gd name="T5" fmla="*/ 91 h 91"/>
                  <a:gd name="T6" fmla="*/ 232 w 232"/>
                  <a:gd name="T7" fmla="*/ 0 h 91"/>
                </a:gdLst>
                <a:ahLst/>
                <a:cxnLst>
                  <a:cxn ang="0">
                    <a:pos x="T0" y="T1"/>
                  </a:cxn>
                  <a:cxn ang="0">
                    <a:pos x="T2" y="T3"/>
                  </a:cxn>
                  <a:cxn ang="0">
                    <a:pos x="T4" y="T5"/>
                  </a:cxn>
                  <a:cxn ang="0">
                    <a:pos x="T6" y="T7"/>
                  </a:cxn>
                </a:cxnLst>
                <a:rect l="0" t="0" r="r" b="b"/>
                <a:pathLst>
                  <a:path w="232" h="91">
                    <a:moveTo>
                      <a:pt x="232" y="0"/>
                    </a:moveTo>
                    <a:lnTo>
                      <a:pt x="0" y="64"/>
                    </a:lnTo>
                    <a:lnTo>
                      <a:pt x="12" y="91"/>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74">
                <a:extLst>
                  <a:ext uri="{FF2B5EF4-FFF2-40B4-BE49-F238E27FC236}">
                    <a16:creationId xmlns:a16="http://schemas.microsoft.com/office/drawing/2014/main" id="{AE4DC724-E649-4DE1-BA23-936742AA86C9}"/>
                  </a:ext>
                </a:extLst>
              </p:cNvPr>
              <p:cNvSpPr>
                <a:spLocks/>
              </p:cNvSpPr>
              <p:nvPr/>
            </p:nvSpPr>
            <p:spPr bwMode="auto">
              <a:xfrm>
                <a:off x="2420" y="1628"/>
                <a:ext cx="232" cy="118"/>
              </a:xfrm>
              <a:custGeom>
                <a:avLst/>
                <a:gdLst>
                  <a:gd name="T0" fmla="*/ 222 w 232"/>
                  <a:gd name="T1" fmla="*/ 0 h 118"/>
                  <a:gd name="T2" fmla="*/ 232 w 232"/>
                  <a:gd name="T3" fmla="*/ 27 h 118"/>
                  <a:gd name="T4" fmla="*/ 12 w 232"/>
                  <a:gd name="T5" fmla="*/ 118 h 118"/>
                  <a:gd name="T6" fmla="*/ 0 w 232"/>
                  <a:gd name="T7" fmla="*/ 91 h 118"/>
                  <a:gd name="T8" fmla="*/ 222 w 232"/>
                  <a:gd name="T9" fmla="*/ 0 h 118"/>
                </a:gdLst>
                <a:ahLst/>
                <a:cxnLst>
                  <a:cxn ang="0">
                    <a:pos x="T0" y="T1"/>
                  </a:cxn>
                  <a:cxn ang="0">
                    <a:pos x="T2" y="T3"/>
                  </a:cxn>
                  <a:cxn ang="0">
                    <a:pos x="T4" y="T5"/>
                  </a:cxn>
                  <a:cxn ang="0">
                    <a:pos x="T6" y="T7"/>
                  </a:cxn>
                  <a:cxn ang="0">
                    <a:pos x="T8" y="T9"/>
                  </a:cxn>
                </a:cxnLst>
                <a:rect l="0" t="0" r="r" b="b"/>
                <a:pathLst>
                  <a:path w="232" h="118">
                    <a:moveTo>
                      <a:pt x="222" y="0"/>
                    </a:moveTo>
                    <a:lnTo>
                      <a:pt x="232" y="27"/>
                    </a:lnTo>
                    <a:lnTo>
                      <a:pt x="12" y="118"/>
                    </a:lnTo>
                    <a:lnTo>
                      <a:pt x="0" y="91"/>
                    </a:lnTo>
                    <a:lnTo>
                      <a:pt x="222"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75">
                <a:extLst>
                  <a:ext uri="{FF2B5EF4-FFF2-40B4-BE49-F238E27FC236}">
                    <a16:creationId xmlns:a16="http://schemas.microsoft.com/office/drawing/2014/main" id="{0BD34825-5229-483E-B12D-7B588CECD72A}"/>
                  </a:ext>
                </a:extLst>
              </p:cNvPr>
              <p:cNvSpPr>
                <a:spLocks/>
              </p:cNvSpPr>
              <p:nvPr/>
            </p:nvSpPr>
            <p:spPr bwMode="auto">
              <a:xfrm>
                <a:off x="2205" y="1719"/>
                <a:ext cx="227" cy="107"/>
              </a:xfrm>
              <a:custGeom>
                <a:avLst/>
                <a:gdLst>
                  <a:gd name="T0" fmla="*/ 215 w 227"/>
                  <a:gd name="T1" fmla="*/ 0 h 107"/>
                  <a:gd name="T2" fmla="*/ 227 w 227"/>
                  <a:gd name="T3" fmla="*/ 27 h 107"/>
                  <a:gd name="T4" fmla="*/ 0 w 227"/>
                  <a:gd name="T5" fmla="*/ 107 h 107"/>
                  <a:gd name="T6" fmla="*/ 215 w 227"/>
                  <a:gd name="T7" fmla="*/ 0 h 107"/>
                </a:gdLst>
                <a:ahLst/>
                <a:cxnLst>
                  <a:cxn ang="0">
                    <a:pos x="T0" y="T1"/>
                  </a:cxn>
                  <a:cxn ang="0">
                    <a:pos x="T2" y="T3"/>
                  </a:cxn>
                  <a:cxn ang="0">
                    <a:pos x="T4" y="T5"/>
                  </a:cxn>
                  <a:cxn ang="0">
                    <a:pos x="T6" y="T7"/>
                  </a:cxn>
                </a:cxnLst>
                <a:rect l="0" t="0" r="r" b="b"/>
                <a:pathLst>
                  <a:path w="227" h="107">
                    <a:moveTo>
                      <a:pt x="215" y="0"/>
                    </a:moveTo>
                    <a:lnTo>
                      <a:pt x="227" y="27"/>
                    </a:lnTo>
                    <a:lnTo>
                      <a:pt x="0" y="107"/>
                    </a:lnTo>
                    <a:lnTo>
                      <a:pt x="2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76">
                <a:extLst>
                  <a:ext uri="{FF2B5EF4-FFF2-40B4-BE49-F238E27FC236}">
                    <a16:creationId xmlns:a16="http://schemas.microsoft.com/office/drawing/2014/main" id="{0BB4592F-90C2-4383-94A7-1EDC5CEF7D08}"/>
                  </a:ext>
                </a:extLst>
              </p:cNvPr>
              <p:cNvSpPr>
                <a:spLocks/>
              </p:cNvSpPr>
              <p:nvPr/>
            </p:nvSpPr>
            <p:spPr bwMode="auto">
              <a:xfrm>
                <a:off x="2205" y="1746"/>
                <a:ext cx="227" cy="106"/>
              </a:xfrm>
              <a:custGeom>
                <a:avLst/>
                <a:gdLst>
                  <a:gd name="T0" fmla="*/ 227 w 227"/>
                  <a:gd name="T1" fmla="*/ 0 h 106"/>
                  <a:gd name="T2" fmla="*/ 0 w 227"/>
                  <a:gd name="T3" fmla="*/ 80 h 106"/>
                  <a:gd name="T4" fmla="*/ 14 w 227"/>
                  <a:gd name="T5" fmla="*/ 106 h 106"/>
                  <a:gd name="T6" fmla="*/ 227 w 227"/>
                  <a:gd name="T7" fmla="*/ 0 h 106"/>
                </a:gdLst>
                <a:ahLst/>
                <a:cxnLst>
                  <a:cxn ang="0">
                    <a:pos x="T0" y="T1"/>
                  </a:cxn>
                  <a:cxn ang="0">
                    <a:pos x="T2" y="T3"/>
                  </a:cxn>
                  <a:cxn ang="0">
                    <a:pos x="T4" y="T5"/>
                  </a:cxn>
                  <a:cxn ang="0">
                    <a:pos x="T6" y="T7"/>
                  </a:cxn>
                </a:cxnLst>
                <a:rect l="0" t="0" r="r" b="b"/>
                <a:pathLst>
                  <a:path w="227" h="106">
                    <a:moveTo>
                      <a:pt x="227" y="0"/>
                    </a:moveTo>
                    <a:lnTo>
                      <a:pt x="0" y="80"/>
                    </a:lnTo>
                    <a:lnTo>
                      <a:pt x="14" y="106"/>
                    </a:lnTo>
                    <a:lnTo>
                      <a:pt x="2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77">
                <a:extLst>
                  <a:ext uri="{FF2B5EF4-FFF2-40B4-BE49-F238E27FC236}">
                    <a16:creationId xmlns:a16="http://schemas.microsoft.com/office/drawing/2014/main" id="{460A1D94-54E2-41B5-B929-C8D1F91A9B7D}"/>
                  </a:ext>
                </a:extLst>
              </p:cNvPr>
              <p:cNvSpPr>
                <a:spLocks/>
              </p:cNvSpPr>
              <p:nvPr/>
            </p:nvSpPr>
            <p:spPr bwMode="auto">
              <a:xfrm>
                <a:off x="2205" y="1719"/>
                <a:ext cx="227" cy="133"/>
              </a:xfrm>
              <a:custGeom>
                <a:avLst/>
                <a:gdLst>
                  <a:gd name="T0" fmla="*/ 215 w 227"/>
                  <a:gd name="T1" fmla="*/ 0 h 133"/>
                  <a:gd name="T2" fmla="*/ 227 w 227"/>
                  <a:gd name="T3" fmla="*/ 27 h 133"/>
                  <a:gd name="T4" fmla="*/ 14 w 227"/>
                  <a:gd name="T5" fmla="*/ 133 h 133"/>
                  <a:gd name="T6" fmla="*/ 0 w 227"/>
                  <a:gd name="T7" fmla="*/ 107 h 133"/>
                  <a:gd name="T8" fmla="*/ 215 w 227"/>
                  <a:gd name="T9" fmla="*/ 0 h 133"/>
                </a:gdLst>
                <a:ahLst/>
                <a:cxnLst>
                  <a:cxn ang="0">
                    <a:pos x="T0" y="T1"/>
                  </a:cxn>
                  <a:cxn ang="0">
                    <a:pos x="T2" y="T3"/>
                  </a:cxn>
                  <a:cxn ang="0">
                    <a:pos x="T4" y="T5"/>
                  </a:cxn>
                  <a:cxn ang="0">
                    <a:pos x="T6" y="T7"/>
                  </a:cxn>
                  <a:cxn ang="0">
                    <a:pos x="T8" y="T9"/>
                  </a:cxn>
                </a:cxnLst>
                <a:rect l="0" t="0" r="r" b="b"/>
                <a:pathLst>
                  <a:path w="227" h="133">
                    <a:moveTo>
                      <a:pt x="215" y="0"/>
                    </a:moveTo>
                    <a:lnTo>
                      <a:pt x="227" y="27"/>
                    </a:lnTo>
                    <a:lnTo>
                      <a:pt x="14" y="133"/>
                    </a:lnTo>
                    <a:lnTo>
                      <a:pt x="0" y="107"/>
                    </a:lnTo>
                    <a:lnTo>
                      <a:pt x="215"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78">
                <a:extLst>
                  <a:ext uri="{FF2B5EF4-FFF2-40B4-BE49-F238E27FC236}">
                    <a16:creationId xmlns:a16="http://schemas.microsoft.com/office/drawing/2014/main" id="{34D328C8-C451-4036-8C3F-26259E5AA7B2}"/>
                  </a:ext>
                </a:extLst>
              </p:cNvPr>
              <p:cNvSpPr>
                <a:spLocks/>
              </p:cNvSpPr>
              <p:nvPr/>
            </p:nvSpPr>
            <p:spPr bwMode="auto">
              <a:xfrm>
                <a:off x="1997" y="1826"/>
                <a:ext cx="222" cy="123"/>
              </a:xfrm>
              <a:custGeom>
                <a:avLst/>
                <a:gdLst>
                  <a:gd name="T0" fmla="*/ 208 w 222"/>
                  <a:gd name="T1" fmla="*/ 0 h 123"/>
                  <a:gd name="T2" fmla="*/ 222 w 222"/>
                  <a:gd name="T3" fmla="*/ 26 h 123"/>
                  <a:gd name="T4" fmla="*/ 0 w 222"/>
                  <a:gd name="T5" fmla="*/ 123 h 123"/>
                  <a:gd name="T6" fmla="*/ 208 w 222"/>
                  <a:gd name="T7" fmla="*/ 0 h 123"/>
                </a:gdLst>
                <a:ahLst/>
                <a:cxnLst>
                  <a:cxn ang="0">
                    <a:pos x="T0" y="T1"/>
                  </a:cxn>
                  <a:cxn ang="0">
                    <a:pos x="T2" y="T3"/>
                  </a:cxn>
                  <a:cxn ang="0">
                    <a:pos x="T4" y="T5"/>
                  </a:cxn>
                  <a:cxn ang="0">
                    <a:pos x="T6" y="T7"/>
                  </a:cxn>
                </a:cxnLst>
                <a:rect l="0" t="0" r="r" b="b"/>
                <a:pathLst>
                  <a:path w="222" h="123">
                    <a:moveTo>
                      <a:pt x="208" y="0"/>
                    </a:moveTo>
                    <a:lnTo>
                      <a:pt x="222" y="26"/>
                    </a:lnTo>
                    <a:lnTo>
                      <a:pt x="0" y="123"/>
                    </a:lnTo>
                    <a:lnTo>
                      <a:pt x="2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79">
                <a:extLst>
                  <a:ext uri="{FF2B5EF4-FFF2-40B4-BE49-F238E27FC236}">
                    <a16:creationId xmlns:a16="http://schemas.microsoft.com/office/drawing/2014/main" id="{FEB59C1D-546B-4ACF-B105-464F1A42550F}"/>
                  </a:ext>
                </a:extLst>
              </p:cNvPr>
              <p:cNvSpPr>
                <a:spLocks/>
              </p:cNvSpPr>
              <p:nvPr/>
            </p:nvSpPr>
            <p:spPr bwMode="auto">
              <a:xfrm>
                <a:off x="1997" y="1852"/>
                <a:ext cx="222" cy="122"/>
              </a:xfrm>
              <a:custGeom>
                <a:avLst/>
                <a:gdLst>
                  <a:gd name="T0" fmla="*/ 222 w 222"/>
                  <a:gd name="T1" fmla="*/ 0 h 122"/>
                  <a:gd name="T2" fmla="*/ 0 w 222"/>
                  <a:gd name="T3" fmla="*/ 97 h 122"/>
                  <a:gd name="T4" fmla="*/ 16 w 222"/>
                  <a:gd name="T5" fmla="*/ 122 h 122"/>
                  <a:gd name="T6" fmla="*/ 222 w 222"/>
                  <a:gd name="T7" fmla="*/ 0 h 122"/>
                </a:gdLst>
                <a:ahLst/>
                <a:cxnLst>
                  <a:cxn ang="0">
                    <a:pos x="T0" y="T1"/>
                  </a:cxn>
                  <a:cxn ang="0">
                    <a:pos x="T2" y="T3"/>
                  </a:cxn>
                  <a:cxn ang="0">
                    <a:pos x="T4" y="T5"/>
                  </a:cxn>
                  <a:cxn ang="0">
                    <a:pos x="T6" y="T7"/>
                  </a:cxn>
                </a:cxnLst>
                <a:rect l="0" t="0" r="r" b="b"/>
                <a:pathLst>
                  <a:path w="222" h="122">
                    <a:moveTo>
                      <a:pt x="222" y="0"/>
                    </a:moveTo>
                    <a:lnTo>
                      <a:pt x="0" y="97"/>
                    </a:lnTo>
                    <a:lnTo>
                      <a:pt x="16" y="122"/>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80">
                <a:extLst>
                  <a:ext uri="{FF2B5EF4-FFF2-40B4-BE49-F238E27FC236}">
                    <a16:creationId xmlns:a16="http://schemas.microsoft.com/office/drawing/2014/main" id="{2094DD88-CC5A-4D16-83F4-DB866B9B2E05}"/>
                  </a:ext>
                </a:extLst>
              </p:cNvPr>
              <p:cNvSpPr>
                <a:spLocks/>
              </p:cNvSpPr>
              <p:nvPr/>
            </p:nvSpPr>
            <p:spPr bwMode="auto">
              <a:xfrm>
                <a:off x="1997" y="1826"/>
                <a:ext cx="222" cy="148"/>
              </a:xfrm>
              <a:custGeom>
                <a:avLst/>
                <a:gdLst>
                  <a:gd name="T0" fmla="*/ 208 w 222"/>
                  <a:gd name="T1" fmla="*/ 0 h 148"/>
                  <a:gd name="T2" fmla="*/ 222 w 222"/>
                  <a:gd name="T3" fmla="*/ 26 h 148"/>
                  <a:gd name="T4" fmla="*/ 16 w 222"/>
                  <a:gd name="T5" fmla="*/ 148 h 148"/>
                  <a:gd name="T6" fmla="*/ 0 w 222"/>
                  <a:gd name="T7" fmla="*/ 123 h 148"/>
                  <a:gd name="T8" fmla="*/ 208 w 222"/>
                  <a:gd name="T9" fmla="*/ 0 h 148"/>
                </a:gdLst>
                <a:ahLst/>
                <a:cxnLst>
                  <a:cxn ang="0">
                    <a:pos x="T0" y="T1"/>
                  </a:cxn>
                  <a:cxn ang="0">
                    <a:pos x="T2" y="T3"/>
                  </a:cxn>
                  <a:cxn ang="0">
                    <a:pos x="T4" y="T5"/>
                  </a:cxn>
                  <a:cxn ang="0">
                    <a:pos x="T6" y="T7"/>
                  </a:cxn>
                  <a:cxn ang="0">
                    <a:pos x="T8" y="T9"/>
                  </a:cxn>
                </a:cxnLst>
                <a:rect l="0" t="0" r="r" b="b"/>
                <a:pathLst>
                  <a:path w="222" h="148">
                    <a:moveTo>
                      <a:pt x="208" y="0"/>
                    </a:moveTo>
                    <a:lnTo>
                      <a:pt x="222" y="26"/>
                    </a:lnTo>
                    <a:lnTo>
                      <a:pt x="16" y="148"/>
                    </a:lnTo>
                    <a:lnTo>
                      <a:pt x="0" y="123"/>
                    </a:lnTo>
                    <a:lnTo>
                      <a:pt x="208"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81">
                <a:extLst>
                  <a:ext uri="{FF2B5EF4-FFF2-40B4-BE49-F238E27FC236}">
                    <a16:creationId xmlns:a16="http://schemas.microsoft.com/office/drawing/2014/main" id="{2E031688-DBE5-416C-9FC3-FA84AF65A902}"/>
                  </a:ext>
                </a:extLst>
              </p:cNvPr>
              <p:cNvSpPr>
                <a:spLocks/>
              </p:cNvSpPr>
              <p:nvPr/>
            </p:nvSpPr>
            <p:spPr bwMode="auto">
              <a:xfrm>
                <a:off x="1800" y="1949"/>
                <a:ext cx="213" cy="136"/>
              </a:xfrm>
              <a:custGeom>
                <a:avLst/>
                <a:gdLst>
                  <a:gd name="T0" fmla="*/ 197 w 213"/>
                  <a:gd name="T1" fmla="*/ 0 h 136"/>
                  <a:gd name="T2" fmla="*/ 213 w 213"/>
                  <a:gd name="T3" fmla="*/ 25 h 136"/>
                  <a:gd name="T4" fmla="*/ 0 w 213"/>
                  <a:gd name="T5" fmla="*/ 136 h 136"/>
                  <a:gd name="T6" fmla="*/ 197 w 213"/>
                  <a:gd name="T7" fmla="*/ 0 h 136"/>
                </a:gdLst>
                <a:ahLst/>
                <a:cxnLst>
                  <a:cxn ang="0">
                    <a:pos x="T0" y="T1"/>
                  </a:cxn>
                  <a:cxn ang="0">
                    <a:pos x="T2" y="T3"/>
                  </a:cxn>
                  <a:cxn ang="0">
                    <a:pos x="T4" y="T5"/>
                  </a:cxn>
                  <a:cxn ang="0">
                    <a:pos x="T6" y="T7"/>
                  </a:cxn>
                </a:cxnLst>
                <a:rect l="0" t="0" r="r" b="b"/>
                <a:pathLst>
                  <a:path w="213" h="136">
                    <a:moveTo>
                      <a:pt x="197" y="0"/>
                    </a:moveTo>
                    <a:lnTo>
                      <a:pt x="213" y="25"/>
                    </a:lnTo>
                    <a:lnTo>
                      <a:pt x="0" y="136"/>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82">
                <a:extLst>
                  <a:ext uri="{FF2B5EF4-FFF2-40B4-BE49-F238E27FC236}">
                    <a16:creationId xmlns:a16="http://schemas.microsoft.com/office/drawing/2014/main" id="{2CE5E74E-92CD-4001-B6F0-9995BFB12760}"/>
                  </a:ext>
                </a:extLst>
              </p:cNvPr>
              <p:cNvSpPr>
                <a:spLocks/>
              </p:cNvSpPr>
              <p:nvPr/>
            </p:nvSpPr>
            <p:spPr bwMode="auto">
              <a:xfrm>
                <a:off x="1800" y="1974"/>
                <a:ext cx="213" cy="135"/>
              </a:xfrm>
              <a:custGeom>
                <a:avLst/>
                <a:gdLst>
                  <a:gd name="T0" fmla="*/ 213 w 213"/>
                  <a:gd name="T1" fmla="*/ 0 h 135"/>
                  <a:gd name="T2" fmla="*/ 0 w 213"/>
                  <a:gd name="T3" fmla="*/ 111 h 135"/>
                  <a:gd name="T4" fmla="*/ 17 w 213"/>
                  <a:gd name="T5" fmla="*/ 135 h 135"/>
                  <a:gd name="T6" fmla="*/ 213 w 213"/>
                  <a:gd name="T7" fmla="*/ 0 h 135"/>
                </a:gdLst>
                <a:ahLst/>
                <a:cxnLst>
                  <a:cxn ang="0">
                    <a:pos x="T0" y="T1"/>
                  </a:cxn>
                  <a:cxn ang="0">
                    <a:pos x="T2" y="T3"/>
                  </a:cxn>
                  <a:cxn ang="0">
                    <a:pos x="T4" y="T5"/>
                  </a:cxn>
                  <a:cxn ang="0">
                    <a:pos x="T6" y="T7"/>
                  </a:cxn>
                </a:cxnLst>
                <a:rect l="0" t="0" r="r" b="b"/>
                <a:pathLst>
                  <a:path w="213" h="135">
                    <a:moveTo>
                      <a:pt x="213" y="0"/>
                    </a:moveTo>
                    <a:lnTo>
                      <a:pt x="0" y="111"/>
                    </a:lnTo>
                    <a:lnTo>
                      <a:pt x="17" y="135"/>
                    </a:lnTo>
                    <a:lnTo>
                      <a:pt x="2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83">
                <a:extLst>
                  <a:ext uri="{FF2B5EF4-FFF2-40B4-BE49-F238E27FC236}">
                    <a16:creationId xmlns:a16="http://schemas.microsoft.com/office/drawing/2014/main" id="{816F9074-F279-4F25-9BE7-4721F2E91BEB}"/>
                  </a:ext>
                </a:extLst>
              </p:cNvPr>
              <p:cNvSpPr>
                <a:spLocks/>
              </p:cNvSpPr>
              <p:nvPr/>
            </p:nvSpPr>
            <p:spPr bwMode="auto">
              <a:xfrm>
                <a:off x="1800" y="1949"/>
                <a:ext cx="213" cy="160"/>
              </a:xfrm>
              <a:custGeom>
                <a:avLst/>
                <a:gdLst>
                  <a:gd name="T0" fmla="*/ 197 w 213"/>
                  <a:gd name="T1" fmla="*/ 0 h 160"/>
                  <a:gd name="T2" fmla="*/ 213 w 213"/>
                  <a:gd name="T3" fmla="*/ 25 h 160"/>
                  <a:gd name="T4" fmla="*/ 17 w 213"/>
                  <a:gd name="T5" fmla="*/ 160 h 160"/>
                  <a:gd name="T6" fmla="*/ 0 w 213"/>
                  <a:gd name="T7" fmla="*/ 136 h 160"/>
                  <a:gd name="T8" fmla="*/ 197 w 213"/>
                  <a:gd name="T9" fmla="*/ 0 h 160"/>
                </a:gdLst>
                <a:ahLst/>
                <a:cxnLst>
                  <a:cxn ang="0">
                    <a:pos x="T0" y="T1"/>
                  </a:cxn>
                  <a:cxn ang="0">
                    <a:pos x="T2" y="T3"/>
                  </a:cxn>
                  <a:cxn ang="0">
                    <a:pos x="T4" y="T5"/>
                  </a:cxn>
                  <a:cxn ang="0">
                    <a:pos x="T6" y="T7"/>
                  </a:cxn>
                  <a:cxn ang="0">
                    <a:pos x="T8" y="T9"/>
                  </a:cxn>
                </a:cxnLst>
                <a:rect l="0" t="0" r="r" b="b"/>
                <a:pathLst>
                  <a:path w="213" h="160">
                    <a:moveTo>
                      <a:pt x="197" y="0"/>
                    </a:moveTo>
                    <a:lnTo>
                      <a:pt x="213" y="25"/>
                    </a:lnTo>
                    <a:lnTo>
                      <a:pt x="17" y="160"/>
                    </a:lnTo>
                    <a:lnTo>
                      <a:pt x="0" y="136"/>
                    </a:lnTo>
                    <a:lnTo>
                      <a:pt x="197"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84">
                <a:extLst>
                  <a:ext uri="{FF2B5EF4-FFF2-40B4-BE49-F238E27FC236}">
                    <a16:creationId xmlns:a16="http://schemas.microsoft.com/office/drawing/2014/main" id="{8CDF1A38-C618-462B-80D6-96AB9652DEC6}"/>
                  </a:ext>
                </a:extLst>
              </p:cNvPr>
              <p:cNvSpPr>
                <a:spLocks/>
              </p:cNvSpPr>
              <p:nvPr/>
            </p:nvSpPr>
            <p:spPr bwMode="auto">
              <a:xfrm>
                <a:off x="1612" y="2085"/>
                <a:ext cx="205" cy="151"/>
              </a:xfrm>
              <a:custGeom>
                <a:avLst/>
                <a:gdLst>
                  <a:gd name="T0" fmla="*/ 188 w 205"/>
                  <a:gd name="T1" fmla="*/ 0 h 151"/>
                  <a:gd name="T2" fmla="*/ 205 w 205"/>
                  <a:gd name="T3" fmla="*/ 24 h 151"/>
                  <a:gd name="T4" fmla="*/ 0 w 205"/>
                  <a:gd name="T5" fmla="*/ 151 h 151"/>
                  <a:gd name="T6" fmla="*/ 188 w 205"/>
                  <a:gd name="T7" fmla="*/ 0 h 151"/>
                </a:gdLst>
                <a:ahLst/>
                <a:cxnLst>
                  <a:cxn ang="0">
                    <a:pos x="T0" y="T1"/>
                  </a:cxn>
                  <a:cxn ang="0">
                    <a:pos x="T2" y="T3"/>
                  </a:cxn>
                  <a:cxn ang="0">
                    <a:pos x="T4" y="T5"/>
                  </a:cxn>
                  <a:cxn ang="0">
                    <a:pos x="T6" y="T7"/>
                  </a:cxn>
                </a:cxnLst>
                <a:rect l="0" t="0" r="r" b="b"/>
                <a:pathLst>
                  <a:path w="205" h="151">
                    <a:moveTo>
                      <a:pt x="188" y="0"/>
                    </a:moveTo>
                    <a:lnTo>
                      <a:pt x="205" y="24"/>
                    </a:lnTo>
                    <a:lnTo>
                      <a:pt x="0" y="151"/>
                    </a:ln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85">
                <a:extLst>
                  <a:ext uri="{FF2B5EF4-FFF2-40B4-BE49-F238E27FC236}">
                    <a16:creationId xmlns:a16="http://schemas.microsoft.com/office/drawing/2014/main" id="{6404930A-4F1C-466A-915B-683D49C625C8}"/>
                  </a:ext>
                </a:extLst>
              </p:cNvPr>
              <p:cNvSpPr>
                <a:spLocks/>
              </p:cNvSpPr>
              <p:nvPr/>
            </p:nvSpPr>
            <p:spPr bwMode="auto">
              <a:xfrm>
                <a:off x="1612" y="2109"/>
                <a:ext cx="205" cy="149"/>
              </a:xfrm>
              <a:custGeom>
                <a:avLst/>
                <a:gdLst>
                  <a:gd name="T0" fmla="*/ 205 w 205"/>
                  <a:gd name="T1" fmla="*/ 0 h 149"/>
                  <a:gd name="T2" fmla="*/ 0 w 205"/>
                  <a:gd name="T3" fmla="*/ 127 h 149"/>
                  <a:gd name="T4" fmla="*/ 19 w 205"/>
                  <a:gd name="T5" fmla="*/ 149 h 149"/>
                  <a:gd name="T6" fmla="*/ 205 w 205"/>
                  <a:gd name="T7" fmla="*/ 0 h 149"/>
                </a:gdLst>
                <a:ahLst/>
                <a:cxnLst>
                  <a:cxn ang="0">
                    <a:pos x="T0" y="T1"/>
                  </a:cxn>
                  <a:cxn ang="0">
                    <a:pos x="T2" y="T3"/>
                  </a:cxn>
                  <a:cxn ang="0">
                    <a:pos x="T4" y="T5"/>
                  </a:cxn>
                  <a:cxn ang="0">
                    <a:pos x="T6" y="T7"/>
                  </a:cxn>
                </a:cxnLst>
                <a:rect l="0" t="0" r="r" b="b"/>
                <a:pathLst>
                  <a:path w="205" h="149">
                    <a:moveTo>
                      <a:pt x="205" y="0"/>
                    </a:moveTo>
                    <a:lnTo>
                      <a:pt x="0" y="127"/>
                    </a:lnTo>
                    <a:lnTo>
                      <a:pt x="19" y="149"/>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86">
                <a:extLst>
                  <a:ext uri="{FF2B5EF4-FFF2-40B4-BE49-F238E27FC236}">
                    <a16:creationId xmlns:a16="http://schemas.microsoft.com/office/drawing/2014/main" id="{579E6C1F-5E20-4932-823D-6D5213A3A34D}"/>
                  </a:ext>
                </a:extLst>
              </p:cNvPr>
              <p:cNvSpPr>
                <a:spLocks/>
              </p:cNvSpPr>
              <p:nvPr/>
            </p:nvSpPr>
            <p:spPr bwMode="auto">
              <a:xfrm>
                <a:off x="1612" y="2085"/>
                <a:ext cx="205" cy="173"/>
              </a:xfrm>
              <a:custGeom>
                <a:avLst/>
                <a:gdLst>
                  <a:gd name="T0" fmla="*/ 188 w 205"/>
                  <a:gd name="T1" fmla="*/ 0 h 173"/>
                  <a:gd name="T2" fmla="*/ 205 w 205"/>
                  <a:gd name="T3" fmla="*/ 24 h 173"/>
                  <a:gd name="T4" fmla="*/ 19 w 205"/>
                  <a:gd name="T5" fmla="*/ 173 h 173"/>
                  <a:gd name="T6" fmla="*/ 0 w 205"/>
                  <a:gd name="T7" fmla="*/ 151 h 173"/>
                  <a:gd name="T8" fmla="*/ 188 w 205"/>
                  <a:gd name="T9" fmla="*/ 0 h 173"/>
                </a:gdLst>
                <a:ahLst/>
                <a:cxnLst>
                  <a:cxn ang="0">
                    <a:pos x="T0" y="T1"/>
                  </a:cxn>
                  <a:cxn ang="0">
                    <a:pos x="T2" y="T3"/>
                  </a:cxn>
                  <a:cxn ang="0">
                    <a:pos x="T4" y="T5"/>
                  </a:cxn>
                  <a:cxn ang="0">
                    <a:pos x="T6" y="T7"/>
                  </a:cxn>
                  <a:cxn ang="0">
                    <a:pos x="T8" y="T9"/>
                  </a:cxn>
                </a:cxnLst>
                <a:rect l="0" t="0" r="r" b="b"/>
                <a:pathLst>
                  <a:path w="205" h="173">
                    <a:moveTo>
                      <a:pt x="188" y="0"/>
                    </a:moveTo>
                    <a:lnTo>
                      <a:pt x="205" y="24"/>
                    </a:lnTo>
                    <a:lnTo>
                      <a:pt x="19" y="173"/>
                    </a:lnTo>
                    <a:lnTo>
                      <a:pt x="0" y="151"/>
                    </a:lnTo>
                    <a:lnTo>
                      <a:pt x="188"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87">
                <a:extLst>
                  <a:ext uri="{FF2B5EF4-FFF2-40B4-BE49-F238E27FC236}">
                    <a16:creationId xmlns:a16="http://schemas.microsoft.com/office/drawing/2014/main" id="{A4C9C18A-22D6-48B2-9D58-DA7A13CD1D19}"/>
                  </a:ext>
                </a:extLst>
              </p:cNvPr>
              <p:cNvSpPr>
                <a:spLocks/>
              </p:cNvSpPr>
              <p:nvPr/>
            </p:nvSpPr>
            <p:spPr bwMode="auto">
              <a:xfrm>
                <a:off x="1436" y="2236"/>
                <a:ext cx="195" cy="163"/>
              </a:xfrm>
              <a:custGeom>
                <a:avLst/>
                <a:gdLst>
                  <a:gd name="T0" fmla="*/ 176 w 195"/>
                  <a:gd name="T1" fmla="*/ 0 h 163"/>
                  <a:gd name="T2" fmla="*/ 195 w 195"/>
                  <a:gd name="T3" fmla="*/ 22 h 163"/>
                  <a:gd name="T4" fmla="*/ 0 w 195"/>
                  <a:gd name="T5" fmla="*/ 163 h 163"/>
                  <a:gd name="T6" fmla="*/ 176 w 195"/>
                  <a:gd name="T7" fmla="*/ 0 h 163"/>
                </a:gdLst>
                <a:ahLst/>
                <a:cxnLst>
                  <a:cxn ang="0">
                    <a:pos x="T0" y="T1"/>
                  </a:cxn>
                  <a:cxn ang="0">
                    <a:pos x="T2" y="T3"/>
                  </a:cxn>
                  <a:cxn ang="0">
                    <a:pos x="T4" y="T5"/>
                  </a:cxn>
                  <a:cxn ang="0">
                    <a:pos x="T6" y="T7"/>
                  </a:cxn>
                </a:cxnLst>
                <a:rect l="0" t="0" r="r" b="b"/>
                <a:pathLst>
                  <a:path w="195" h="163">
                    <a:moveTo>
                      <a:pt x="176" y="0"/>
                    </a:moveTo>
                    <a:lnTo>
                      <a:pt x="195" y="22"/>
                    </a:lnTo>
                    <a:lnTo>
                      <a:pt x="0" y="163"/>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88">
                <a:extLst>
                  <a:ext uri="{FF2B5EF4-FFF2-40B4-BE49-F238E27FC236}">
                    <a16:creationId xmlns:a16="http://schemas.microsoft.com/office/drawing/2014/main" id="{41E3C875-3AD9-4420-B7A9-64111B4FD787}"/>
                  </a:ext>
                </a:extLst>
              </p:cNvPr>
              <p:cNvSpPr>
                <a:spLocks/>
              </p:cNvSpPr>
              <p:nvPr/>
            </p:nvSpPr>
            <p:spPr bwMode="auto">
              <a:xfrm>
                <a:off x="1436" y="2258"/>
                <a:ext cx="195" cy="162"/>
              </a:xfrm>
              <a:custGeom>
                <a:avLst/>
                <a:gdLst>
                  <a:gd name="T0" fmla="*/ 195 w 195"/>
                  <a:gd name="T1" fmla="*/ 0 h 162"/>
                  <a:gd name="T2" fmla="*/ 0 w 195"/>
                  <a:gd name="T3" fmla="*/ 141 h 162"/>
                  <a:gd name="T4" fmla="*/ 20 w 195"/>
                  <a:gd name="T5" fmla="*/ 162 h 162"/>
                  <a:gd name="T6" fmla="*/ 195 w 195"/>
                  <a:gd name="T7" fmla="*/ 0 h 162"/>
                </a:gdLst>
                <a:ahLst/>
                <a:cxnLst>
                  <a:cxn ang="0">
                    <a:pos x="T0" y="T1"/>
                  </a:cxn>
                  <a:cxn ang="0">
                    <a:pos x="T2" y="T3"/>
                  </a:cxn>
                  <a:cxn ang="0">
                    <a:pos x="T4" y="T5"/>
                  </a:cxn>
                  <a:cxn ang="0">
                    <a:pos x="T6" y="T7"/>
                  </a:cxn>
                </a:cxnLst>
                <a:rect l="0" t="0" r="r" b="b"/>
                <a:pathLst>
                  <a:path w="195" h="162">
                    <a:moveTo>
                      <a:pt x="195" y="0"/>
                    </a:moveTo>
                    <a:lnTo>
                      <a:pt x="0" y="141"/>
                    </a:lnTo>
                    <a:lnTo>
                      <a:pt x="20" y="162"/>
                    </a:lnTo>
                    <a:lnTo>
                      <a:pt x="1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89">
                <a:extLst>
                  <a:ext uri="{FF2B5EF4-FFF2-40B4-BE49-F238E27FC236}">
                    <a16:creationId xmlns:a16="http://schemas.microsoft.com/office/drawing/2014/main" id="{F925EC9F-3798-43E4-951E-5D722CC9AB4C}"/>
                  </a:ext>
                </a:extLst>
              </p:cNvPr>
              <p:cNvSpPr>
                <a:spLocks/>
              </p:cNvSpPr>
              <p:nvPr/>
            </p:nvSpPr>
            <p:spPr bwMode="auto">
              <a:xfrm>
                <a:off x="1436" y="2236"/>
                <a:ext cx="195" cy="184"/>
              </a:xfrm>
              <a:custGeom>
                <a:avLst/>
                <a:gdLst>
                  <a:gd name="T0" fmla="*/ 176 w 195"/>
                  <a:gd name="T1" fmla="*/ 0 h 184"/>
                  <a:gd name="T2" fmla="*/ 195 w 195"/>
                  <a:gd name="T3" fmla="*/ 22 h 184"/>
                  <a:gd name="T4" fmla="*/ 20 w 195"/>
                  <a:gd name="T5" fmla="*/ 184 h 184"/>
                  <a:gd name="T6" fmla="*/ 0 w 195"/>
                  <a:gd name="T7" fmla="*/ 163 h 184"/>
                  <a:gd name="T8" fmla="*/ 176 w 195"/>
                  <a:gd name="T9" fmla="*/ 0 h 184"/>
                </a:gdLst>
                <a:ahLst/>
                <a:cxnLst>
                  <a:cxn ang="0">
                    <a:pos x="T0" y="T1"/>
                  </a:cxn>
                  <a:cxn ang="0">
                    <a:pos x="T2" y="T3"/>
                  </a:cxn>
                  <a:cxn ang="0">
                    <a:pos x="T4" y="T5"/>
                  </a:cxn>
                  <a:cxn ang="0">
                    <a:pos x="T6" y="T7"/>
                  </a:cxn>
                  <a:cxn ang="0">
                    <a:pos x="T8" y="T9"/>
                  </a:cxn>
                </a:cxnLst>
                <a:rect l="0" t="0" r="r" b="b"/>
                <a:pathLst>
                  <a:path w="195" h="184">
                    <a:moveTo>
                      <a:pt x="176" y="0"/>
                    </a:moveTo>
                    <a:lnTo>
                      <a:pt x="195" y="22"/>
                    </a:lnTo>
                    <a:lnTo>
                      <a:pt x="20" y="184"/>
                    </a:lnTo>
                    <a:lnTo>
                      <a:pt x="0" y="163"/>
                    </a:lnTo>
                    <a:lnTo>
                      <a:pt x="176"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90">
                <a:extLst>
                  <a:ext uri="{FF2B5EF4-FFF2-40B4-BE49-F238E27FC236}">
                    <a16:creationId xmlns:a16="http://schemas.microsoft.com/office/drawing/2014/main" id="{4034CEB7-A2E7-40CA-9A06-00DD453553A7}"/>
                  </a:ext>
                </a:extLst>
              </p:cNvPr>
              <p:cNvSpPr>
                <a:spLocks/>
              </p:cNvSpPr>
              <p:nvPr/>
            </p:nvSpPr>
            <p:spPr bwMode="auto">
              <a:xfrm>
                <a:off x="1271" y="2399"/>
                <a:ext cx="185" cy="175"/>
              </a:xfrm>
              <a:custGeom>
                <a:avLst/>
                <a:gdLst>
                  <a:gd name="T0" fmla="*/ 165 w 185"/>
                  <a:gd name="T1" fmla="*/ 0 h 175"/>
                  <a:gd name="T2" fmla="*/ 185 w 185"/>
                  <a:gd name="T3" fmla="*/ 21 h 175"/>
                  <a:gd name="T4" fmla="*/ 0 w 185"/>
                  <a:gd name="T5" fmla="*/ 175 h 175"/>
                  <a:gd name="T6" fmla="*/ 165 w 185"/>
                  <a:gd name="T7" fmla="*/ 0 h 175"/>
                </a:gdLst>
                <a:ahLst/>
                <a:cxnLst>
                  <a:cxn ang="0">
                    <a:pos x="T0" y="T1"/>
                  </a:cxn>
                  <a:cxn ang="0">
                    <a:pos x="T2" y="T3"/>
                  </a:cxn>
                  <a:cxn ang="0">
                    <a:pos x="T4" y="T5"/>
                  </a:cxn>
                  <a:cxn ang="0">
                    <a:pos x="T6" y="T7"/>
                  </a:cxn>
                </a:cxnLst>
                <a:rect l="0" t="0" r="r" b="b"/>
                <a:pathLst>
                  <a:path w="185" h="175">
                    <a:moveTo>
                      <a:pt x="165" y="0"/>
                    </a:moveTo>
                    <a:lnTo>
                      <a:pt x="185" y="21"/>
                    </a:lnTo>
                    <a:lnTo>
                      <a:pt x="0" y="175"/>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91">
                <a:extLst>
                  <a:ext uri="{FF2B5EF4-FFF2-40B4-BE49-F238E27FC236}">
                    <a16:creationId xmlns:a16="http://schemas.microsoft.com/office/drawing/2014/main" id="{072866F9-9E23-447F-86CE-F2F2704A1A23}"/>
                  </a:ext>
                </a:extLst>
              </p:cNvPr>
              <p:cNvSpPr>
                <a:spLocks/>
              </p:cNvSpPr>
              <p:nvPr/>
            </p:nvSpPr>
            <p:spPr bwMode="auto">
              <a:xfrm>
                <a:off x="1271" y="2420"/>
                <a:ext cx="185" cy="174"/>
              </a:xfrm>
              <a:custGeom>
                <a:avLst/>
                <a:gdLst>
                  <a:gd name="T0" fmla="*/ 185 w 185"/>
                  <a:gd name="T1" fmla="*/ 0 h 174"/>
                  <a:gd name="T2" fmla="*/ 0 w 185"/>
                  <a:gd name="T3" fmla="*/ 154 h 174"/>
                  <a:gd name="T4" fmla="*/ 22 w 185"/>
                  <a:gd name="T5" fmla="*/ 174 h 174"/>
                  <a:gd name="T6" fmla="*/ 185 w 185"/>
                  <a:gd name="T7" fmla="*/ 0 h 174"/>
                </a:gdLst>
                <a:ahLst/>
                <a:cxnLst>
                  <a:cxn ang="0">
                    <a:pos x="T0" y="T1"/>
                  </a:cxn>
                  <a:cxn ang="0">
                    <a:pos x="T2" y="T3"/>
                  </a:cxn>
                  <a:cxn ang="0">
                    <a:pos x="T4" y="T5"/>
                  </a:cxn>
                  <a:cxn ang="0">
                    <a:pos x="T6" y="T7"/>
                  </a:cxn>
                </a:cxnLst>
                <a:rect l="0" t="0" r="r" b="b"/>
                <a:pathLst>
                  <a:path w="185" h="174">
                    <a:moveTo>
                      <a:pt x="185" y="0"/>
                    </a:moveTo>
                    <a:lnTo>
                      <a:pt x="0" y="154"/>
                    </a:lnTo>
                    <a:lnTo>
                      <a:pt x="22" y="174"/>
                    </a:lnTo>
                    <a:lnTo>
                      <a:pt x="1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92">
                <a:extLst>
                  <a:ext uri="{FF2B5EF4-FFF2-40B4-BE49-F238E27FC236}">
                    <a16:creationId xmlns:a16="http://schemas.microsoft.com/office/drawing/2014/main" id="{4C27C811-D6FE-4AA1-90B4-C23BC844B992}"/>
                  </a:ext>
                </a:extLst>
              </p:cNvPr>
              <p:cNvSpPr>
                <a:spLocks/>
              </p:cNvSpPr>
              <p:nvPr/>
            </p:nvSpPr>
            <p:spPr bwMode="auto">
              <a:xfrm>
                <a:off x="1271" y="2399"/>
                <a:ext cx="185" cy="195"/>
              </a:xfrm>
              <a:custGeom>
                <a:avLst/>
                <a:gdLst>
                  <a:gd name="T0" fmla="*/ 165 w 185"/>
                  <a:gd name="T1" fmla="*/ 0 h 195"/>
                  <a:gd name="T2" fmla="*/ 185 w 185"/>
                  <a:gd name="T3" fmla="*/ 21 h 195"/>
                  <a:gd name="T4" fmla="*/ 22 w 185"/>
                  <a:gd name="T5" fmla="*/ 195 h 195"/>
                  <a:gd name="T6" fmla="*/ 0 w 185"/>
                  <a:gd name="T7" fmla="*/ 175 h 195"/>
                  <a:gd name="T8" fmla="*/ 165 w 185"/>
                  <a:gd name="T9" fmla="*/ 0 h 195"/>
                </a:gdLst>
                <a:ahLst/>
                <a:cxnLst>
                  <a:cxn ang="0">
                    <a:pos x="T0" y="T1"/>
                  </a:cxn>
                  <a:cxn ang="0">
                    <a:pos x="T2" y="T3"/>
                  </a:cxn>
                  <a:cxn ang="0">
                    <a:pos x="T4" y="T5"/>
                  </a:cxn>
                  <a:cxn ang="0">
                    <a:pos x="T6" y="T7"/>
                  </a:cxn>
                  <a:cxn ang="0">
                    <a:pos x="T8" y="T9"/>
                  </a:cxn>
                </a:cxnLst>
                <a:rect l="0" t="0" r="r" b="b"/>
                <a:pathLst>
                  <a:path w="185" h="195">
                    <a:moveTo>
                      <a:pt x="165" y="0"/>
                    </a:moveTo>
                    <a:lnTo>
                      <a:pt x="185" y="21"/>
                    </a:lnTo>
                    <a:lnTo>
                      <a:pt x="22" y="195"/>
                    </a:lnTo>
                    <a:lnTo>
                      <a:pt x="0" y="175"/>
                    </a:lnTo>
                    <a:lnTo>
                      <a:pt x="165"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93">
                <a:extLst>
                  <a:ext uri="{FF2B5EF4-FFF2-40B4-BE49-F238E27FC236}">
                    <a16:creationId xmlns:a16="http://schemas.microsoft.com/office/drawing/2014/main" id="{B2F7FC39-0320-4765-8D84-4F9563C456C6}"/>
                  </a:ext>
                </a:extLst>
              </p:cNvPr>
              <p:cNvSpPr>
                <a:spLocks/>
              </p:cNvSpPr>
              <p:nvPr/>
            </p:nvSpPr>
            <p:spPr bwMode="auto">
              <a:xfrm>
                <a:off x="1119" y="2574"/>
                <a:ext cx="174" cy="187"/>
              </a:xfrm>
              <a:custGeom>
                <a:avLst/>
                <a:gdLst>
                  <a:gd name="T0" fmla="*/ 152 w 174"/>
                  <a:gd name="T1" fmla="*/ 0 h 187"/>
                  <a:gd name="T2" fmla="*/ 174 w 174"/>
                  <a:gd name="T3" fmla="*/ 20 h 187"/>
                  <a:gd name="T4" fmla="*/ 0 w 174"/>
                  <a:gd name="T5" fmla="*/ 187 h 187"/>
                  <a:gd name="T6" fmla="*/ 152 w 174"/>
                  <a:gd name="T7" fmla="*/ 0 h 187"/>
                </a:gdLst>
                <a:ahLst/>
                <a:cxnLst>
                  <a:cxn ang="0">
                    <a:pos x="T0" y="T1"/>
                  </a:cxn>
                  <a:cxn ang="0">
                    <a:pos x="T2" y="T3"/>
                  </a:cxn>
                  <a:cxn ang="0">
                    <a:pos x="T4" y="T5"/>
                  </a:cxn>
                  <a:cxn ang="0">
                    <a:pos x="T6" y="T7"/>
                  </a:cxn>
                </a:cxnLst>
                <a:rect l="0" t="0" r="r" b="b"/>
                <a:pathLst>
                  <a:path w="174" h="187">
                    <a:moveTo>
                      <a:pt x="152" y="0"/>
                    </a:moveTo>
                    <a:lnTo>
                      <a:pt x="174" y="20"/>
                    </a:lnTo>
                    <a:lnTo>
                      <a:pt x="0" y="187"/>
                    </a:ln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94">
                <a:extLst>
                  <a:ext uri="{FF2B5EF4-FFF2-40B4-BE49-F238E27FC236}">
                    <a16:creationId xmlns:a16="http://schemas.microsoft.com/office/drawing/2014/main" id="{95E71926-C18C-4E1F-A703-4300B5AD8174}"/>
                  </a:ext>
                </a:extLst>
              </p:cNvPr>
              <p:cNvSpPr>
                <a:spLocks/>
              </p:cNvSpPr>
              <p:nvPr/>
            </p:nvSpPr>
            <p:spPr bwMode="auto">
              <a:xfrm>
                <a:off x="1119" y="2594"/>
                <a:ext cx="174" cy="185"/>
              </a:xfrm>
              <a:custGeom>
                <a:avLst/>
                <a:gdLst>
                  <a:gd name="T0" fmla="*/ 174 w 174"/>
                  <a:gd name="T1" fmla="*/ 0 h 185"/>
                  <a:gd name="T2" fmla="*/ 0 w 174"/>
                  <a:gd name="T3" fmla="*/ 167 h 185"/>
                  <a:gd name="T4" fmla="*/ 24 w 174"/>
                  <a:gd name="T5" fmla="*/ 185 h 185"/>
                  <a:gd name="T6" fmla="*/ 174 w 174"/>
                  <a:gd name="T7" fmla="*/ 0 h 185"/>
                </a:gdLst>
                <a:ahLst/>
                <a:cxnLst>
                  <a:cxn ang="0">
                    <a:pos x="T0" y="T1"/>
                  </a:cxn>
                  <a:cxn ang="0">
                    <a:pos x="T2" y="T3"/>
                  </a:cxn>
                  <a:cxn ang="0">
                    <a:pos x="T4" y="T5"/>
                  </a:cxn>
                  <a:cxn ang="0">
                    <a:pos x="T6" y="T7"/>
                  </a:cxn>
                </a:cxnLst>
                <a:rect l="0" t="0" r="r" b="b"/>
                <a:pathLst>
                  <a:path w="174" h="185">
                    <a:moveTo>
                      <a:pt x="174" y="0"/>
                    </a:moveTo>
                    <a:lnTo>
                      <a:pt x="0" y="167"/>
                    </a:lnTo>
                    <a:lnTo>
                      <a:pt x="24" y="185"/>
                    </a:ln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95">
                <a:extLst>
                  <a:ext uri="{FF2B5EF4-FFF2-40B4-BE49-F238E27FC236}">
                    <a16:creationId xmlns:a16="http://schemas.microsoft.com/office/drawing/2014/main" id="{B9D7D0F5-C4D0-4359-84D6-D1A1D1837590}"/>
                  </a:ext>
                </a:extLst>
              </p:cNvPr>
              <p:cNvSpPr>
                <a:spLocks/>
              </p:cNvSpPr>
              <p:nvPr/>
            </p:nvSpPr>
            <p:spPr bwMode="auto">
              <a:xfrm>
                <a:off x="1119" y="2574"/>
                <a:ext cx="174" cy="205"/>
              </a:xfrm>
              <a:custGeom>
                <a:avLst/>
                <a:gdLst>
                  <a:gd name="T0" fmla="*/ 152 w 174"/>
                  <a:gd name="T1" fmla="*/ 0 h 205"/>
                  <a:gd name="T2" fmla="*/ 174 w 174"/>
                  <a:gd name="T3" fmla="*/ 20 h 205"/>
                  <a:gd name="T4" fmla="*/ 24 w 174"/>
                  <a:gd name="T5" fmla="*/ 205 h 205"/>
                  <a:gd name="T6" fmla="*/ 0 w 174"/>
                  <a:gd name="T7" fmla="*/ 187 h 205"/>
                  <a:gd name="T8" fmla="*/ 152 w 174"/>
                  <a:gd name="T9" fmla="*/ 0 h 205"/>
                </a:gdLst>
                <a:ahLst/>
                <a:cxnLst>
                  <a:cxn ang="0">
                    <a:pos x="T0" y="T1"/>
                  </a:cxn>
                  <a:cxn ang="0">
                    <a:pos x="T2" y="T3"/>
                  </a:cxn>
                  <a:cxn ang="0">
                    <a:pos x="T4" y="T5"/>
                  </a:cxn>
                  <a:cxn ang="0">
                    <a:pos x="T6" y="T7"/>
                  </a:cxn>
                  <a:cxn ang="0">
                    <a:pos x="T8" y="T9"/>
                  </a:cxn>
                </a:cxnLst>
                <a:rect l="0" t="0" r="r" b="b"/>
                <a:pathLst>
                  <a:path w="174" h="205">
                    <a:moveTo>
                      <a:pt x="152" y="0"/>
                    </a:moveTo>
                    <a:lnTo>
                      <a:pt x="174" y="20"/>
                    </a:lnTo>
                    <a:lnTo>
                      <a:pt x="24" y="205"/>
                    </a:lnTo>
                    <a:lnTo>
                      <a:pt x="0" y="187"/>
                    </a:lnTo>
                    <a:lnTo>
                      <a:pt x="152" y="0"/>
                    </a:lnTo>
                    <a:close/>
                  </a:path>
                </a:pathLst>
              </a:custGeom>
              <a:solidFill>
                <a:schemeClr val="accent2"/>
              </a:solidFill>
              <a:ln w="0">
                <a:solidFill>
                  <a:srgbClr val="00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96">
                <a:extLst>
                  <a:ext uri="{FF2B5EF4-FFF2-40B4-BE49-F238E27FC236}">
                    <a16:creationId xmlns:a16="http://schemas.microsoft.com/office/drawing/2014/main" id="{2EE2133A-5417-4E98-8252-415B2FC1BF25}"/>
                  </a:ext>
                </a:extLst>
              </p:cNvPr>
              <p:cNvSpPr>
                <a:spLocks/>
              </p:cNvSpPr>
              <p:nvPr/>
            </p:nvSpPr>
            <p:spPr bwMode="auto">
              <a:xfrm>
                <a:off x="1299" y="1796"/>
                <a:ext cx="5038" cy="29"/>
              </a:xfrm>
              <a:custGeom>
                <a:avLst/>
                <a:gdLst>
                  <a:gd name="T0" fmla="*/ 0 w 5038"/>
                  <a:gd name="T1" fmla="*/ 0 h 29"/>
                  <a:gd name="T2" fmla="*/ 0 w 5038"/>
                  <a:gd name="T3" fmla="*/ 29 h 29"/>
                  <a:gd name="T4" fmla="*/ 5038 w 5038"/>
                  <a:gd name="T5" fmla="*/ 0 h 29"/>
                  <a:gd name="T6" fmla="*/ 0 w 5038"/>
                  <a:gd name="T7" fmla="*/ 0 h 29"/>
                </a:gdLst>
                <a:ahLst/>
                <a:cxnLst>
                  <a:cxn ang="0">
                    <a:pos x="T0" y="T1"/>
                  </a:cxn>
                  <a:cxn ang="0">
                    <a:pos x="T2" y="T3"/>
                  </a:cxn>
                  <a:cxn ang="0">
                    <a:pos x="T4" y="T5"/>
                  </a:cxn>
                  <a:cxn ang="0">
                    <a:pos x="T6" y="T7"/>
                  </a:cxn>
                </a:cxnLst>
                <a:rect l="0" t="0" r="r" b="b"/>
                <a:pathLst>
                  <a:path w="5038" h="29">
                    <a:moveTo>
                      <a:pt x="0" y="0"/>
                    </a:moveTo>
                    <a:lnTo>
                      <a:pt x="0" y="29"/>
                    </a:lnTo>
                    <a:lnTo>
                      <a:pt x="503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97">
                <a:extLst>
                  <a:ext uri="{FF2B5EF4-FFF2-40B4-BE49-F238E27FC236}">
                    <a16:creationId xmlns:a16="http://schemas.microsoft.com/office/drawing/2014/main" id="{DAA12C67-9A49-4A00-A658-D5D4AB317302}"/>
                  </a:ext>
                </a:extLst>
              </p:cNvPr>
              <p:cNvSpPr>
                <a:spLocks/>
              </p:cNvSpPr>
              <p:nvPr/>
            </p:nvSpPr>
            <p:spPr bwMode="auto">
              <a:xfrm>
                <a:off x="1299" y="1796"/>
                <a:ext cx="5038" cy="29"/>
              </a:xfrm>
              <a:custGeom>
                <a:avLst/>
                <a:gdLst>
                  <a:gd name="T0" fmla="*/ 0 w 5038"/>
                  <a:gd name="T1" fmla="*/ 29 h 29"/>
                  <a:gd name="T2" fmla="*/ 5038 w 5038"/>
                  <a:gd name="T3" fmla="*/ 0 h 29"/>
                  <a:gd name="T4" fmla="*/ 5038 w 5038"/>
                  <a:gd name="T5" fmla="*/ 29 h 29"/>
                  <a:gd name="T6" fmla="*/ 0 w 5038"/>
                  <a:gd name="T7" fmla="*/ 29 h 29"/>
                </a:gdLst>
                <a:ahLst/>
                <a:cxnLst>
                  <a:cxn ang="0">
                    <a:pos x="T0" y="T1"/>
                  </a:cxn>
                  <a:cxn ang="0">
                    <a:pos x="T2" y="T3"/>
                  </a:cxn>
                  <a:cxn ang="0">
                    <a:pos x="T4" y="T5"/>
                  </a:cxn>
                  <a:cxn ang="0">
                    <a:pos x="T6" y="T7"/>
                  </a:cxn>
                </a:cxnLst>
                <a:rect l="0" t="0" r="r" b="b"/>
                <a:pathLst>
                  <a:path w="5038" h="29">
                    <a:moveTo>
                      <a:pt x="0" y="29"/>
                    </a:moveTo>
                    <a:lnTo>
                      <a:pt x="5038" y="0"/>
                    </a:lnTo>
                    <a:lnTo>
                      <a:pt x="5038"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Rectangle 98">
                <a:extLst>
                  <a:ext uri="{FF2B5EF4-FFF2-40B4-BE49-F238E27FC236}">
                    <a16:creationId xmlns:a16="http://schemas.microsoft.com/office/drawing/2014/main" id="{020211B5-FEA9-4E73-98C4-69F9AC2EDAC0}"/>
                  </a:ext>
                </a:extLst>
              </p:cNvPr>
              <p:cNvSpPr>
                <a:spLocks noChangeArrowheads="1"/>
              </p:cNvSpPr>
              <p:nvPr/>
            </p:nvSpPr>
            <p:spPr bwMode="auto">
              <a:xfrm>
                <a:off x="1299" y="1796"/>
                <a:ext cx="5038" cy="29"/>
              </a:xfrm>
              <a:prstGeom prst="rect">
                <a:avLst/>
              </a:prstGeom>
              <a:solidFill>
                <a:schemeClr val="bg1"/>
              </a:solidFill>
              <a:ln w="0">
                <a:solidFill>
                  <a:schemeClr val="tx2"/>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Rectangle 99">
                <a:extLst>
                  <a:ext uri="{FF2B5EF4-FFF2-40B4-BE49-F238E27FC236}">
                    <a16:creationId xmlns:a16="http://schemas.microsoft.com/office/drawing/2014/main" id="{A28EE991-8E03-4B30-8473-1B264E9971AC}"/>
                  </a:ext>
                </a:extLst>
              </p:cNvPr>
              <p:cNvSpPr>
                <a:spLocks noChangeArrowheads="1"/>
              </p:cNvSpPr>
              <p:nvPr/>
            </p:nvSpPr>
            <p:spPr bwMode="auto">
              <a:xfrm>
                <a:off x="1445" y="-349"/>
                <a:ext cx="5013" cy="37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9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Linear distortion due to Elevation</a:t>
                </a:r>
                <a:endParaRPr kumimoji="0" lang="en-US" alt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382" name="Rectangle 100">
                <a:extLst>
                  <a:ext uri="{FF2B5EF4-FFF2-40B4-BE49-F238E27FC236}">
                    <a16:creationId xmlns:a16="http://schemas.microsoft.com/office/drawing/2014/main" id="{BDBED1F8-0602-4707-B5CA-494BBC5D38AD}"/>
                  </a:ext>
                </a:extLst>
              </p:cNvPr>
              <p:cNvSpPr>
                <a:spLocks noChangeArrowheads="1"/>
              </p:cNvSpPr>
              <p:nvPr/>
            </p:nvSpPr>
            <p:spPr bwMode="auto">
              <a:xfrm>
                <a:off x="4215" y="906"/>
                <a:ext cx="1197"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Grid length greater</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3" name="Rectangle 101">
                <a:extLst>
                  <a:ext uri="{FF2B5EF4-FFF2-40B4-BE49-F238E27FC236}">
                    <a16:creationId xmlns:a16="http://schemas.microsoft.com/office/drawing/2014/main" id="{D673664C-413B-42BF-A001-74A186EA9EA0}"/>
                  </a:ext>
                </a:extLst>
              </p:cNvPr>
              <p:cNvSpPr>
                <a:spLocks noChangeArrowheads="1"/>
              </p:cNvSpPr>
              <p:nvPr/>
            </p:nvSpPr>
            <p:spPr bwMode="auto">
              <a:xfrm>
                <a:off x="4065" y="1057"/>
                <a:ext cx="1408"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than ellipsoidal length</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4" name="Rectangle 102">
                <a:extLst>
                  <a:ext uri="{FF2B5EF4-FFF2-40B4-BE49-F238E27FC236}">
                    <a16:creationId xmlns:a16="http://schemas.microsoft.com/office/drawing/2014/main" id="{DE4FFF89-2614-485C-9F9D-E9A8875B8C03}"/>
                  </a:ext>
                </a:extLst>
              </p:cNvPr>
              <p:cNvSpPr>
                <a:spLocks noChangeArrowheads="1"/>
              </p:cNvSpPr>
              <p:nvPr/>
            </p:nvSpPr>
            <p:spPr bwMode="auto">
              <a:xfrm>
                <a:off x="4523" y="1259"/>
                <a:ext cx="938"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(distortion &gt; 0)</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5" name="Rectangle 103">
                <a:extLst>
                  <a:ext uri="{FF2B5EF4-FFF2-40B4-BE49-F238E27FC236}">
                    <a16:creationId xmlns:a16="http://schemas.microsoft.com/office/drawing/2014/main" id="{E84411B6-A5C4-4ADF-A073-3AEE0DCBD8D9}"/>
                  </a:ext>
                </a:extLst>
              </p:cNvPr>
              <p:cNvSpPr>
                <a:spLocks noChangeArrowheads="1"/>
              </p:cNvSpPr>
              <p:nvPr/>
            </p:nvSpPr>
            <p:spPr bwMode="auto">
              <a:xfrm>
                <a:off x="2008" y="884"/>
                <a:ext cx="53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Ellipsoid</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6" name="Rectangle 104">
                <a:extLst>
                  <a:ext uri="{FF2B5EF4-FFF2-40B4-BE49-F238E27FC236}">
                    <a16:creationId xmlns:a16="http://schemas.microsoft.com/office/drawing/2014/main" id="{5764826A-323C-42F8-86B6-482F35AA4210}"/>
                  </a:ext>
                </a:extLst>
              </p:cNvPr>
              <p:cNvSpPr>
                <a:spLocks noChangeArrowheads="1"/>
              </p:cNvSpPr>
              <p:nvPr/>
            </p:nvSpPr>
            <p:spPr bwMode="auto">
              <a:xfrm>
                <a:off x="2074" y="1007"/>
                <a:ext cx="457"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surface</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7" name="Rectangle 105">
                <a:extLst>
                  <a:ext uri="{FF2B5EF4-FFF2-40B4-BE49-F238E27FC236}">
                    <a16:creationId xmlns:a16="http://schemas.microsoft.com/office/drawing/2014/main" id="{EE43B282-17FE-4619-9497-CC8059A018A8}"/>
                  </a:ext>
                </a:extLst>
              </p:cNvPr>
              <p:cNvSpPr>
                <a:spLocks noChangeArrowheads="1"/>
              </p:cNvSpPr>
              <p:nvPr/>
            </p:nvSpPr>
            <p:spPr bwMode="auto">
              <a:xfrm>
                <a:off x="1137" y="1224"/>
                <a:ext cx="650"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Projection</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8" name="Rectangle 106">
                <a:extLst>
                  <a:ext uri="{FF2B5EF4-FFF2-40B4-BE49-F238E27FC236}">
                    <a16:creationId xmlns:a16="http://schemas.microsoft.com/office/drawing/2014/main" id="{51B775CC-ABD2-40E9-AB4E-AAF129C02D43}"/>
                  </a:ext>
                </a:extLst>
              </p:cNvPr>
              <p:cNvSpPr>
                <a:spLocks noChangeArrowheads="1"/>
              </p:cNvSpPr>
              <p:nvPr/>
            </p:nvSpPr>
            <p:spPr bwMode="auto">
              <a:xfrm>
                <a:off x="1316" y="1357"/>
                <a:ext cx="457"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surface</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9" name="Rectangle 107">
                <a:extLst>
                  <a:ext uri="{FF2B5EF4-FFF2-40B4-BE49-F238E27FC236}">
                    <a16:creationId xmlns:a16="http://schemas.microsoft.com/office/drawing/2014/main" id="{33B53E59-912E-4740-BEE2-5BBB32FEEA09}"/>
                  </a:ext>
                </a:extLst>
              </p:cNvPr>
              <p:cNvSpPr>
                <a:spLocks noChangeArrowheads="1"/>
              </p:cNvSpPr>
              <p:nvPr/>
            </p:nvSpPr>
            <p:spPr bwMode="auto">
              <a:xfrm>
                <a:off x="1278" y="1489"/>
                <a:ext cx="504"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(secant)</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0" name="Rectangle 108">
                <a:extLst>
                  <a:ext uri="{FF2B5EF4-FFF2-40B4-BE49-F238E27FC236}">
                    <a16:creationId xmlns:a16="http://schemas.microsoft.com/office/drawing/2014/main" id="{D861E353-BC4A-440A-9918-8CDBE78AD795}"/>
                  </a:ext>
                </a:extLst>
              </p:cNvPr>
              <p:cNvSpPr>
                <a:spLocks noChangeArrowheads="1"/>
              </p:cNvSpPr>
              <p:nvPr/>
            </p:nvSpPr>
            <p:spPr bwMode="auto">
              <a:xfrm>
                <a:off x="2700" y="3187"/>
                <a:ext cx="2175"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Maximum projection zone </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1" name="Rectangle 109">
                <a:extLst>
                  <a:ext uri="{FF2B5EF4-FFF2-40B4-BE49-F238E27FC236}">
                    <a16:creationId xmlns:a16="http://schemas.microsoft.com/office/drawing/2014/main" id="{44A1B0B1-88B3-4DE0-BD9C-03F2D058549F}"/>
                  </a:ext>
                </a:extLst>
              </p:cNvPr>
              <p:cNvSpPr>
                <a:spLocks noChangeArrowheads="1"/>
              </p:cNvSpPr>
              <p:nvPr/>
            </p:nvSpPr>
            <p:spPr bwMode="auto">
              <a:xfrm>
                <a:off x="2640" y="3401"/>
                <a:ext cx="2258"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width for balanced positive </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2" name="Rectangle 110">
                <a:extLst>
                  <a:ext uri="{FF2B5EF4-FFF2-40B4-BE49-F238E27FC236}">
                    <a16:creationId xmlns:a16="http://schemas.microsoft.com/office/drawing/2014/main" id="{7397A350-895F-4F50-869C-13774E54EF06}"/>
                  </a:ext>
                </a:extLst>
              </p:cNvPr>
              <p:cNvSpPr>
                <a:spLocks noChangeArrowheads="1"/>
              </p:cNvSpPr>
              <p:nvPr/>
            </p:nvSpPr>
            <p:spPr bwMode="auto">
              <a:xfrm>
                <a:off x="2852" y="3611"/>
                <a:ext cx="1880" cy="23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panose="020F0502020204030204"/>
                    <a:ea typeface="+mn-ea"/>
                    <a:cs typeface="+mn-cs"/>
                  </a:rPr>
                  <a:t>and negative distortion</a:t>
                </a:r>
                <a:endParaRPr kumimoji="0" lang="en-US" alt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3" name="Freeform 112">
                <a:extLst>
                  <a:ext uri="{FF2B5EF4-FFF2-40B4-BE49-F238E27FC236}">
                    <a16:creationId xmlns:a16="http://schemas.microsoft.com/office/drawing/2014/main" id="{74948218-E4DB-4CDF-AA52-B23205859FF8}"/>
                  </a:ext>
                </a:extLst>
              </p:cNvPr>
              <p:cNvSpPr>
                <a:spLocks/>
              </p:cNvSpPr>
              <p:nvPr/>
            </p:nvSpPr>
            <p:spPr bwMode="auto">
              <a:xfrm>
                <a:off x="5075" y="3465"/>
                <a:ext cx="855" cy="13"/>
              </a:xfrm>
              <a:custGeom>
                <a:avLst/>
                <a:gdLst>
                  <a:gd name="T0" fmla="*/ 0 w 855"/>
                  <a:gd name="T1" fmla="*/ 0 h 13"/>
                  <a:gd name="T2" fmla="*/ 0 w 855"/>
                  <a:gd name="T3" fmla="*/ 13 h 13"/>
                  <a:gd name="T4" fmla="*/ 855 w 855"/>
                  <a:gd name="T5" fmla="*/ 0 h 13"/>
                  <a:gd name="T6" fmla="*/ 0 w 855"/>
                  <a:gd name="T7" fmla="*/ 0 h 13"/>
                </a:gdLst>
                <a:ahLst/>
                <a:cxnLst>
                  <a:cxn ang="0">
                    <a:pos x="T0" y="T1"/>
                  </a:cxn>
                  <a:cxn ang="0">
                    <a:pos x="T2" y="T3"/>
                  </a:cxn>
                  <a:cxn ang="0">
                    <a:pos x="T4" y="T5"/>
                  </a:cxn>
                  <a:cxn ang="0">
                    <a:pos x="T6" y="T7"/>
                  </a:cxn>
                </a:cxnLst>
                <a:rect l="0" t="0" r="r" b="b"/>
                <a:pathLst>
                  <a:path w="855" h="13">
                    <a:moveTo>
                      <a:pt x="0" y="0"/>
                    </a:moveTo>
                    <a:lnTo>
                      <a:pt x="0" y="13"/>
                    </a:lnTo>
                    <a:lnTo>
                      <a:pt x="855" y="0"/>
                    </a:lnTo>
                    <a:lnTo>
                      <a:pt x="0"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113">
                <a:extLst>
                  <a:ext uri="{FF2B5EF4-FFF2-40B4-BE49-F238E27FC236}">
                    <a16:creationId xmlns:a16="http://schemas.microsoft.com/office/drawing/2014/main" id="{A07227A9-1995-4A4A-B5D3-728D275C6FC1}"/>
                  </a:ext>
                </a:extLst>
              </p:cNvPr>
              <p:cNvSpPr>
                <a:spLocks/>
              </p:cNvSpPr>
              <p:nvPr/>
            </p:nvSpPr>
            <p:spPr bwMode="auto">
              <a:xfrm>
                <a:off x="5075"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Rectangle 114">
                <a:extLst>
                  <a:ext uri="{FF2B5EF4-FFF2-40B4-BE49-F238E27FC236}">
                    <a16:creationId xmlns:a16="http://schemas.microsoft.com/office/drawing/2014/main" id="{69AA8F2E-387B-40CF-8A20-05A6D57319BD}"/>
                  </a:ext>
                </a:extLst>
              </p:cNvPr>
              <p:cNvSpPr>
                <a:spLocks noChangeArrowheads="1"/>
              </p:cNvSpPr>
              <p:nvPr/>
            </p:nvSpPr>
            <p:spPr bwMode="auto">
              <a:xfrm>
                <a:off x="1834" y="2404"/>
                <a:ext cx="1302"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Grid length less than</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6" name="Rectangle 115">
                <a:extLst>
                  <a:ext uri="{FF2B5EF4-FFF2-40B4-BE49-F238E27FC236}">
                    <a16:creationId xmlns:a16="http://schemas.microsoft.com/office/drawing/2014/main" id="{90C2CECD-2EC0-48F0-9D9B-E998E25083DC}"/>
                  </a:ext>
                </a:extLst>
              </p:cNvPr>
              <p:cNvSpPr>
                <a:spLocks noChangeArrowheads="1"/>
              </p:cNvSpPr>
              <p:nvPr/>
            </p:nvSpPr>
            <p:spPr bwMode="auto">
              <a:xfrm>
                <a:off x="2095" y="2579"/>
                <a:ext cx="1083"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ellipsoidal length</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7" name="Rectangle 116">
                <a:extLst>
                  <a:ext uri="{FF2B5EF4-FFF2-40B4-BE49-F238E27FC236}">
                    <a16:creationId xmlns:a16="http://schemas.microsoft.com/office/drawing/2014/main" id="{AD78181F-D81D-425D-82B3-E5D4BF5A8E97}"/>
                  </a:ext>
                </a:extLst>
              </p:cNvPr>
              <p:cNvSpPr>
                <a:spLocks noChangeArrowheads="1"/>
              </p:cNvSpPr>
              <p:nvPr/>
            </p:nvSpPr>
            <p:spPr bwMode="auto">
              <a:xfrm>
                <a:off x="2240" y="2764"/>
                <a:ext cx="938" cy="18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(distortion &lt; 0)</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8" name="Rectangle 117">
                <a:extLst>
                  <a:ext uri="{FF2B5EF4-FFF2-40B4-BE49-F238E27FC236}">
                    <a16:creationId xmlns:a16="http://schemas.microsoft.com/office/drawing/2014/main" id="{765664C2-ED8B-4787-8BE6-73407203FD1C}"/>
                  </a:ext>
                </a:extLst>
              </p:cNvPr>
              <p:cNvSpPr>
                <a:spLocks noChangeArrowheads="1"/>
              </p:cNvSpPr>
              <p:nvPr/>
            </p:nvSpPr>
            <p:spPr bwMode="auto">
              <a:xfrm>
                <a:off x="5075" y="3465"/>
                <a:ext cx="855" cy="39"/>
              </a:xfrm>
              <a:prstGeom prst="rect">
                <a:avLst/>
              </a:prstGeom>
              <a:solidFill>
                <a:schemeClr val="bg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118">
                <a:extLst>
                  <a:ext uri="{FF2B5EF4-FFF2-40B4-BE49-F238E27FC236}">
                    <a16:creationId xmlns:a16="http://schemas.microsoft.com/office/drawing/2014/main" id="{F8D822AB-8BCB-49D2-9CB4-9412C49CBD34}"/>
                  </a:ext>
                </a:extLst>
              </p:cNvPr>
              <p:cNvSpPr>
                <a:spLocks/>
              </p:cNvSpPr>
              <p:nvPr/>
            </p:nvSpPr>
            <p:spPr bwMode="auto">
              <a:xfrm>
                <a:off x="1706" y="3465"/>
                <a:ext cx="855" cy="13"/>
              </a:xfrm>
              <a:custGeom>
                <a:avLst/>
                <a:gdLst>
                  <a:gd name="T0" fmla="*/ 0 w 855"/>
                  <a:gd name="T1" fmla="*/ 0 h 13"/>
                  <a:gd name="T2" fmla="*/ 0 w 855"/>
                  <a:gd name="T3" fmla="*/ 13 h 13"/>
                  <a:gd name="T4" fmla="*/ 855 w 855"/>
                  <a:gd name="T5" fmla="*/ 0 h 13"/>
                  <a:gd name="T6" fmla="*/ 0 w 855"/>
                  <a:gd name="T7" fmla="*/ 0 h 13"/>
                </a:gdLst>
                <a:ahLst/>
                <a:cxnLst>
                  <a:cxn ang="0">
                    <a:pos x="T0" y="T1"/>
                  </a:cxn>
                  <a:cxn ang="0">
                    <a:pos x="T2" y="T3"/>
                  </a:cxn>
                  <a:cxn ang="0">
                    <a:pos x="T4" y="T5"/>
                  </a:cxn>
                  <a:cxn ang="0">
                    <a:pos x="T6" y="T7"/>
                  </a:cxn>
                </a:cxnLst>
                <a:rect l="0" t="0" r="r" b="b"/>
                <a:pathLst>
                  <a:path w="855" h="13">
                    <a:moveTo>
                      <a:pt x="0" y="0"/>
                    </a:moveTo>
                    <a:lnTo>
                      <a:pt x="0" y="13"/>
                    </a:lnTo>
                    <a:lnTo>
                      <a:pt x="85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119">
                <a:extLst>
                  <a:ext uri="{FF2B5EF4-FFF2-40B4-BE49-F238E27FC236}">
                    <a16:creationId xmlns:a16="http://schemas.microsoft.com/office/drawing/2014/main" id="{2288064B-8007-425F-8189-963B7978AADD}"/>
                  </a:ext>
                </a:extLst>
              </p:cNvPr>
              <p:cNvSpPr>
                <a:spLocks/>
              </p:cNvSpPr>
              <p:nvPr/>
            </p:nvSpPr>
            <p:spPr bwMode="auto">
              <a:xfrm>
                <a:off x="1706"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Rectangle 120">
                <a:extLst>
                  <a:ext uri="{FF2B5EF4-FFF2-40B4-BE49-F238E27FC236}">
                    <a16:creationId xmlns:a16="http://schemas.microsoft.com/office/drawing/2014/main" id="{E9FAC8EE-8010-4BDF-89E8-788E2BFB9DCB}"/>
                  </a:ext>
                </a:extLst>
              </p:cNvPr>
              <p:cNvSpPr>
                <a:spLocks noChangeArrowheads="1"/>
              </p:cNvSpPr>
              <p:nvPr/>
            </p:nvSpPr>
            <p:spPr bwMode="auto">
              <a:xfrm>
                <a:off x="1706" y="3465"/>
                <a:ext cx="855" cy="39"/>
              </a:xfrm>
              <a:prstGeom prst="rect">
                <a:avLst/>
              </a:prstGeom>
              <a:solidFill>
                <a:schemeClr val="bg1"/>
              </a:solidFill>
              <a:ln w="0">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121">
                <a:extLst>
                  <a:ext uri="{FF2B5EF4-FFF2-40B4-BE49-F238E27FC236}">
                    <a16:creationId xmlns:a16="http://schemas.microsoft.com/office/drawing/2014/main" id="{0DBF0135-5986-41DC-892E-063D895DAEDE}"/>
                  </a:ext>
                </a:extLst>
              </p:cNvPr>
              <p:cNvSpPr>
                <a:spLocks/>
              </p:cNvSpPr>
              <p:nvPr/>
            </p:nvSpPr>
            <p:spPr bwMode="auto">
              <a:xfrm>
                <a:off x="5855" y="3434"/>
                <a:ext cx="227" cy="76"/>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122">
                <a:extLst>
                  <a:ext uri="{FF2B5EF4-FFF2-40B4-BE49-F238E27FC236}">
                    <a16:creationId xmlns:a16="http://schemas.microsoft.com/office/drawing/2014/main" id="{0C22699B-5349-4AD9-8974-47FD49C66CEE}"/>
                  </a:ext>
                </a:extLst>
              </p:cNvPr>
              <p:cNvSpPr>
                <a:spLocks/>
              </p:cNvSpPr>
              <p:nvPr/>
            </p:nvSpPr>
            <p:spPr bwMode="auto">
              <a:xfrm>
                <a:off x="5855" y="3409"/>
                <a:ext cx="227" cy="125"/>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4" name="Line 159">
                <a:extLst>
                  <a:ext uri="{FF2B5EF4-FFF2-40B4-BE49-F238E27FC236}">
                    <a16:creationId xmlns:a16="http://schemas.microsoft.com/office/drawing/2014/main" id="{2A76FA71-DFD5-4E4D-B0FE-969EEC35E6A9}"/>
                  </a:ext>
                </a:extLst>
              </p:cNvPr>
              <p:cNvSpPr>
                <a:spLocks noChangeShapeType="1"/>
              </p:cNvSpPr>
              <p:nvPr/>
            </p:nvSpPr>
            <p:spPr bwMode="auto">
              <a:xfrm>
                <a:off x="6077" y="1811"/>
                <a:ext cx="9"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160">
                <a:extLst>
                  <a:ext uri="{FF2B5EF4-FFF2-40B4-BE49-F238E27FC236}">
                    <a16:creationId xmlns:a16="http://schemas.microsoft.com/office/drawing/2014/main" id="{7206D945-200D-492A-88B2-97621E87907D}"/>
                  </a:ext>
                </a:extLst>
              </p:cNvPr>
              <p:cNvSpPr>
                <a:spLocks/>
              </p:cNvSpPr>
              <p:nvPr/>
            </p:nvSpPr>
            <p:spPr bwMode="auto">
              <a:xfrm>
                <a:off x="1555" y="3434"/>
                <a:ext cx="227" cy="76"/>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161">
                <a:extLst>
                  <a:ext uri="{FF2B5EF4-FFF2-40B4-BE49-F238E27FC236}">
                    <a16:creationId xmlns:a16="http://schemas.microsoft.com/office/drawing/2014/main" id="{C091E842-F8B5-409A-B2EA-8B58F5A14B76}"/>
                  </a:ext>
                </a:extLst>
              </p:cNvPr>
              <p:cNvSpPr>
                <a:spLocks/>
              </p:cNvSpPr>
              <p:nvPr/>
            </p:nvSpPr>
            <p:spPr bwMode="auto">
              <a:xfrm>
                <a:off x="1555" y="3412"/>
                <a:ext cx="227" cy="132"/>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Line 198">
                <a:extLst>
                  <a:ext uri="{FF2B5EF4-FFF2-40B4-BE49-F238E27FC236}">
                    <a16:creationId xmlns:a16="http://schemas.microsoft.com/office/drawing/2014/main" id="{5CA3CB3F-D1FA-4B4F-B1F9-FFFF85252763}"/>
                  </a:ext>
                </a:extLst>
              </p:cNvPr>
              <p:cNvSpPr>
                <a:spLocks noChangeShapeType="1"/>
              </p:cNvSpPr>
              <p:nvPr/>
            </p:nvSpPr>
            <p:spPr bwMode="auto">
              <a:xfrm>
                <a:off x="1551" y="1811"/>
                <a:ext cx="8" cy="0"/>
              </a:xfrm>
              <a:prstGeom prst="line">
                <a:avLst/>
              </a:prstGeom>
              <a:grp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199">
                <a:extLst>
                  <a:ext uri="{FF2B5EF4-FFF2-40B4-BE49-F238E27FC236}">
                    <a16:creationId xmlns:a16="http://schemas.microsoft.com/office/drawing/2014/main" id="{4B7BB814-4C35-4EEE-B8CB-F96259DE3E6A}"/>
                  </a:ext>
                </a:extLst>
              </p:cNvPr>
              <p:cNvSpPr>
                <a:spLocks/>
              </p:cNvSpPr>
              <p:nvPr/>
            </p:nvSpPr>
            <p:spPr bwMode="auto">
              <a:xfrm>
                <a:off x="5541" y="1779"/>
                <a:ext cx="458" cy="63"/>
              </a:xfrm>
              <a:custGeom>
                <a:avLst/>
                <a:gdLst>
                  <a:gd name="T0" fmla="*/ 0 w 458"/>
                  <a:gd name="T1" fmla="*/ 0 h 63"/>
                  <a:gd name="T2" fmla="*/ 0 w 458"/>
                  <a:gd name="T3" fmla="*/ 63 h 63"/>
                  <a:gd name="T4" fmla="*/ 458 w 458"/>
                  <a:gd name="T5" fmla="*/ 0 h 63"/>
                  <a:gd name="T6" fmla="*/ 0 w 458"/>
                  <a:gd name="T7" fmla="*/ 0 h 63"/>
                </a:gdLst>
                <a:ahLst/>
                <a:cxnLst>
                  <a:cxn ang="0">
                    <a:pos x="T0" y="T1"/>
                  </a:cxn>
                  <a:cxn ang="0">
                    <a:pos x="T2" y="T3"/>
                  </a:cxn>
                  <a:cxn ang="0">
                    <a:pos x="T4" y="T5"/>
                  </a:cxn>
                  <a:cxn ang="0">
                    <a:pos x="T6" y="T7"/>
                  </a:cxn>
                </a:cxnLst>
                <a:rect l="0" t="0" r="r" b="b"/>
                <a:pathLst>
                  <a:path w="458" h="63">
                    <a:moveTo>
                      <a:pt x="0" y="0"/>
                    </a:moveTo>
                    <a:lnTo>
                      <a:pt x="0" y="63"/>
                    </a:lnTo>
                    <a:lnTo>
                      <a:pt x="45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200">
                <a:extLst>
                  <a:ext uri="{FF2B5EF4-FFF2-40B4-BE49-F238E27FC236}">
                    <a16:creationId xmlns:a16="http://schemas.microsoft.com/office/drawing/2014/main" id="{0AF13AF1-9BCB-4393-89AE-1472542B01D8}"/>
                  </a:ext>
                </a:extLst>
              </p:cNvPr>
              <p:cNvSpPr>
                <a:spLocks/>
              </p:cNvSpPr>
              <p:nvPr/>
            </p:nvSpPr>
            <p:spPr bwMode="auto">
              <a:xfrm>
                <a:off x="5541" y="1779"/>
                <a:ext cx="458" cy="63"/>
              </a:xfrm>
              <a:custGeom>
                <a:avLst/>
                <a:gdLst>
                  <a:gd name="T0" fmla="*/ 0 w 458"/>
                  <a:gd name="T1" fmla="*/ 63 h 63"/>
                  <a:gd name="T2" fmla="*/ 458 w 458"/>
                  <a:gd name="T3" fmla="*/ 0 h 63"/>
                  <a:gd name="T4" fmla="*/ 458 w 458"/>
                  <a:gd name="T5" fmla="*/ 63 h 63"/>
                  <a:gd name="T6" fmla="*/ 0 w 458"/>
                  <a:gd name="T7" fmla="*/ 63 h 63"/>
                </a:gdLst>
                <a:ahLst/>
                <a:cxnLst>
                  <a:cxn ang="0">
                    <a:pos x="T0" y="T1"/>
                  </a:cxn>
                  <a:cxn ang="0">
                    <a:pos x="T2" y="T3"/>
                  </a:cxn>
                  <a:cxn ang="0">
                    <a:pos x="T4" y="T5"/>
                  </a:cxn>
                  <a:cxn ang="0">
                    <a:pos x="T6" y="T7"/>
                  </a:cxn>
                </a:cxnLst>
                <a:rect l="0" t="0" r="r" b="b"/>
                <a:pathLst>
                  <a:path w="458" h="63">
                    <a:moveTo>
                      <a:pt x="0" y="63"/>
                    </a:moveTo>
                    <a:lnTo>
                      <a:pt x="458" y="0"/>
                    </a:lnTo>
                    <a:lnTo>
                      <a:pt x="458"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Rectangle 201">
                <a:extLst>
                  <a:ext uri="{FF2B5EF4-FFF2-40B4-BE49-F238E27FC236}">
                    <a16:creationId xmlns:a16="http://schemas.microsoft.com/office/drawing/2014/main" id="{02DDD877-7273-43E8-BA95-BA6B61E44C32}"/>
                  </a:ext>
                </a:extLst>
              </p:cNvPr>
              <p:cNvSpPr>
                <a:spLocks noChangeArrowheads="1"/>
              </p:cNvSpPr>
              <p:nvPr/>
            </p:nvSpPr>
            <p:spPr bwMode="auto">
              <a:xfrm>
                <a:off x="5541" y="1779"/>
                <a:ext cx="458" cy="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202">
                <a:extLst>
                  <a:ext uri="{FF2B5EF4-FFF2-40B4-BE49-F238E27FC236}">
                    <a16:creationId xmlns:a16="http://schemas.microsoft.com/office/drawing/2014/main" id="{62931E95-A62F-40AF-B470-B563D1269F08}"/>
                  </a:ext>
                </a:extLst>
              </p:cNvPr>
              <p:cNvSpPr>
                <a:spLocks/>
              </p:cNvSpPr>
              <p:nvPr/>
            </p:nvSpPr>
            <p:spPr bwMode="auto">
              <a:xfrm>
                <a:off x="3516" y="1779"/>
                <a:ext cx="431" cy="63"/>
              </a:xfrm>
              <a:custGeom>
                <a:avLst/>
                <a:gdLst>
                  <a:gd name="T0" fmla="*/ 0 w 431"/>
                  <a:gd name="T1" fmla="*/ 0 h 63"/>
                  <a:gd name="T2" fmla="*/ 0 w 431"/>
                  <a:gd name="T3" fmla="*/ 63 h 63"/>
                  <a:gd name="T4" fmla="*/ 431 w 431"/>
                  <a:gd name="T5" fmla="*/ 0 h 63"/>
                  <a:gd name="T6" fmla="*/ 0 w 431"/>
                  <a:gd name="T7" fmla="*/ 0 h 63"/>
                </a:gdLst>
                <a:ahLst/>
                <a:cxnLst>
                  <a:cxn ang="0">
                    <a:pos x="T0" y="T1"/>
                  </a:cxn>
                  <a:cxn ang="0">
                    <a:pos x="T2" y="T3"/>
                  </a:cxn>
                  <a:cxn ang="0">
                    <a:pos x="T4" y="T5"/>
                  </a:cxn>
                  <a:cxn ang="0">
                    <a:pos x="T6" y="T7"/>
                  </a:cxn>
                </a:cxnLst>
                <a:rect l="0" t="0" r="r" b="b"/>
                <a:pathLst>
                  <a:path w="431" h="63">
                    <a:moveTo>
                      <a:pt x="0" y="0"/>
                    </a:moveTo>
                    <a:lnTo>
                      <a:pt x="0" y="63"/>
                    </a:lnTo>
                    <a:lnTo>
                      <a:pt x="4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203">
                <a:extLst>
                  <a:ext uri="{FF2B5EF4-FFF2-40B4-BE49-F238E27FC236}">
                    <a16:creationId xmlns:a16="http://schemas.microsoft.com/office/drawing/2014/main" id="{E36EA913-9735-4560-A151-A9691E95523A}"/>
                  </a:ext>
                </a:extLst>
              </p:cNvPr>
              <p:cNvSpPr>
                <a:spLocks/>
              </p:cNvSpPr>
              <p:nvPr/>
            </p:nvSpPr>
            <p:spPr bwMode="auto">
              <a:xfrm>
                <a:off x="3516" y="1779"/>
                <a:ext cx="431" cy="63"/>
              </a:xfrm>
              <a:custGeom>
                <a:avLst/>
                <a:gdLst>
                  <a:gd name="T0" fmla="*/ 0 w 431"/>
                  <a:gd name="T1" fmla="*/ 63 h 63"/>
                  <a:gd name="T2" fmla="*/ 431 w 431"/>
                  <a:gd name="T3" fmla="*/ 0 h 63"/>
                  <a:gd name="T4" fmla="*/ 431 w 431"/>
                  <a:gd name="T5" fmla="*/ 63 h 63"/>
                  <a:gd name="T6" fmla="*/ 0 w 431"/>
                  <a:gd name="T7" fmla="*/ 63 h 63"/>
                </a:gdLst>
                <a:ahLst/>
                <a:cxnLst>
                  <a:cxn ang="0">
                    <a:pos x="T0" y="T1"/>
                  </a:cxn>
                  <a:cxn ang="0">
                    <a:pos x="T2" y="T3"/>
                  </a:cxn>
                  <a:cxn ang="0">
                    <a:pos x="T4" y="T5"/>
                  </a:cxn>
                  <a:cxn ang="0">
                    <a:pos x="T6" y="T7"/>
                  </a:cxn>
                </a:cxnLst>
                <a:rect l="0" t="0" r="r" b="b"/>
                <a:pathLst>
                  <a:path w="431" h="63">
                    <a:moveTo>
                      <a:pt x="0" y="63"/>
                    </a:moveTo>
                    <a:lnTo>
                      <a:pt x="431" y="0"/>
                    </a:lnTo>
                    <a:lnTo>
                      <a:pt x="431"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Rectangle 204">
                <a:extLst>
                  <a:ext uri="{FF2B5EF4-FFF2-40B4-BE49-F238E27FC236}">
                    <a16:creationId xmlns:a16="http://schemas.microsoft.com/office/drawing/2014/main" id="{A6D96A8E-9A07-48F9-8F7A-1B3D8E659A5F}"/>
                  </a:ext>
                </a:extLst>
              </p:cNvPr>
              <p:cNvSpPr>
                <a:spLocks noChangeArrowheads="1"/>
              </p:cNvSpPr>
              <p:nvPr/>
            </p:nvSpPr>
            <p:spPr bwMode="auto">
              <a:xfrm>
                <a:off x="3516" y="1779"/>
                <a:ext cx="431" cy="63"/>
              </a:xfrm>
              <a:prstGeom prst="rect">
                <a:avLst/>
              </a:prstGeom>
              <a:solidFill>
                <a:srgbClr val="FF0000"/>
              </a:solidFill>
              <a:ln w="0">
                <a:solidFill>
                  <a:srgbClr val="FF0000"/>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2" name="Freeform 206">
              <a:extLst>
                <a:ext uri="{FF2B5EF4-FFF2-40B4-BE49-F238E27FC236}">
                  <a16:creationId xmlns:a16="http://schemas.microsoft.com/office/drawing/2014/main" id="{28630CE5-DF3B-4689-837D-9DE50774A579}"/>
                </a:ext>
              </a:extLst>
            </p:cNvPr>
            <p:cNvSpPr>
              <a:spLocks/>
            </p:cNvSpPr>
            <p:nvPr/>
          </p:nvSpPr>
          <p:spPr bwMode="auto">
            <a:xfrm>
              <a:off x="5780" y="2024"/>
              <a:ext cx="42" cy="81"/>
            </a:xfrm>
            <a:custGeom>
              <a:avLst/>
              <a:gdLst>
                <a:gd name="T0" fmla="*/ 42 w 42"/>
                <a:gd name="T1" fmla="*/ 30 h 81"/>
                <a:gd name="T2" fmla="*/ 5 w 42"/>
                <a:gd name="T3" fmla="*/ 81 h 81"/>
                <a:gd name="T4" fmla="*/ 0 w 42"/>
                <a:gd name="T5" fmla="*/ 0 h 81"/>
                <a:gd name="T6" fmla="*/ 42 w 42"/>
                <a:gd name="T7" fmla="*/ 30 h 81"/>
              </a:gdLst>
              <a:ahLst/>
              <a:cxnLst>
                <a:cxn ang="0">
                  <a:pos x="T0" y="T1"/>
                </a:cxn>
                <a:cxn ang="0">
                  <a:pos x="T2" y="T3"/>
                </a:cxn>
                <a:cxn ang="0">
                  <a:pos x="T4" y="T5"/>
                </a:cxn>
                <a:cxn ang="0">
                  <a:pos x="T6" y="T7"/>
                </a:cxn>
              </a:cxnLst>
              <a:rect l="0" t="0" r="r" b="b"/>
              <a:pathLst>
                <a:path w="42" h="81">
                  <a:moveTo>
                    <a:pt x="42" y="30"/>
                  </a:moveTo>
                  <a:lnTo>
                    <a:pt x="5" y="81"/>
                  </a:lnTo>
                  <a:lnTo>
                    <a:pt x="0" y="0"/>
                  </a:lnTo>
                  <a:lnTo>
                    <a:pt x="4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207">
              <a:extLst>
                <a:ext uri="{FF2B5EF4-FFF2-40B4-BE49-F238E27FC236}">
                  <a16:creationId xmlns:a16="http://schemas.microsoft.com/office/drawing/2014/main" id="{7E08849E-0768-4A4E-86C7-CD68BBB8B302}"/>
                </a:ext>
              </a:extLst>
            </p:cNvPr>
            <p:cNvSpPr>
              <a:spLocks/>
            </p:cNvSpPr>
            <p:nvPr/>
          </p:nvSpPr>
          <p:spPr bwMode="auto">
            <a:xfrm>
              <a:off x="5744" y="2024"/>
              <a:ext cx="41" cy="81"/>
            </a:xfrm>
            <a:custGeom>
              <a:avLst/>
              <a:gdLst>
                <a:gd name="T0" fmla="*/ 41 w 41"/>
                <a:gd name="T1" fmla="*/ 81 h 81"/>
                <a:gd name="T2" fmla="*/ 36 w 41"/>
                <a:gd name="T3" fmla="*/ 0 h 81"/>
                <a:gd name="T4" fmla="*/ 0 w 41"/>
                <a:gd name="T5" fmla="*/ 52 h 81"/>
                <a:gd name="T6" fmla="*/ 41 w 41"/>
                <a:gd name="T7" fmla="*/ 81 h 81"/>
              </a:gdLst>
              <a:ahLst/>
              <a:cxnLst>
                <a:cxn ang="0">
                  <a:pos x="T0" y="T1"/>
                </a:cxn>
                <a:cxn ang="0">
                  <a:pos x="T2" y="T3"/>
                </a:cxn>
                <a:cxn ang="0">
                  <a:pos x="T4" y="T5"/>
                </a:cxn>
                <a:cxn ang="0">
                  <a:pos x="T6" y="T7"/>
                </a:cxn>
              </a:cxnLst>
              <a:rect l="0" t="0" r="r" b="b"/>
              <a:pathLst>
                <a:path w="41" h="81">
                  <a:moveTo>
                    <a:pt x="41" y="81"/>
                  </a:moveTo>
                  <a:lnTo>
                    <a:pt x="36" y="0"/>
                  </a:lnTo>
                  <a:lnTo>
                    <a:pt x="0" y="52"/>
                  </a:lnTo>
                  <a:lnTo>
                    <a:pt x="4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208">
              <a:extLst>
                <a:ext uri="{FF2B5EF4-FFF2-40B4-BE49-F238E27FC236}">
                  <a16:creationId xmlns:a16="http://schemas.microsoft.com/office/drawing/2014/main" id="{7B293DB5-AB8B-4D12-ABF7-A84A0CB93F55}"/>
                </a:ext>
              </a:extLst>
            </p:cNvPr>
            <p:cNvSpPr>
              <a:spLocks/>
            </p:cNvSpPr>
            <p:nvPr/>
          </p:nvSpPr>
          <p:spPr bwMode="auto">
            <a:xfrm>
              <a:off x="5744" y="2024"/>
              <a:ext cx="78" cy="81"/>
            </a:xfrm>
            <a:custGeom>
              <a:avLst/>
              <a:gdLst>
                <a:gd name="T0" fmla="*/ 78 w 78"/>
                <a:gd name="T1" fmla="*/ 30 h 81"/>
                <a:gd name="T2" fmla="*/ 41 w 78"/>
                <a:gd name="T3" fmla="*/ 81 h 81"/>
                <a:gd name="T4" fmla="*/ 0 w 78"/>
                <a:gd name="T5" fmla="*/ 52 h 81"/>
                <a:gd name="T6" fmla="*/ 36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1" y="81"/>
                  </a:lnTo>
                  <a:lnTo>
                    <a:pt x="0" y="52"/>
                  </a:lnTo>
                  <a:lnTo>
                    <a:pt x="36" y="0"/>
                  </a:lnTo>
                  <a:lnTo>
                    <a:pt x="78" y="3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209">
              <a:extLst>
                <a:ext uri="{FF2B5EF4-FFF2-40B4-BE49-F238E27FC236}">
                  <a16:creationId xmlns:a16="http://schemas.microsoft.com/office/drawing/2014/main" id="{2B54531F-9D20-4841-B8B0-20CFDF67BD68}"/>
                </a:ext>
              </a:extLst>
            </p:cNvPr>
            <p:cNvSpPr>
              <a:spLocks/>
            </p:cNvSpPr>
            <p:nvPr/>
          </p:nvSpPr>
          <p:spPr bwMode="auto">
            <a:xfrm>
              <a:off x="5715" y="1980"/>
              <a:ext cx="43" cy="81"/>
            </a:xfrm>
            <a:custGeom>
              <a:avLst/>
              <a:gdLst>
                <a:gd name="T0" fmla="*/ 43 w 43"/>
                <a:gd name="T1" fmla="*/ 30 h 81"/>
                <a:gd name="T2" fmla="*/ 7 w 43"/>
                <a:gd name="T3" fmla="*/ 81 h 81"/>
                <a:gd name="T4" fmla="*/ 0 w 43"/>
                <a:gd name="T5" fmla="*/ 0 h 81"/>
                <a:gd name="T6" fmla="*/ 43 w 43"/>
                <a:gd name="T7" fmla="*/ 30 h 81"/>
              </a:gdLst>
              <a:ahLst/>
              <a:cxnLst>
                <a:cxn ang="0">
                  <a:pos x="T0" y="T1"/>
                </a:cxn>
                <a:cxn ang="0">
                  <a:pos x="T2" y="T3"/>
                </a:cxn>
                <a:cxn ang="0">
                  <a:pos x="T4" y="T5"/>
                </a:cxn>
                <a:cxn ang="0">
                  <a:pos x="T6" y="T7"/>
                </a:cxn>
              </a:cxnLst>
              <a:rect l="0" t="0" r="r" b="b"/>
              <a:pathLst>
                <a:path w="43" h="81">
                  <a:moveTo>
                    <a:pt x="43" y="30"/>
                  </a:moveTo>
                  <a:lnTo>
                    <a:pt x="7" y="81"/>
                  </a:lnTo>
                  <a:lnTo>
                    <a:pt x="0" y="0"/>
                  </a:lnTo>
                  <a:lnTo>
                    <a:pt x="4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210">
              <a:extLst>
                <a:ext uri="{FF2B5EF4-FFF2-40B4-BE49-F238E27FC236}">
                  <a16:creationId xmlns:a16="http://schemas.microsoft.com/office/drawing/2014/main" id="{EE780EB3-BD31-40D0-A129-DCCF4EAC545C}"/>
                </a:ext>
              </a:extLst>
            </p:cNvPr>
            <p:cNvSpPr>
              <a:spLocks/>
            </p:cNvSpPr>
            <p:nvPr/>
          </p:nvSpPr>
          <p:spPr bwMode="auto">
            <a:xfrm>
              <a:off x="5680" y="1980"/>
              <a:ext cx="42" cy="81"/>
            </a:xfrm>
            <a:custGeom>
              <a:avLst/>
              <a:gdLst>
                <a:gd name="T0" fmla="*/ 42 w 42"/>
                <a:gd name="T1" fmla="*/ 81 h 81"/>
                <a:gd name="T2" fmla="*/ 35 w 42"/>
                <a:gd name="T3" fmla="*/ 0 h 81"/>
                <a:gd name="T4" fmla="*/ 0 w 42"/>
                <a:gd name="T5" fmla="*/ 52 h 81"/>
                <a:gd name="T6" fmla="*/ 42 w 42"/>
                <a:gd name="T7" fmla="*/ 81 h 81"/>
              </a:gdLst>
              <a:ahLst/>
              <a:cxnLst>
                <a:cxn ang="0">
                  <a:pos x="T0" y="T1"/>
                </a:cxn>
                <a:cxn ang="0">
                  <a:pos x="T2" y="T3"/>
                </a:cxn>
                <a:cxn ang="0">
                  <a:pos x="T4" y="T5"/>
                </a:cxn>
                <a:cxn ang="0">
                  <a:pos x="T6" y="T7"/>
                </a:cxn>
              </a:cxnLst>
              <a:rect l="0" t="0" r="r" b="b"/>
              <a:pathLst>
                <a:path w="42" h="81">
                  <a:moveTo>
                    <a:pt x="42" y="81"/>
                  </a:moveTo>
                  <a:lnTo>
                    <a:pt x="35" y="0"/>
                  </a:lnTo>
                  <a:lnTo>
                    <a:pt x="0" y="52"/>
                  </a:lnTo>
                  <a:lnTo>
                    <a:pt x="42"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211">
              <a:extLst>
                <a:ext uri="{FF2B5EF4-FFF2-40B4-BE49-F238E27FC236}">
                  <a16:creationId xmlns:a16="http://schemas.microsoft.com/office/drawing/2014/main" id="{6DC5AF7E-20EC-4687-8E42-0F5240E6FF09}"/>
                </a:ext>
              </a:extLst>
            </p:cNvPr>
            <p:cNvSpPr>
              <a:spLocks/>
            </p:cNvSpPr>
            <p:nvPr/>
          </p:nvSpPr>
          <p:spPr bwMode="auto">
            <a:xfrm>
              <a:off x="5690" y="1980"/>
              <a:ext cx="78" cy="81"/>
            </a:xfrm>
            <a:custGeom>
              <a:avLst/>
              <a:gdLst>
                <a:gd name="T0" fmla="*/ 78 w 78"/>
                <a:gd name="T1" fmla="*/ 30 h 81"/>
                <a:gd name="T2" fmla="*/ 42 w 78"/>
                <a:gd name="T3" fmla="*/ 81 h 81"/>
                <a:gd name="T4" fmla="*/ 0 w 78"/>
                <a:gd name="T5" fmla="*/ 52 h 81"/>
                <a:gd name="T6" fmla="*/ 35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2" y="81"/>
                  </a:lnTo>
                  <a:lnTo>
                    <a:pt x="0" y="52"/>
                  </a:lnTo>
                  <a:lnTo>
                    <a:pt x="35" y="0"/>
                  </a:lnTo>
                  <a:lnTo>
                    <a:pt x="78" y="3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212">
              <a:extLst>
                <a:ext uri="{FF2B5EF4-FFF2-40B4-BE49-F238E27FC236}">
                  <a16:creationId xmlns:a16="http://schemas.microsoft.com/office/drawing/2014/main" id="{2141B691-3CE4-4E29-A51B-2F909D2D79C7}"/>
                </a:ext>
              </a:extLst>
            </p:cNvPr>
            <p:cNvSpPr>
              <a:spLocks/>
            </p:cNvSpPr>
            <p:nvPr/>
          </p:nvSpPr>
          <p:spPr bwMode="auto">
            <a:xfrm>
              <a:off x="5659" y="1950"/>
              <a:ext cx="35" cy="67"/>
            </a:xfrm>
            <a:custGeom>
              <a:avLst/>
              <a:gdLst>
                <a:gd name="T0" fmla="*/ 35 w 35"/>
                <a:gd name="T1" fmla="*/ 15 h 67"/>
                <a:gd name="T2" fmla="*/ 0 w 35"/>
                <a:gd name="T3" fmla="*/ 67 h 67"/>
                <a:gd name="T4" fmla="*/ 13 w 35"/>
                <a:gd name="T5" fmla="*/ 0 h 67"/>
                <a:gd name="T6" fmla="*/ 35 w 35"/>
                <a:gd name="T7" fmla="*/ 15 h 67"/>
              </a:gdLst>
              <a:ahLst/>
              <a:cxnLst>
                <a:cxn ang="0">
                  <a:pos x="T0" y="T1"/>
                </a:cxn>
                <a:cxn ang="0">
                  <a:pos x="T2" y="T3"/>
                </a:cxn>
                <a:cxn ang="0">
                  <a:pos x="T4" y="T5"/>
                </a:cxn>
                <a:cxn ang="0">
                  <a:pos x="T6" y="T7"/>
                </a:cxn>
              </a:cxnLst>
              <a:rect l="0" t="0" r="r" b="b"/>
              <a:pathLst>
                <a:path w="35" h="67">
                  <a:moveTo>
                    <a:pt x="35" y="15"/>
                  </a:moveTo>
                  <a:lnTo>
                    <a:pt x="0" y="67"/>
                  </a:lnTo>
                  <a:lnTo>
                    <a:pt x="13" y="0"/>
                  </a:lnTo>
                  <a:lnTo>
                    <a:pt x="3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213">
              <a:extLst>
                <a:ext uri="{FF2B5EF4-FFF2-40B4-BE49-F238E27FC236}">
                  <a16:creationId xmlns:a16="http://schemas.microsoft.com/office/drawing/2014/main" id="{10BA6066-982A-427B-AB2B-80AA64816407}"/>
                </a:ext>
              </a:extLst>
            </p:cNvPr>
            <p:cNvSpPr>
              <a:spLocks/>
            </p:cNvSpPr>
            <p:nvPr/>
          </p:nvSpPr>
          <p:spPr bwMode="auto">
            <a:xfrm>
              <a:off x="5638" y="1950"/>
              <a:ext cx="34" cy="67"/>
            </a:xfrm>
            <a:custGeom>
              <a:avLst/>
              <a:gdLst>
                <a:gd name="T0" fmla="*/ 21 w 34"/>
                <a:gd name="T1" fmla="*/ 67 h 67"/>
                <a:gd name="T2" fmla="*/ 34 w 34"/>
                <a:gd name="T3" fmla="*/ 0 h 67"/>
                <a:gd name="T4" fmla="*/ 0 w 34"/>
                <a:gd name="T5" fmla="*/ 53 h 67"/>
                <a:gd name="T6" fmla="*/ 21 w 34"/>
                <a:gd name="T7" fmla="*/ 67 h 67"/>
              </a:gdLst>
              <a:ahLst/>
              <a:cxnLst>
                <a:cxn ang="0">
                  <a:pos x="T0" y="T1"/>
                </a:cxn>
                <a:cxn ang="0">
                  <a:pos x="T2" y="T3"/>
                </a:cxn>
                <a:cxn ang="0">
                  <a:pos x="T4" y="T5"/>
                </a:cxn>
                <a:cxn ang="0">
                  <a:pos x="T6" y="T7"/>
                </a:cxn>
              </a:cxnLst>
              <a:rect l="0" t="0" r="r" b="b"/>
              <a:pathLst>
                <a:path w="34" h="67">
                  <a:moveTo>
                    <a:pt x="21" y="67"/>
                  </a:moveTo>
                  <a:lnTo>
                    <a:pt x="34" y="0"/>
                  </a:lnTo>
                  <a:lnTo>
                    <a:pt x="0" y="53"/>
                  </a:ln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214">
              <a:extLst>
                <a:ext uri="{FF2B5EF4-FFF2-40B4-BE49-F238E27FC236}">
                  <a16:creationId xmlns:a16="http://schemas.microsoft.com/office/drawing/2014/main" id="{BB11B70C-2448-4D95-A892-0674A1BAC8C0}"/>
                </a:ext>
              </a:extLst>
            </p:cNvPr>
            <p:cNvSpPr>
              <a:spLocks/>
            </p:cNvSpPr>
            <p:nvPr/>
          </p:nvSpPr>
          <p:spPr bwMode="auto">
            <a:xfrm>
              <a:off x="5638" y="1950"/>
              <a:ext cx="56" cy="67"/>
            </a:xfrm>
            <a:custGeom>
              <a:avLst/>
              <a:gdLst>
                <a:gd name="T0" fmla="*/ 56 w 56"/>
                <a:gd name="T1" fmla="*/ 15 h 67"/>
                <a:gd name="T2" fmla="*/ 21 w 56"/>
                <a:gd name="T3" fmla="*/ 67 h 67"/>
                <a:gd name="T4" fmla="*/ 0 w 56"/>
                <a:gd name="T5" fmla="*/ 53 h 67"/>
                <a:gd name="T6" fmla="*/ 34 w 56"/>
                <a:gd name="T7" fmla="*/ 0 h 67"/>
                <a:gd name="T8" fmla="*/ 56 w 56"/>
                <a:gd name="T9" fmla="*/ 15 h 67"/>
              </a:gdLst>
              <a:ahLst/>
              <a:cxnLst>
                <a:cxn ang="0">
                  <a:pos x="T0" y="T1"/>
                </a:cxn>
                <a:cxn ang="0">
                  <a:pos x="T2" y="T3"/>
                </a:cxn>
                <a:cxn ang="0">
                  <a:pos x="T4" y="T5"/>
                </a:cxn>
                <a:cxn ang="0">
                  <a:pos x="T6" y="T7"/>
                </a:cxn>
                <a:cxn ang="0">
                  <a:pos x="T8" y="T9"/>
                </a:cxn>
              </a:cxnLst>
              <a:rect l="0" t="0" r="r" b="b"/>
              <a:pathLst>
                <a:path w="56" h="67">
                  <a:moveTo>
                    <a:pt x="56" y="15"/>
                  </a:moveTo>
                  <a:lnTo>
                    <a:pt x="21" y="67"/>
                  </a:lnTo>
                  <a:lnTo>
                    <a:pt x="0" y="53"/>
                  </a:lnTo>
                  <a:lnTo>
                    <a:pt x="34" y="0"/>
                  </a:lnTo>
                  <a:lnTo>
                    <a:pt x="56" y="15"/>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215">
              <a:extLst>
                <a:ext uri="{FF2B5EF4-FFF2-40B4-BE49-F238E27FC236}">
                  <a16:creationId xmlns:a16="http://schemas.microsoft.com/office/drawing/2014/main" id="{2E551FF4-445A-40B8-B48B-833737479709}"/>
                </a:ext>
              </a:extLst>
            </p:cNvPr>
            <p:cNvSpPr>
              <a:spLocks/>
            </p:cNvSpPr>
            <p:nvPr/>
          </p:nvSpPr>
          <p:spPr bwMode="auto">
            <a:xfrm>
              <a:off x="5638" y="1936"/>
              <a:ext cx="34" cy="67"/>
            </a:xfrm>
            <a:custGeom>
              <a:avLst/>
              <a:gdLst>
                <a:gd name="T0" fmla="*/ 34 w 34"/>
                <a:gd name="T1" fmla="*/ 14 h 67"/>
                <a:gd name="T2" fmla="*/ 0 w 34"/>
                <a:gd name="T3" fmla="*/ 67 h 67"/>
                <a:gd name="T4" fmla="*/ 12 w 34"/>
                <a:gd name="T5" fmla="*/ 0 h 67"/>
                <a:gd name="T6" fmla="*/ 34 w 34"/>
                <a:gd name="T7" fmla="*/ 14 h 67"/>
              </a:gdLst>
              <a:ahLst/>
              <a:cxnLst>
                <a:cxn ang="0">
                  <a:pos x="T0" y="T1"/>
                </a:cxn>
                <a:cxn ang="0">
                  <a:pos x="T2" y="T3"/>
                </a:cxn>
                <a:cxn ang="0">
                  <a:pos x="T4" y="T5"/>
                </a:cxn>
                <a:cxn ang="0">
                  <a:pos x="T6" y="T7"/>
                </a:cxn>
              </a:cxnLst>
              <a:rect l="0" t="0" r="r" b="b"/>
              <a:pathLst>
                <a:path w="34" h="67">
                  <a:moveTo>
                    <a:pt x="34" y="14"/>
                  </a:moveTo>
                  <a:lnTo>
                    <a:pt x="0" y="67"/>
                  </a:lnTo>
                  <a:lnTo>
                    <a:pt x="12" y="0"/>
                  </a:ln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216">
              <a:extLst>
                <a:ext uri="{FF2B5EF4-FFF2-40B4-BE49-F238E27FC236}">
                  <a16:creationId xmlns:a16="http://schemas.microsoft.com/office/drawing/2014/main" id="{83FA99AB-2FE7-4A01-AA3D-BFCA95FCB7CA}"/>
                </a:ext>
              </a:extLst>
            </p:cNvPr>
            <p:cNvSpPr>
              <a:spLocks/>
            </p:cNvSpPr>
            <p:nvPr/>
          </p:nvSpPr>
          <p:spPr bwMode="auto">
            <a:xfrm>
              <a:off x="5616" y="1936"/>
              <a:ext cx="34" cy="67"/>
            </a:xfrm>
            <a:custGeom>
              <a:avLst/>
              <a:gdLst>
                <a:gd name="T0" fmla="*/ 22 w 34"/>
                <a:gd name="T1" fmla="*/ 67 h 67"/>
                <a:gd name="T2" fmla="*/ 34 w 34"/>
                <a:gd name="T3" fmla="*/ 0 h 67"/>
                <a:gd name="T4" fmla="*/ 0 w 34"/>
                <a:gd name="T5" fmla="*/ 53 h 67"/>
                <a:gd name="T6" fmla="*/ 22 w 34"/>
                <a:gd name="T7" fmla="*/ 67 h 67"/>
              </a:gdLst>
              <a:ahLst/>
              <a:cxnLst>
                <a:cxn ang="0">
                  <a:pos x="T0" y="T1"/>
                </a:cxn>
                <a:cxn ang="0">
                  <a:pos x="T2" y="T3"/>
                </a:cxn>
                <a:cxn ang="0">
                  <a:pos x="T4" y="T5"/>
                </a:cxn>
                <a:cxn ang="0">
                  <a:pos x="T6" y="T7"/>
                </a:cxn>
              </a:cxnLst>
              <a:rect l="0" t="0" r="r" b="b"/>
              <a:pathLst>
                <a:path w="34" h="67">
                  <a:moveTo>
                    <a:pt x="22" y="67"/>
                  </a:moveTo>
                  <a:lnTo>
                    <a:pt x="34" y="0"/>
                  </a:lnTo>
                  <a:lnTo>
                    <a:pt x="0" y="53"/>
                  </a:lnTo>
                  <a:lnTo>
                    <a:pt x="2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217">
              <a:extLst>
                <a:ext uri="{FF2B5EF4-FFF2-40B4-BE49-F238E27FC236}">
                  <a16:creationId xmlns:a16="http://schemas.microsoft.com/office/drawing/2014/main" id="{F980DC9A-22B7-4211-945B-29953F14C883}"/>
                </a:ext>
              </a:extLst>
            </p:cNvPr>
            <p:cNvSpPr>
              <a:spLocks/>
            </p:cNvSpPr>
            <p:nvPr/>
          </p:nvSpPr>
          <p:spPr bwMode="auto">
            <a:xfrm>
              <a:off x="5616" y="1936"/>
              <a:ext cx="56" cy="67"/>
            </a:xfrm>
            <a:custGeom>
              <a:avLst/>
              <a:gdLst>
                <a:gd name="T0" fmla="*/ 56 w 56"/>
                <a:gd name="T1" fmla="*/ 14 h 67"/>
                <a:gd name="T2" fmla="*/ 22 w 56"/>
                <a:gd name="T3" fmla="*/ 67 h 67"/>
                <a:gd name="T4" fmla="*/ 0 w 56"/>
                <a:gd name="T5" fmla="*/ 53 h 67"/>
                <a:gd name="T6" fmla="*/ 34 w 56"/>
                <a:gd name="T7" fmla="*/ 0 h 67"/>
                <a:gd name="T8" fmla="*/ 56 w 56"/>
                <a:gd name="T9" fmla="*/ 14 h 67"/>
              </a:gdLst>
              <a:ahLst/>
              <a:cxnLst>
                <a:cxn ang="0">
                  <a:pos x="T0" y="T1"/>
                </a:cxn>
                <a:cxn ang="0">
                  <a:pos x="T2" y="T3"/>
                </a:cxn>
                <a:cxn ang="0">
                  <a:pos x="T4" y="T5"/>
                </a:cxn>
                <a:cxn ang="0">
                  <a:pos x="T6" y="T7"/>
                </a:cxn>
                <a:cxn ang="0">
                  <a:pos x="T8" y="T9"/>
                </a:cxn>
              </a:cxnLst>
              <a:rect l="0" t="0" r="r" b="b"/>
              <a:pathLst>
                <a:path w="56" h="67">
                  <a:moveTo>
                    <a:pt x="56" y="14"/>
                  </a:moveTo>
                  <a:lnTo>
                    <a:pt x="22" y="67"/>
                  </a:lnTo>
                  <a:lnTo>
                    <a:pt x="0" y="53"/>
                  </a:lnTo>
                  <a:lnTo>
                    <a:pt x="34" y="0"/>
                  </a:lnTo>
                  <a:lnTo>
                    <a:pt x="56" y="14"/>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218">
              <a:extLst>
                <a:ext uri="{FF2B5EF4-FFF2-40B4-BE49-F238E27FC236}">
                  <a16:creationId xmlns:a16="http://schemas.microsoft.com/office/drawing/2014/main" id="{339A96EF-2510-4389-8851-BC5C7A077FFA}"/>
                </a:ext>
              </a:extLst>
            </p:cNvPr>
            <p:cNvSpPr>
              <a:spLocks/>
            </p:cNvSpPr>
            <p:nvPr/>
          </p:nvSpPr>
          <p:spPr bwMode="auto">
            <a:xfrm>
              <a:off x="5582" y="1895"/>
              <a:ext cx="45" cy="81"/>
            </a:xfrm>
            <a:custGeom>
              <a:avLst/>
              <a:gdLst>
                <a:gd name="T0" fmla="*/ 45 w 45"/>
                <a:gd name="T1" fmla="*/ 27 h 81"/>
                <a:gd name="T2" fmla="*/ 12 w 45"/>
                <a:gd name="T3" fmla="*/ 81 h 81"/>
                <a:gd name="T4" fmla="*/ 0 w 45"/>
                <a:gd name="T5" fmla="*/ 0 h 81"/>
                <a:gd name="T6" fmla="*/ 45 w 45"/>
                <a:gd name="T7" fmla="*/ 27 h 81"/>
              </a:gdLst>
              <a:ahLst/>
              <a:cxnLst>
                <a:cxn ang="0">
                  <a:pos x="T0" y="T1"/>
                </a:cxn>
                <a:cxn ang="0">
                  <a:pos x="T2" y="T3"/>
                </a:cxn>
                <a:cxn ang="0">
                  <a:pos x="T4" y="T5"/>
                </a:cxn>
                <a:cxn ang="0">
                  <a:pos x="T6" y="T7"/>
                </a:cxn>
              </a:cxnLst>
              <a:rect l="0" t="0" r="r" b="b"/>
              <a:pathLst>
                <a:path w="45" h="81">
                  <a:moveTo>
                    <a:pt x="45" y="27"/>
                  </a:moveTo>
                  <a:lnTo>
                    <a:pt x="12" y="81"/>
                  </a:lnTo>
                  <a:lnTo>
                    <a:pt x="0" y="0"/>
                  </a:lnTo>
                  <a:lnTo>
                    <a:pt x="4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219">
              <a:extLst>
                <a:ext uri="{FF2B5EF4-FFF2-40B4-BE49-F238E27FC236}">
                  <a16:creationId xmlns:a16="http://schemas.microsoft.com/office/drawing/2014/main" id="{067B6B00-186D-486E-BAF9-C9EF1D03A2D9}"/>
                </a:ext>
              </a:extLst>
            </p:cNvPr>
            <p:cNvSpPr>
              <a:spLocks/>
            </p:cNvSpPr>
            <p:nvPr/>
          </p:nvSpPr>
          <p:spPr bwMode="auto">
            <a:xfrm>
              <a:off x="5550" y="1895"/>
              <a:ext cx="44" cy="81"/>
            </a:xfrm>
            <a:custGeom>
              <a:avLst/>
              <a:gdLst>
                <a:gd name="T0" fmla="*/ 44 w 44"/>
                <a:gd name="T1" fmla="*/ 81 h 81"/>
                <a:gd name="T2" fmla="*/ 32 w 44"/>
                <a:gd name="T3" fmla="*/ 0 h 81"/>
                <a:gd name="T4" fmla="*/ 0 w 44"/>
                <a:gd name="T5" fmla="*/ 54 h 81"/>
                <a:gd name="T6" fmla="*/ 44 w 44"/>
                <a:gd name="T7" fmla="*/ 81 h 81"/>
              </a:gdLst>
              <a:ahLst/>
              <a:cxnLst>
                <a:cxn ang="0">
                  <a:pos x="T0" y="T1"/>
                </a:cxn>
                <a:cxn ang="0">
                  <a:pos x="T2" y="T3"/>
                </a:cxn>
                <a:cxn ang="0">
                  <a:pos x="T4" y="T5"/>
                </a:cxn>
                <a:cxn ang="0">
                  <a:pos x="T6" y="T7"/>
                </a:cxn>
              </a:cxnLst>
              <a:rect l="0" t="0" r="r" b="b"/>
              <a:pathLst>
                <a:path w="44" h="81">
                  <a:moveTo>
                    <a:pt x="44" y="81"/>
                  </a:moveTo>
                  <a:lnTo>
                    <a:pt x="32" y="0"/>
                  </a:lnTo>
                  <a:lnTo>
                    <a:pt x="0" y="54"/>
                  </a:lnTo>
                  <a:lnTo>
                    <a:pt x="4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220">
              <a:extLst>
                <a:ext uri="{FF2B5EF4-FFF2-40B4-BE49-F238E27FC236}">
                  <a16:creationId xmlns:a16="http://schemas.microsoft.com/office/drawing/2014/main" id="{40235965-4E90-43CD-9BA8-532ABD09CC71}"/>
                </a:ext>
              </a:extLst>
            </p:cNvPr>
            <p:cNvSpPr>
              <a:spLocks/>
            </p:cNvSpPr>
            <p:nvPr/>
          </p:nvSpPr>
          <p:spPr bwMode="auto">
            <a:xfrm>
              <a:off x="5550" y="1895"/>
              <a:ext cx="77" cy="81"/>
            </a:xfrm>
            <a:custGeom>
              <a:avLst/>
              <a:gdLst>
                <a:gd name="T0" fmla="*/ 77 w 77"/>
                <a:gd name="T1" fmla="*/ 27 h 81"/>
                <a:gd name="T2" fmla="*/ 44 w 77"/>
                <a:gd name="T3" fmla="*/ 81 h 81"/>
                <a:gd name="T4" fmla="*/ 0 w 77"/>
                <a:gd name="T5" fmla="*/ 54 h 81"/>
                <a:gd name="T6" fmla="*/ 32 w 77"/>
                <a:gd name="T7" fmla="*/ 0 h 81"/>
                <a:gd name="T8" fmla="*/ 77 w 77"/>
                <a:gd name="T9" fmla="*/ 27 h 81"/>
              </a:gdLst>
              <a:ahLst/>
              <a:cxnLst>
                <a:cxn ang="0">
                  <a:pos x="T0" y="T1"/>
                </a:cxn>
                <a:cxn ang="0">
                  <a:pos x="T2" y="T3"/>
                </a:cxn>
                <a:cxn ang="0">
                  <a:pos x="T4" y="T5"/>
                </a:cxn>
                <a:cxn ang="0">
                  <a:pos x="T6" y="T7"/>
                </a:cxn>
                <a:cxn ang="0">
                  <a:pos x="T8" y="T9"/>
                </a:cxn>
              </a:cxnLst>
              <a:rect l="0" t="0" r="r" b="b"/>
              <a:pathLst>
                <a:path w="77" h="81">
                  <a:moveTo>
                    <a:pt x="77" y="27"/>
                  </a:moveTo>
                  <a:lnTo>
                    <a:pt x="44" y="81"/>
                  </a:lnTo>
                  <a:lnTo>
                    <a:pt x="0" y="54"/>
                  </a:lnTo>
                  <a:lnTo>
                    <a:pt x="32" y="0"/>
                  </a:lnTo>
                  <a:lnTo>
                    <a:pt x="77" y="27"/>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221">
              <a:extLst>
                <a:ext uri="{FF2B5EF4-FFF2-40B4-BE49-F238E27FC236}">
                  <a16:creationId xmlns:a16="http://schemas.microsoft.com/office/drawing/2014/main" id="{7E7DE157-1744-4E52-974D-FD9596A2DB58}"/>
                </a:ext>
              </a:extLst>
            </p:cNvPr>
            <p:cNvSpPr>
              <a:spLocks/>
            </p:cNvSpPr>
            <p:nvPr/>
          </p:nvSpPr>
          <p:spPr bwMode="auto">
            <a:xfrm>
              <a:off x="5516" y="1854"/>
              <a:ext cx="44" cy="81"/>
            </a:xfrm>
            <a:custGeom>
              <a:avLst/>
              <a:gdLst>
                <a:gd name="T0" fmla="*/ 44 w 44"/>
                <a:gd name="T1" fmla="*/ 27 h 81"/>
                <a:gd name="T2" fmla="*/ 12 w 44"/>
                <a:gd name="T3" fmla="*/ 81 h 81"/>
                <a:gd name="T4" fmla="*/ 0 w 44"/>
                <a:gd name="T5" fmla="*/ 0 h 81"/>
                <a:gd name="T6" fmla="*/ 44 w 44"/>
                <a:gd name="T7" fmla="*/ 27 h 81"/>
              </a:gdLst>
              <a:ahLst/>
              <a:cxnLst>
                <a:cxn ang="0">
                  <a:pos x="T0" y="T1"/>
                </a:cxn>
                <a:cxn ang="0">
                  <a:pos x="T2" y="T3"/>
                </a:cxn>
                <a:cxn ang="0">
                  <a:pos x="T4" y="T5"/>
                </a:cxn>
                <a:cxn ang="0">
                  <a:pos x="T6" y="T7"/>
                </a:cxn>
              </a:cxnLst>
              <a:rect l="0" t="0" r="r" b="b"/>
              <a:pathLst>
                <a:path w="44" h="81">
                  <a:moveTo>
                    <a:pt x="44" y="27"/>
                  </a:moveTo>
                  <a:lnTo>
                    <a:pt x="12" y="81"/>
                  </a:lnTo>
                  <a:lnTo>
                    <a:pt x="0" y="0"/>
                  </a:lnTo>
                  <a:lnTo>
                    <a:pt x="4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222">
              <a:extLst>
                <a:ext uri="{FF2B5EF4-FFF2-40B4-BE49-F238E27FC236}">
                  <a16:creationId xmlns:a16="http://schemas.microsoft.com/office/drawing/2014/main" id="{5D63278F-D741-4414-83BE-B8FFE84EE5E6}"/>
                </a:ext>
              </a:extLst>
            </p:cNvPr>
            <p:cNvSpPr>
              <a:spLocks/>
            </p:cNvSpPr>
            <p:nvPr/>
          </p:nvSpPr>
          <p:spPr bwMode="auto">
            <a:xfrm>
              <a:off x="5485" y="1854"/>
              <a:ext cx="43" cy="81"/>
            </a:xfrm>
            <a:custGeom>
              <a:avLst/>
              <a:gdLst>
                <a:gd name="T0" fmla="*/ 43 w 43"/>
                <a:gd name="T1" fmla="*/ 81 h 81"/>
                <a:gd name="T2" fmla="*/ 31 w 43"/>
                <a:gd name="T3" fmla="*/ 0 h 81"/>
                <a:gd name="T4" fmla="*/ 0 w 43"/>
                <a:gd name="T5" fmla="*/ 55 h 81"/>
                <a:gd name="T6" fmla="*/ 43 w 43"/>
                <a:gd name="T7" fmla="*/ 81 h 81"/>
              </a:gdLst>
              <a:ahLst/>
              <a:cxnLst>
                <a:cxn ang="0">
                  <a:pos x="T0" y="T1"/>
                </a:cxn>
                <a:cxn ang="0">
                  <a:pos x="T2" y="T3"/>
                </a:cxn>
                <a:cxn ang="0">
                  <a:pos x="T4" y="T5"/>
                </a:cxn>
                <a:cxn ang="0">
                  <a:pos x="T6" y="T7"/>
                </a:cxn>
              </a:cxnLst>
              <a:rect l="0" t="0" r="r" b="b"/>
              <a:pathLst>
                <a:path w="43" h="81">
                  <a:moveTo>
                    <a:pt x="43" y="81"/>
                  </a:moveTo>
                  <a:lnTo>
                    <a:pt x="31" y="0"/>
                  </a:lnTo>
                  <a:lnTo>
                    <a:pt x="0" y="55"/>
                  </a:lnTo>
                  <a:lnTo>
                    <a:pt x="43"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223">
              <a:extLst>
                <a:ext uri="{FF2B5EF4-FFF2-40B4-BE49-F238E27FC236}">
                  <a16:creationId xmlns:a16="http://schemas.microsoft.com/office/drawing/2014/main" id="{00B81B1F-E7AB-4F8A-9050-888D73B9D6ED}"/>
                </a:ext>
              </a:extLst>
            </p:cNvPr>
            <p:cNvSpPr>
              <a:spLocks/>
            </p:cNvSpPr>
            <p:nvPr/>
          </p:nvSpPr>
          <p:spPr bwMode="auto">
            <a:xfrm>
              <a:off x="5485" y="1854"/>
              <a:ext cx="75" cy="81"/>
            </a:xfrm>
            <a:custGeom>
              <a:avLst/>
              <a:gdLst>
                <a:gd name="T0" fmla="*/ 75 w 75"/>
                <a:gd name="T1" fmla="*/ 27 h 81"/>
                <a:gd name="T2" fmla="*/ 43 w 75"/>
                <a:gd name="T3" fmla="*/ 81 h 81"/>
                <a:gd name="T4" fmla="*/ 0 w 75"/>
                <a:gd name="T5" fmla="*/ 55 h 81"/>
                <a:gd name="T6" fmla="*/ 31 w 75"/>
                <a:gd name="T7" fmla="*/ 0 h 81"/>
                <a:gd name="T8" fmla="*/ 75 w 75"/>
                <a:gd name="T9" fmla="*/ 27 h 81"/>
              </a:gdLst>
              <a:ahLst/>
              <a:cxnLst>
                <a:cxn ang="0">
                  <a:pos x="T0" y="T1"/>
                </a:cxn>
                <a:cxn ang="0">
                  <a:pos x="T2" y="T3"/>
                </a:cxn>
                <a:cxn ang="0">
                  <a:pos x="T4" y="T5"/>
                </a:cxn>
                <a:cxn ang="0">
                  <a:pos x="T6" y="T7"/>
                </a:cxn>
                <a:cxn ang="0">
                  <a:pos x="T8" y="T9"/>
                </a:cxn>
              </a:cxnLst>
              <a:rect l="0" t="0" r="r" b="b"/>
              <a:pathLst>
                <a:path w="75" h="81">
                  <a:moveTo>
                    <a:pt x="75" y="27"/>
                  </a:moveTo>
                  <a:lnTo>
                    <a:pt x="43" y="81"/>
                  </a:lnTo>
                  <a:lnTo>
                    <a:pt x="0" y="55"/>
                  </a:lnTo>
                  <a:lnTo>
                    <a:pt x="31" y="0"/>
                  </a:lnTo>
                  <a:lnTo>
                    <a:pt x="75" y="27"/>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Line 224">
              <a:extLst>
                <a:ext uri="{FF2B5EF4-FFF2-40B4-BE49-F238E27FC236}">
                  <a16:creationId xmlns:a16="http://schemas.microsoft.com/office/drawing/2014/main" id="{368E0BB9-D976-4171-8C4D-A85F0E5680F0}"/>
                </a:ext>
              </a:extLst>
            </p:cNvPr>
            <p:cNvSpPr>
              <a:spLocks noChangeShapeType="1"/>
            </p:cNvSpPr>
            <p:nvPr/>
          </p:nvSpPr>
          <p:spPr bwMode="auto">
            <a:xfrm flipH="1">
              <a:off x="5485" y="1854"/>
              <a:ext cx="31" cy="55"/>
            </a:xfrm>
            <a:prstGeom prst="line">
              <a:avLst/>
            </a:prstGeom>
            <a:grp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225">
              <a:extLst>
                <a:ext uri="{FF2B5EF4-FFF2-40B4-BE49-F238E27FC236}">
                  <a16:creationId xmlns:a16="http://schemas.microsoft.com/office/drawing/2014/main" id="{0DFD81A3-A5DD-49D8-BE2D-1AA5B8EAE830}"/>
                </a:ext>
              </a:extLst>
            </p:cNvPr>
            <p:cNvSpPr>
              <a:spLocks/>
            </p:cNvSpPr>
            <p:nvPr/>
          </p:nvSpPr>
          <p:spPr bwMode="auto">
            <a:xfrm>
              <a:off x="3930" y="1402"/>
              <a:ext cx="34" cy="63"/>
            </a:xfrm>
            <a:custGeom>
              <a:avLst/>
              <a:gdLst>
                <a:gd name="T0" fmla="*/ 34 w 34"/>
                <a:gd name="T1" fmla="*/ 0 h 63"/>
                <a:gd name="T2" fmla="*/ 32 w 34"/>
                <a:gd name="T3" fmla="*/ 63 h 63"/>
                <a:gd name="T4" fmla="*/ 0 w 34"/>
                <a:gd name="T5" fmla="*/ 0 h 63"/>
                <a:gd name="T6" fmla="*/ 34 w 34"/>
                <a:gd name="T7" fmla="*/ 0 h 63"/>
              </a:gdLst>
              <a:ahLst/>
              <a:cxnLst>
                <a:cxn ang="0">
                  <a:pos x="T0" y="T1"/>
                </a:cxn>
                <a:cxn ang="0">
                  <a:pos x="T2" y="T3"/>
                </a:cxn>
                <a:cxn ang="0">
                  <a:pos x="T4" y="T5"/>
                </a:cxn>
                <a:cxn ang="0">
                  <a:pos x="T6" y="T7"/>
                </a:cxn>
              </a:cxnLst>
              <a:rect l="0" t="0" r="r" b="b"/>
              <a:pathLst>
                <a:path w="34" h="63">
                  <a:moveTo>
                    <a:pt x="34" y="0"/>
                  </a:moveTo>
                  <a:lnTo>
                    <a:pt x="32" y="63"/>
                  </a:lnTo>
                  <a:lnTo>
                    <a:pt x="0"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226">
              <a:extLst>
                <a:ext uri="{FF2B5EF4-FFF2-40B4-BE49-F238E27FC236}">
                  <a16:creationId xmlns:a16="http://schemas.microsoft.com/office/drawing/2014/main" id="{9B96C8F5-604E-46E3-9BCC-8F4F2504B2AF}"/>
                </a:ext>
              </a:extLst>
            </p:cNvPr>
            <p:cNvSpPr>
              <a:spLocks/>
            </p:cNvSpPr>
            <p:nvPr/>
          </p:nvSpPr>
          <p:spPr bwMode="auto">
            <a:xfrm>
              <a:off x="3928" y="1402"/>
              <a:ext cx="34" cy="63"/>
            </a:xfrm>
            <a:custGeom>
              <a:avLst/>
              <a:gdLst>
                <a:gd name="T0" fmla="*/ 34 w 34"/>
                <a:gd name="T1" fmla="*/ 63 h 63"/>
                <a:gd name="T2" fmla="*/ 2 w 34"/>
                <a:gd name="T3" fmla="*/ 0 h 63"/>
                <a:gd name="T4" fmla="*/ 0 w 34"/>
                <a:gd name="T5" fmla="*/ 63 h 63"/>
                <a:gd name="T6" fmla="*/ 34 w 34"/>
                <a:gd name="T7" fmla="*/ 63 h 63"/>
              </a:gdLst>
              <a:ahLst/>
              <a:cxnLst>
                <a:cxn ang="0">
                  <a:pos x="T0" y="T1"/>
                </a:cxn>
                <a:cxn ang="0">
                  <a:pos x="T2" y="T3"/>
                </a:cxn>
                <a:cxn ang="0">
                  <a:pos x="T4" y="T5"/>
                </a:cxn>
                <a:cxn ang="0">
                  <a:pos x="T6" y="T7"/>
                </a:cxn>
              </a:cxnLst>
              <a:rect l="0" t="0" r="r" b="b"/>
              <a:pathLst>
                <a:path w="34" h="63">
                  <a:moveTo>
                    <a:pt x="34" y="63"/>
                  </a:moveTo>
                  <a:lnTo>
                    <a:pt x="2" y="0"/>
                  </a:lnTo>
                  <a:lnTo>
                    <a:pt x="0" y="63"/>
                  </a:lnTo>
                  <a:lnTo>
                    <a:pt x="3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227">
              <a:extLst>
                <a:ext uri="{FF2B5EF4-FFF2-40B4-BE49-F238E27FC236}">
                  <a16:creationId xmlns:a16="http://schemas.microsoft.com/office/drawing/2014/main" id="{60C9F93F-D4F6-420E-B383-E612DCF6D30B}"/>
                </a:ext>
              </a:extLst>
            </p:cNvPr>
            <p:cNvSpPr>
              <a:spLocks/>
            </p:cNvSpPr>
            <p:nvPr/>
          </p:nvSpPr>
          <p:spPr bwMode="auto">
            <a:xfrm>
              <a:off x="3928" y="1402"/>
              <a:ext cx="36" cy="63"/>
            </a:xfrm>
            <a:custGeom>
              <a:avLst/>
              <a:gdLst>
                <a:gd name="T0" fmla="*/ 36 w 36"/>
                <a:gd name="T1" fmla="*/ 0 h 63"/>
                <a:gd name="T2" fmla="*/ 34 w 36"/>
                <a:gd name="T3" fmla="*/ 63 h 63"/>
                <a:gd name="T4" fmla="*/ 0 w 36"/>
                <a:gd name="T5" fmla="*/ 63 h 63"/>
                <a:gd name="T6" fmla="*/ 2 w 36"/>
                <a:gd name="T7" fmla="*/ 0 h 63"/>
                <a:gd name="T8" fmla="*/ 36 w 36"/>
                <a:gd name="T9" fmla="*/ 0 h 63"/>
              </a:gdLst>
              <a:ahLst/>
              <a:cxnLst>
                <a:cxn ang="0">
                  <a:pos x="T0" y="T1"/>
                </a:cxn>
                <a:cxn ang="0">
                  <a:pos x="T2" y="T3"/>
                </a:cxn>
                <a:cxn ang="0">
                  <a:pos x="T4" y="T5"/>
                </a:cxn>
                <a:cxn ang="0">
                  <a:pos x="T6" y="T7"/>
                </a:cxn>
                <a:cxn ang="0">
                  <a:pos x="T8" y="T9"/>
                </a:cxn>
              </a:cxnLst>
              <a:rect l="0" t="0" r="r" b="b"/>
              <a:pathLst>
                <a:path w="36" h="63">
                  <a:moveTo>
                    <a:pt x="36" y="0"/>
                  </a:moveTo>
                  <a:lnTo>
                    <a:pt x="34" y="63"/>
                  </a:lnTo>
                  <a:lnTo>
                    <a:pt x="0" y="63"/>
                  </a:lnTo>
                  <a:lnTo>
                    <a:pt x="2" y="0"/>
                  </a:lnTo>
                  <a:lnTo>
                    <a:pt x="3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228">
              <a:extLst>
                <a:ext uri="{FF2B5EF4-FFF2-40B4-BE49-F238E27FC236}">
                  <a16:creationId xmlns:a16="http://schemas.microsoft.com/office/drawing/2014/main" id="{DBB5E37F-72B9-4B92-BB05-C091F431D855}"/>
                </a:ext>
              </a:extLst>
            </p:cNvPr>
            <p:cNvSpPr>
              <a:spLocks/>
            </p:cNvSpPr>
            <p:nvPr/>
          </p:nvSpPr>
          <p:spPr bwMode="auto">
            <a:xfrm>
              <a:off x="3851" y="1402"/>
              <a:ext cx="53" cy="63"/>
            </a:xfrm>
            <a:custGeom>
              <a:avLst/>
              <a:gdLst>
                <a:gd name="T0" fmla="*/ 53 w 53"/>
                <a:gd name="T1" fmla="*/ 0 h 63"/>
                <a:gd name="T2" fmla="*/ 51 w 53"/>
                <a:gd name="T3" fmla="*/ 63 h 63"/>
                <a:gd name="T4" fmla="*/ 0 w 53"/>
                <a:gd name="T5" fmla="*/ 0 h 63"/>
                <a:gd name="T6" fmla="*/ 53 w 53"/>
                <a:gd name="T7" fmla="*/ 0 h 63"/>
              </a:gdLst>
              <a:ahLst/>
              <a:cxnLst>
                <a:cxn ang="0">
                  <a:pos x="T0" y="T1"/>
                </a:cxn>
                <a:cxn ang="0">
                  <a:pos x="T2" y="T3"/>
                </a:cxn>
                <a:cxn ang="0">
                  <a:pos x="T4" y="T5"/>
                </a:cxn>
                <a:cxn ang="0">
                  <a:pos x="T6" y="T7"/>
                </a:cxn>
              </a:cxnLst>
              <a:rect l="0" t="0" r="r" b="b"/>
              <a:pathLst>
                <a:path w="53" h="63">
                  <a:moveTo>
                    <a:pt x="53" y="0"/>
                  </a:moveTo>
                  <a:lnTo>
                    <a:pt x="51" y="63"/>
                  </a:lnTo>
                  <a:lnTo>
                    <a:pt x="0" y="0"/>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229">
              <a:extLst>
                <a:ext uri="{FF2B5EF4-FFF2-40B4-BE49-F238E27FC236}">
                  <a16:creationId xmlns:a16="http://schemas.microsoft.com/office/drawing/2014/main" id="{4E84CC83-4630-4DBA-9A69-CFCE6FA1943D}"/>
                </a:ext>
              </a:extLst>
            </p:cNvPr>
            <p:cNvSpPr>
              <a:spLocks/>
            </p:cNvSpPr>
            <p:nvPr/>
          </p:nvSpPr>
          <p:spPr bwMode="auto">
            <a:xfrm>
              <a:off x="3851" y="1402"/>
              <a:ext cx="51" cy="63"/>
            </a:xfrm>
            <a:custGeom>
              <a:avLst/>
              <a:gdLst>
                <a:gd name="T0" fmla="*/ 51 w 51"/>
                <a:gd name="T1" fmla="*/ 63 h 63"/>
                <a:gd name="T2" fmla="*/ 0 w 51"/>
                <a:gd name="T3" fmla="*/ 0 h 63"/>
                <a:gd name="T4" fmla="*/ 0 w 51"/>
                <a:gd name="T5" fmla="*/ 63 h 63"/>
                <a:gd name="T6" fmla="*/ 51 w 51"/>
                <a:gd name="T7" fmla="*/ 63 h 63"/>
              </a:gdLst>
              <a:ahLst/>
              <a:cxnLst>
                <a:cxn ang="0">
                  <a:pos x="T0" y="T1"/>
                </a:cxn>
                <a:cxn ang="0">
                  <a:pos x="T2" y="T3"/>
                </a:cxn>
                <a:cxn ang="0">
                  <a:pos x="T4" y="T5"/>
                </a:cxn>
                <a:cxn ang="0">
                  <a:pos x="T6" y="T7"/>
                </a:cxn>
              </a:cxnLst>
              <a:rect l="0" t="0" r="r" b="b"/>
              <a:pathLst>
                <a:path w="51" h="63">
                  <a:moveTo>
                    <a:pt x="51" y="63"/>
                  </a:moveTo>
                  <a:lnTo>
                    <a:pt x="0" y="0"/>
                  </a:lnTo>
                  <a:lnTo>
                    <a:pt x="0" y="63"/>
                  </a:lnTo>
                  <a:lnTo>
                    <a:pt x="51"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230">
              <a:extLst>
                <a:ext uri="{FF2B5EF4-FFF2-40B4-BE49-F238E27FC236}">
                  <a16:creationId xmlns:a16="http://schemas.microsoft.com/office/drawing/2014/main" id="{75A2424A-B8A8-470F-A7E2-D4CAA729C6D0}"/>
                </a:ext>
              </a:extLst>
            </p:cNvPr>
            <p:cNvSpPr>
              <a:spLocks/>
            </p:cNvSpPr>
            <p:nvPr/>
          </p:nvSpPr>
          <p:spPr bwMode="auto">
            <a:xfrm>
              <a:off x="3851" y="1402"/>
              <a:ext cx="53" cy="63"/>
            </a:xfrm>
            <a:custGeom>
              <a:avLst/>
              <a:gdLst>
                <a:gd name="T0" fmla="*/ 53 w 53"/>
                <a:gd name="T1" fmla="*/ 0 h 63"/>
                <a:gd name="T2" fmla="*/ 51 w 53"/>
                <a:gd name="T3" fmla="*/ 63 h 63"/>
                <a:gd name="T4" fmla="*/ 0 w 53"/>
                <a:gd name="T5" fmla="*/ 63 h 63"/>
                <a:gd name="T6" fmla="*/ 0 w 53"/>
                <a:gd name="T7" fmla="*/ 0 h 63"/>
                <a:gd name="T8" fmla="*/ 53 w 53"/>
                <a:gd name="T9" fmla="*/ 0 h 63"/>
              </a:gdLst>
              <a:ahLst/>
              <a:cxnLst>
                <a:cxn ang="0">
                  <a:pos x="T0" y="T1"/>
                </a:cxn>
                <a:cxn ang="0">
                  <a:pos x="T2" y="T3"/>
                </a:cxn>
                <a:cxn ang="0">
                  <a:pos x="T4" y="T5"/>
                </a:cxn>
                <a:cxn ang="0">
                  <a:pos x="T6" y="T7"/>
                </a:cxn>
                <a:cxn ang="0">
                  <a:pos x="T8" y="T9"/>
                </a:cxn>
              </a:cxnLst>
              <a:rect l="0" t="0" r="r" b="b"/>
              <a:pathLst>
                <a:path w="53" h="63">
                  <a:moveTo>
                    <a:pt x="53" y="0"/>
                  </a:moveTo>
                  <a:lnTo>
                    <a:pt x="51" y="63"/>
                  </a:lnTo>
                  <a:lnTo>
                    <a:pt x="0" y="63"/>
                  </a:lnTo>
                  <a:lnTo>
                    <a:pt x="0" y="0"/>
                  </a:lnTo>
                  <a:lnTo>
                    <a:pt x="53"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231">
              <a:extLst>
                <a:ext uri="{FF2B5EF4-FFF2-40B4-BE49-F238E27FC236}">
                  <a16:creationId xmlns:a16="http://schemas.microsoft.com/office/drawing/2014/main" id="{09422203-D01C-4E72-8834-6DFC59CCCD81}"/>
                </a:ext>
              </a:extLst>
            </p:cNvPr>
            <p:cNvSpPr>
              <a:spLocks/>
            </p:cNvSpPr>
            <p:nvPr/>
          </p:nvSpPr>
          <p:spPr bwMode="auto">
            <a:xfrm>
              <a:off x="3773" y="1401"/>
              <a:ext cx="52" cy="64"/>
            </a:xfrm>
            <a:custGeom>
              <a:avLst/>
              <a:gdLst>
                <a:gd name="T0" fmla="*/ 52 w 52"/>
                <a:gd name="T1" fmla="*/ 0 h 64"/>
                <a:gd name="T2" fmla="*/ 52 w 52"/>
                <a:gd name="T3" fmla="*/ 64 h 64"/>
                <a:gd name="T4" fmla="*/ 0 w 52"/>
                <a:gd name="T5" fmla="*/ 0 h 64"/>
                <a:gd name="T6" fmla="*/ 52 w 52"/>
                <a:gd name="T7" fmla="*/ 0 h 64"/>
              </a:gdLst>
              <a:ahLst/>
              <a:cxnLst>
                <a:cxn ang="0">
                  <a:pos x="T0" y="T1"/>
                </a:cxn>
                <a:cxn ang="0">
                  <a:pos x="T2" y="T3"/>
                </a:cxn>
                <a:cxn ang="0">
                  <a:pos x="T4" y="T5"/>
                </a:cxn>
                <a:cxn ang="0">
                  <a:pos x="T6" y="T7"/>
                </a:cxn>
              </a:cxnLst>
              <a:rect l="0" t="0" r="r" b="b"/>
              <a:pathLst>
                <a:path w="52" h="64">
                  <a:moveTo>
                    <a:pt x="52" y="0"/>
                  </a:moveTo>
                  <a:lnTo>
                    <a:pt x="52" y="64"/>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232">
              <a:extLst>
                <a:ext uri="{FF2B5EF4-FFF2-40B4-BE49-F238E27FC236}">
                  <a16:creationId xmlns:a16="http://schemas.microsoft.com/office/drawing/2014/main" id="{AF33E3B5-7F19-4F6D-9913-7FB8A823303F}"/>
                </a:ext>
              </a:extLst>
            </p:cNvPr>
            <p:cNvSpPr>
              <a:spLocks/>
            </p:cNvSpPr>
            <p:nvPr/>
          </p:nvSpPr>
          <p:spPr bwMode="auto">
            <a:xfrm>
              <a:off x="3773" y="1401"/>
              <a:ext cx="52" cy="64"/>
            </a:xfrm>
            <a:custGeom>
              <a:avLst/>
              <a:gdLst>
                <a:gd name="T0" fmla="*/ 52 w 52"/>
                <a:gd name="T1" fmla="*/ 64 h 64"/>
                <a:gd name="T2" fmla="*/ 0 w 52"/>
                <a:gd name="T3" fmla="*/ 0 h 64"/>
                <a:gd name="T4" fmla="*/ 0 w 52"/>
                <a:gd name="T5" fmla="*/ 63 h 64"/>
                <a:gd name="T6" fmla="*/ 52 w 52"/>
                <a:gd name="T7" fmla="*/ 64 h 64"/>
              </a:gdLst>
              <a:ahLst/>
              <a:cxnLst>
                <a:cxn ang="0">
                  <a:pos x="T0" y="T1"/>
                </a:cxn>
                <a:cxn ang="0">
                  <a:pos x="T2" y="T3"/>
                </a:cxn>
                <a:cxn ang="0">
                  <a:pos x="T4" y="T5"/>
                </a:cxn>
                <a:cxn ang="0">
                  <a:pos x="T6" y="T7"/>
                </a:cxn>
              </a:cxnLst>
              <a:rect l="0" t="0" r="r" b="b"/>
              <a:pathLst>
                <a:path w="52" h="64">
                  <a:moveTo>
                    <a:pt x="52" y="64"/>
                  </a:moveTo>
                  <a:lnTo>
                    <a:pt x="0" y="0"/>
                  </a:lnTo>
                  <a:lnTo>
                    <a:pt x="0" y="63"/>
                  </a:lnTo>
                  <a:lnTo>
                    <a:pt x="5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233">
              <a:extLst>
                <a:ext uri="{FF2B5EF4-FFF2-40B4-BE49-F238E27FC236}">
                  <a16:creationId xmlns:a16="http://schemas.microsoft.com/office/drawing/2014/main" id="{A825FD79-F05D-4714-9426-5D8B3F901200}"/>
                </a:ext>
              </a:extLst>
            </p:cNvPr>
            <p:cNvSpPr>
              <a:spLocks/>
            </p:cNvSpPr>
            <p:nvPr/>
          </p:nvSpPr>
          <p:spPr bwMode="auto">
            <a:xfrm>
              <a:off x="3773" y="1401"/>
              <a:ext cx="52" cy="64"/>
            </a:xfrm>
            <a:custGeom>
              <a:avLst/>
              <a:gdLst>
                <a:gd name="T0" fmla="*/ 52 w 52"/>
                <a:gd name="T1" fmla="*/ 0 h 64"/>
                <a:gd name="T2" fmla="*/ 52 w 52"/>
                <a:gd name="T3" fmla="*/ 64 h 64"/>
                <a:gd name="T4" fmla="*/ 0 w 52"/>
                <a:gd name="T5" fmla="*/ 63 h 64"/>
                <a:gd name="T6" fmla="*/ 0 w 52"/>
                <a:gd name="T7" fmla="*/ 0 h 64"/>
                <a:gd name="T8" fmla="*/ 52 w 52"/>
                <a:gd name="T9" fmla="*/ 0 h 64"/>
              </a:gdLst>
              <a:ahLst/>
              <a:cxnLst>
                <a:cxn ang="0">
                  <a:pos x="T0" y="T1"/>
                </a:cxn>
                <a:cxn ang="0">
                  <a:pos x="T2" y="T3"/>
                </a:cxn>
                <a:cxn ang="0">
                  <a:pos x="T4" y="T5"/>
                </a:cxn>
                <a:cxn ang="0">
                  <a:pos x="T6" y="T7"/>
                </a:cxn>
                <a:cxn ang="0">
                  <a:pos x="T8" y="T9"/>
                </a:cxn>
              </a:cxnLst>
              <a:rect l="0" t="0" r="r" b="b"/>
              <a:pathLst>
                <a:path w="52" h="64">
                  <a:moveTo>
                    <a:pt x="52" y="0"/>
                  </a:moveTo>
                  <a:lnTo>
                    <a:pt x="52" y="64"/>
                  </a:lnTo>
                  <a:lnTo>
                    <a:pt x="0" y="63"/>
                  </a:lnTo>
                  <a:lnTo>
                    <a:pt x="0" y="0"/>
                  </a:lnTo>
                  <a:lnTo>
                    <a:pt x="52"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234">
              <a:extLst>
                <a:ext uri="{FF2B5EF4-FFF2-40B4-BE49-F238E27FC236}">
                  <a16:creationId xmlns:a16="http://schemas.microsoft.com/office/drawing/2014/main" id="{D4FE8AFC-5287-4AC8-A8EC-7A01C6A62942}"/>
                </a:ext>
              </a:extLst>
            </p:cNvPr>
            <p:cNvSpPr>
              <a:spLocks/>
            </p:cNvSpPr>
            <p:nvPr/>
          </p:nvSpPr>
          <p:spPr bwMode="auto">
            <a:xfrm>
              <a:off x="3720" y="1401"/>
              <a:ext cx="28" cy="63"/>
            </a:xfrm>
            <a:custGeom>
              <a:avLst/>
              <a:gdLst>
                <a:gd name="T0" fmla="*/ 26 w 28"/>
                <a:gd name="T1" fmla="*/ 0 h 63"/>
                <a:gd name="T2" fmla="*/ 28 w 28"/>
                <a:gd name="T3" fmla="*/ 63 h 63"/>
                <a:gd name="T4" fmla="*/ 0 w 28"/>
                <a:gd name="T5" fmla="*/ 0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235">
              <a:extLst>
                <a:ext uri="{FF2B5EF4-FFF2-40B4-BE49-F238E27FC236}">
                  <a16:creationId xmlns:a16="http://schemas.microsoft.com/office/drawing/2014/main" id="{DC4DAA17-88D8-4008-AD42-9535230D5FC6}"/>
                </a:ext>
              </a:extLst>
            </p:cNvPr>
            <p:cNvSpPr>
              <a:spLocks/>
            </p:cNvSpPr>
            <p:nvPr/>
          </p:nvSpPr>
          <p:spPr bwMode="auto">
            <a:xfrm>
              <a:off x="3720" y="1401"/>
              <a:ext cx="28" cy="63"/>
            </a:xfrm>
            <a:custGeom>
              <a:avLst/>
              <a:gdLst>
                <a:gd name="T0" fmla="*/ 28 w 28"/>
                <a:gd name="T1" fmla="*/ 63 h 63"/>
                <a:gd name="T2" fmla="*/ 0 w 28"/>
                <a:gd name="T3" fmla="*/ 0 h 63"/>
                <a:gd name="T4" fmla="*/ 2 w 28"/>
                <a:gd name="T5" fmla="*/ 63 h 63"/>
                <a:gd name="T6" fmla="*/ 28 w 28"/>
                <a:gd name="T7" fmla="*/ 63 h 63"/>
              </a:gdLst>
              <a:ahLst/>
              <a:cxnLst>
                <a:cxn ang="0">
                  <a:pos x="T0" y="T1"/>
                </a:cxn>
                <a:cxn ang="0">
                  <a:pos x="T2" y="T3"/>
                </a:cxn>
                <a:cxn ang="0">
                  <a:pos x="T4" y="T5"/>
                </a:cxn>
                <a:cxn ang="0">
                  <a:pos x="T6" y="T7"/>
                </a:cxn>
              </a:cxnLst>
              <a:rect l="0" t="0" r="r" b="b"/>
              <a:pathLst>
                <a:path w="28" h="63">
                  <a:moveTo>
                    <a:pt x="28" y="63"/>
                  </a:moveTo>
                  <a:lnTo>
                    <a:pt x="0" y="0"/>
                  </a:lnTo>
                  <a:lnTo>
                    <a:pt x="2" y="63"/>
                  </a:lnTo>
                  <a:lnTo>
                    <a:pt x="28"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236">
              <a:extLst>
                <a:ext uri="{FF2B5EF4-FFF2-40B4-BE49-F238E27FC236}">
                  <a16:creationId xmlns:a16="http://schemas.microsoft.com/office/drawing/2014/main" id="{0EDF2E98-A69A-4AF0-BA77-1980DC38D208}"/>
                </a:ext>
              </a:extLst>
            </p:cNvPr>
            <p:cNvSpPr>
              <a:spLocks/>
            </p:cNvSpPr>
            <p:nvPr/>
          </p:nvSpPr>
          <p:spPr bwMode="auto">
            <a:xfrm>
              <a:off x="3720" y="1401"/>
              <a:ext cx="28" cy="63"/>
            </a:xfrm>
            <a:custGeom>
              <a:avLst/>
              <a:gdLst>
                <a:gd name="T0" fmla="*/ 26 w 28"/>
                <a:gd name="T1" fmla="*/ 0 h 63"/>
                <a:gd name="T2" fmla="*/ 28 w 28"/>
                <a:gd name="T3" fmla="*/ 63 h 63"/>
                <a:gd name="T4" fmla="*/ 2 w 28"/>
                <a:gd name="T5" fmla="*/ 63 h 63"/>
                <a:gd name="T6" fmla="*/ 0 w 28"/>
                <a:gd name="T7" fmla="*/ 0 h 63"/>
                <a:gd name="T8" fmla="*/ 26 w 28"/>
                <a:gd name="T9" fmla="*/ 0 h 63"/>
              </a:gdLst>
              <a:ahLst/>
              <a:cxnLst>
                <a:cxn ang="0">
                  <a:pos x="T0" y="T1"/>
                </a:cxn>
                <a:cxn ang="0">
                  <a:pos x="T2" y="T3"/>
                </a:cxn>
                <a:cxn ang="0">
                  <a:pos x="T4" y="T5"/>
                </a:cxn>
                <a:cxn ang="0">
                  <a:pos x="T6" y="T7"/>
                </a:cxn>
                <a:cxn ang="0">
                  <a:pos x="T8" y="T9"/>
                </a:cxn>
              </a:cxnLst>
              <a:rect l="0" t="0" r="r" b="b"/>
              <a:pathLst>
                <a:path w="28" h="63">
                  <a:moveTo>
                    <a:pt x="26" y="0"/>
                  </a:moveTo>
                  <a:lnTo>
                    <a:pt x="28" y="63"/>
                  </a:lnTo>
                  <a:lnTo>
                    <a:pt x="2" y="63"/>
                  </a:lnTo>
                  <a:lnTo>
                    <a:pt x="0" y="0"/>
                  </a:lnTo>
                  <a:lnTo>
                    <a:pt x="2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237">
              <a:extLst>
                <a:ext uri="{FF2B5EF4-FFF2-40B4-BE49-F238E27FC236}">
                  <a16:creationId xmlns:a16="http://schemas.microsoft.com/office/drawing/2014/main" id="{E899653D-6AB9-4E2B-9332-59595499D898}"/>
                </a:ext>
              </a:extLst>
            </p:cNvPr>
            <p:cNvSpPr>
              <a:spLocks/>
            </p:cNvSpPr>
            <p:nvPr/>
          </p:nvSpPr>
          <p:spPr bwMode="auto">
            <a:xfrm>
              <a:off x="3694" y="1401"/>
              <a:ext cx="28" cy="63"/>
            </a:xfrm>
            <a:custGeom>
              <a:avLst/>
              <a:gdLst>
                <a:gd name="T0" fmla="*/ 26 w 28"/>
                <a:gd name="T1" fmla="*/ 0 h 63"/>
                <a:gd name="T2" fmla="*/ 28 w 28"/>
                <a:gd name="T3" fmla="*/ 63 h 63"/>
                <a:gd name="T4" fmla="*/ 0 w 28"/>
                <a:gd name="T5" fmla="*/ 1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1"/>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238">
              <a:extLst>
                <a:ext uri="{FF2B5EF4-FFF2-40B4-BE49-F238E27FC236}">
                  <a16:creationId xmlns:a16="http://schemas.microsoft.com/office/drawing/2014/main" id="{8F4472E4-1929-469A-B382-6883085EA3FE}"/>
                </a:ext>
              </a:extLst>
            </p:cNvPr>
            <p:cNvSpPr>
              <a:spLocks/>
            </p:cNvSpPr>
            <p:nvPr/>
          </p:nvSpPr>
          <p:spPr bwMode="auto">
            <a:xfrm>
              <a:off x="3694" y="1402"/>
              <a:ext cx="28" cy="63"/>
            </a:xfrm>
            <a:custGeom>
              <a:avLst/>
              <a:gdLst>
                <a:gd name="T0" fmla="*/ 28 w 28"/>
                <a:gd name="T1" fmla="*/ 62 h 63"/>
                <a:gd name="T2" fmla="*/ 0 w 28"/>
                <a:gd name="T3" fmla="*/ 0 h 63"/>
                <a:gd name="T4" fmla="*/ 2 w 28"/>
                <a:gd name="T5" fmla="*/ 63 h 63"/>
                <a:gd name="T6" fmla="*/ 28 w 28"/>
                <a:gd name="T7" fmla="*/ 62 h 63"/>
              </a:gdLst>
              <a:ahLst/>
              <a:cxnLst>
                <a:cxn ang="0">
                  <a:pos x="T0" y="T1"/>
                </a:cxn>
                <a:cxn ang="0">
                  <a:pos x="T2" y="T3"/>
                </a:cxn>
                <a:cxn ang="0">
                  <a:pos x="T4" y="T5"/>
                </a:cxn>
                <a:cxn ang="0">
                  <a:pos x="T6" y="T7"/>
                </a:cxn>
              </a:cxnLst>
              <a:rect l="0" t="0" r="r" b="b"/>
              <a:pathLst>
                <a:path w="28" h="63">
                  <a:moveTo>
                    <a:pt x="28" y="62"/>
                  </a:moveTo>
                  <a:lnTo>
                    <a:pt x="0" y="0"/>
                  </a:lnTo>
                  <a:lnTo>
                    <a:pt x="2" y="63"/>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239">
              <a:extLst>
                <a:ext uri="{FF2B5EF4-FFF2-40B4-BE49-F238E27FC236}">
                  <a16:creationId xmlns:a16="http://schemas.microsoft.com/office/drawing/2014/main" id="{8399D843-E6A2-40DD-8053-7A786DE660BD}"/>
                </a:ext>
              </a:extLst>
            </p:cNvPr>
            <p:cNvSpPr>
              <a:spLocks/>
            </p:cNvSpPr>
            <p:nvPr/>
          </p:nvSpPr>
          <p:spPr bwMode="auto">
            <a:xfrm>
              <a:off x="3694" y="1401"/>
              <a:ext cx="28" cy="64"/>
            </a:xfrm>
            <a:custGeom>
              <a:avLst/>
              <a:gdLst>
                <a:gd name="T0" fmla="*/ 26 w 28"/>
                <a:gd name="T1" fmla="*/ 0 h 64"/>
                <a:gd name="T2" fmla="*/ 28 w 28"/>
                <a:gd name="T3" fmla="*/ 63 h 64"/>
                <a:gd name="T4" fmla="*/ 2 w 28"/>
                <a:gd name="T5" fmla="*/ 64 h 64"/>
                <a:gd name="T6" fmla="*/ 0 w 28"/>
                <a:gd name="T7" fmla="*/ 1 h 64"/>
                <a:gd name="T8" fmla="*/ 26 w 28"/>
                <a:gd name="T9" fmla="*/ 0 h 64"/>
              </a:gdLst>
              <a:ahLst/>
              <a:cxnLst>
                <a:cxn ang="0">
                  <a:pos x="T0" y="T1"/>
                </a:cxn>
                <a:cxn ang="0">
                  <a:pos x="T2" y="T3"/>
                </a:cxn>
                <a:cxn ang="0">
                  <a:pos x="T4" y="T5"/>
                </a:cxn>
                <a:cxn ang="0">
                  <a:pos x="T6" y="T7"/>
                </a:cxn>
                <a:cxn ang="0">
                  <a:pos x="T8" y="T9"/>
                </a:cxn>
              </a:cxnLst>
              <a:rect l="0" t="0" r="r" b="b"/>
              <a:pathLst>
                <a:path w="28" h="64">
                  <a:moveTo>
                    <a:pt x="26" y="0"/>
                  </a:moveTo>
                  <a:lnTo>
                    <a:pt x="28" y="63"/>
                  </a:lnTo>
                  <a:lnTo>
                    <a:pt x="2" y="64"/>
                  </a:lnTo>
                  <a:lnTo>
                    <a:pt x="0" y="1"/>
                  </a:lnTo>
                  <a:lnTo>
                    <a:pt x="26"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240">
              <a:extLst>
                <a:ext uri="{FF2B5EF4-FFF2-40B4-BE49-F238E27FC236}">
                  <a16:creationId xmlns:a16="http://schemas.microsoft.com/office/drawing/2014/main" id="{DAA6DF26-E636-46F2-AFBB-E22402CC366A}"/>
                </a:ext>
              </a:extLst>
            </p:cNvPr>
            <p:cNvSpPr>
              <a:spLocks/>
            </p:cNvSpPr>
            <p:nvPr/>
          </p:nvSpPr>
          <p:spPr bwMode="auto">
            <a:xfrm>
              <a:off x="3615" y="1404"/>
              <a:ext cx="55" cy="63"/>
            </a:xfrm>
            <a:custGeom>
              <a:avLst/>
              <a:gdLst>
                <a:gd name="T0" fmla="*/ 53 w 55"/>
                <a:gd name="T1" fmla="*/ 0 h 63"/>
                <a:gd name="T2" fmla="*/ 55 w 55"/>
                <a:gd name="T3" fmla="*/ 63 h 63"/>
                <a:gd name="T4" fmla="*/ 0 w 55"/>
                <a:gd name="T5" fmla="*/ 3 h 63"/>
                <a:gd name="T6" fmla="*/ 53 w 55"/>
                <a:gd name="T7" fmla="*/ 0 h 63"/>
              </a:gdLst>
              <a:ahLst/>
              <a:cxnLst>
                <a:cxn ang="0">
                  <a:pos x="T0" y="T1"/>
                </a:cxn>
                <a:cxn ang="0">
                  <a:pos x="T2" y="T3"/>
                </a:cxn>
                <a:cxn ang="0">
                  <a:pos x="T4" y="T5"/>
                </a:cxn>
                <a:cxn ang="0">
                  <a:pos x="T6" y="T7"/>
                </a:cxn>
              </a:cxnLst>
              <a:rect l="0" t="0" r="r" b="b"/>
              <a:pathLst>
                <a:path w="55" h="63">
                  <a:moveTo>
                    <a:pt x="53" y="0"/>
                  </a:moveTo>
                  <a:lnTo>
                    <a:pt x="55" y="63"/>
                  </a:lnTo>
                  <a:lnTo>
                    <a:pt x="0" y="3"/>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241">
              <a:extLst>
                <a:ext uri="{FF2B5EF4-FFF2-40B4-BE49-F238E27FC236}">
                  <a16:creationId xmlns:a16="http://schemas.microsoft.com/office/drawing/2014/main" id="{6F900137-F852-434E-B7DE-50715ABC1551}"/>
                </a:ext>
              </a:extLst>
            </p:cNvPr>
            <p:cNvSpPr>
              <a:spLocks/>
            </p:cNvSpPr>
            <p:nvPr/>
          </p:nvSpPr>
          <p:spPr bwMode="auto">
            <a:xfrm>
              <a:off x="3615" y="1407"/>
              <a:ext cx="55" cy="63"/>
            </a:xfrm>
            <a:custGeom>
              <a:avLst/>
              <a:gdLst>
                <a:gd name="T0" fmla="*/ 55 w 55"/>
                <a:gd name="T1" fmla="*/ 60 h 63"/>
                <a:gd name="T2" fmla="*/ 0 w 55"/>
                <a:gd name="T3" fmla="*/ 0 h 63"/>
                <a:gd name="T4" fmla="*/ 4 w 55"/>
                <a:gd name="T5" fmla="*/ 63 h 63"/>
                <a:gd name="T6" fmla="*/ 55 w 55"/>
                <a:gd name="T7" fmla="*/ 60 h 63"/>
              </a:gdLst>
              <a:ahLst/>
              <a:cxnLst>
                <a:cxn ang="0">
                  <a:pos x="T0" y="T1"/>
                </a:cxn>
                <a:cxn ang="0">
                  <a:pos x="T2" y="T3"/>
                </a:cxn>
                <a:cxn ang="0">
                  <a:pos x="T4" y="T5"/>
                </a:cxn>
                <a:cxn ang="0">
                  <a:pos x="T6" y="T7"/>
                </a:cxn>
              </a:cxnLst>
              <a:rect l="0" t="0" r="r" b="b"/>
              <a:pathLst>
                <a:path w="55" h="63">
                  <a:moveTo>
                    <a:pt x="55" y="60"/>
                  </a:moveTo>
                  <a:lnTo>
                    <a:pt x="0" y="0"/>
                  </a:lnTo>
                  <a:lnTo>
                    <a:pt x="4" y="63"/>
                  </a:lnTo>
                  <a:lnTo>
                    <a:pt x="5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242">
              <a:extLst>
                <a:ext uri="{FF2B5EF4-FFF2-40B4-BE49-F238E27FC236}">
                  <a16:creationId xmlns:a16="http://schemas.microsoft.com/office/drawing/2014/main" id="{63FD336A-08ED-4484-B85D-2DCD53CED30F}"/>
                </a:ext>
              </a:extLst>
            </p:cNvPr>
            <p:cNvSpPr>
              <a:spLocks/>
            </p:cNvSpPr>
            <p:nvPr/>
          </p:nvSpPr>
          <p:spPr bwMode="auto">
            <a:xfrm>
              <a:off x="3615" y="1404"/>
              <a:ext cx="55" cy="66"/>
            </a:xfrm>
            <a:custGeom>
              <a:avLst/>
              <a:gdLst>
                <a:gd name="T0" fmla="*/ 53 w 55"/>
                <a:gd name="T1" fmla="*/ 0 h 66"/>
                <a:gd name="T2" fmla="*/ 55 w 55"/>
                <a:gd name="T3" fmla="*/ 63 h 66"/>
                <a:gd name="T4" fmla="*/ 4 w 55"/>
                <a:gd name="T5" fmla="*/ 66 h 66"/>
                <a:gd name="T6" fmla="*/ 0 w 55"/>
                <a:gd name="T7" fmla="*/ 3 h 66"/>
                <a:gd name="T8" fmla="*/ 53 w 55"/>
                <a:gd name="T9" fmla="*/ 0 h 66"/>
              </a:gdLst>
              <a:ahLst/>
              <a:cxnLst>
                <a:cxn ang="0">
                  <a:pos x="T0" y="T1"/>
                </a:cxn>
                <a:cxn ang="0">
                  <a:pos x="T2" y="T3"/>
                </a:cxn>
                <a:cxn ang="0">
                  <a:pos x="T4" y="T5"/>
                </a:cxn>
                <a:cxn ang="0">
                  <a:pos x="T6" y="T7"/>
                </a:cxn>
                <a:cxn ang="0">
                  <a:pos x="T8" y="T9"/>
                </a:cxn>
              </a:cxnLst>
              <a:rect l="0" t="0" r="r" b="b"/>
              <a:pathLst>
                <a:path w="55" h="66">
                  <a:moveTo>
                    <a:pt x="53" y="0"/>
                  </a:moveTo>
                  <a:lnTo>
                    <a:pt x="55" y="63"/>
                  </a:lnTo>
                  <a:lnTo>
                    <a:pt x="4" y="66"/>
                  </a:lnTo>
                  <a:lnTo>
                    <a:pt x="0" y="3"/>
                  </a:lnTo>
                  <a:lnTo>
                    <a:pt x="53"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243">
              <a:extLst>
                <a:ext uri="{FF2B5EF4-FFF2-40B4-BE49-F238E27FC236}">
                  <a16:creationId xmlns:a16="http://schemas.microsoft.com/office/drawing/2014/main" id="{99F60A4F-AAD6-4A55-A7F9-547DF22917E8}"/>
                </a:ext>
              </a:extLst>
            </p:cNvPr>
            <p:cNvSpPr>
              <a:spLocks/>
            </p:cNvSpPr>
            <p:nvPr/>
          </p:nvSpPr>
          <p:spPr bwMode="auto">
            <a:xfrm>
              <a:off x="3537" y="1409"/>
              <a:ext cx="56" cy="63"/>
            </a:xfrm>
            <a:custGeom>
              <a:avLst/>
              <a:gdLst>
                <a:gd name="T0" fmla="*/ 52 w 56"/>
                <a:gd name="T1" fmla="*/ 0 h 63"/>
                <a:gd name="T2" fmla="*/ 56 w 56"/>
                <a:gd name="T3" fmla="*/ 63 h 63"/>
                <a:gd name="T4" fmla="*/ 0 w 56"/>
                <a:gd name="T5" fmla="*/ 4 h 63"/>
                <a:gd name="T6" fmla="*/ 52 w 56"/>
                <a:gd name="T7" fmla="*/ 0 h 63"/>
              </a:gdLst>
              <a:ahLst/>
              <a:cxnLst>
                <a:cxn ang="0">
                  <a:pos x="T0" y="T1"/>
                </a:cxn>
                <a:cxn ang="0">
                  <a:pos x="T2" y="T3"/>
                </a:cxn>
                <a:cxn ang="0">
                  <a:pos x="T4" y="T5"/>
                </a:cxn>
                <a:cxn ang="0">
                  <a:pos x="T6" y="T7"/>
                </a:cxn>
              </a:cxnLst>
              <a:rect l="0" t="0" r="r" b="b"/>
              <a:pathLst>
                <a:path w="56" h="63">
                  <a:moveTo>
                    <a:pt x="52" y="0"/>
                  </a:moveTo>
                  <a:lnTo>
                    <a:pt x="56" y="63"/>
                  </a:lnTo>
                  <a:lnTo>
                    <a:pt x="0" y="4"/>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244">
              <a:extLst>
                <a:ext uri="{FF2B5EF4-FFF2-40B4-BE49-F238E27FC236}">
                  <a16:creationId xmlns:a16="http://schemas.microsoft.com/office/drawing/2014/main" id="{6D5BA5E9-FC0F-487C-ABEB-8005C46ADC6F}"/>
                </a:ext>
              </a:extLst>
            </p:cNvPr>
            <p:cNvSpPr>
              <a:spLocks/>
            </p:cNvSpPr>
            <p:nvPr/>
          </p:nvSpPr>
          <p:spPr bwMode="auto">
            <a:xfrm>
              <a:off x="3537" y="1413"/>
              <a:ext cx="56" cy="62"/>
            </a:xfrm>
            <a:custGeom>
              <a:avLst/>
              <a:gdLst>
                <a:gd name="T0" fmla="*/ 56 w 56"/>
                <a:gd name="T1" fmla="*/ 59 h 62"/>
                <a:gd name="T2" fmla="*/ 0 w 56"/>
                <a:gd name="T3" fmla="*/ 0 h 62"/>
                <a:gd name="T4" fmla="*/ 5 w 56"/>
                <a:gd name="T5" fmla="*/ 62 h 62"/>
                <a:gd name="T6" fmla="*/ 56 w 56"/>
                <a:gd name="T7" fmla="*/ 59 h 62"/>
              </a:gdLst>
              <a:ahLst/>
              <a:cxnLst>
                <a:cxn ang="0">
                  <a:pos x="T0" y="T1"/>
                </a:cxn>
                <a:cxn ang="0">
                  <a:pos x="T2" y="T3"/>
                </a:cxn>
                <a:cxn ang="0">
                  <a:pos x="T4" y="T5"/>
                </a:cxn>
                <a:cxn ang="0">
                  <a:pos x="T6" y="T7"/>
                </a:cxn>
              </a:cxnLst>
              <a:rect l="0" t="0" r="r" b="b"/>
              <a:pathLst>
                <a:path w="56" h="62">
                  <a:moveTo>
                    <a:pt x="56" y="59"/>
                  </a:moveTo>
                  <a:lnTo>
                    <a:pt x="0" y="0"/>
                  </a:lnTo>
                  <a:lnTo>
                    <a:pt x="5" y="62"/>
                  </a:lnTo>
                  <a:lnTo>
                    <a:pt x="5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245">
              <a:extLst>
                <a:ext uri="{FF2B5EF4-FFF2-40B4-BE49-F238E27FC236}">
                  <a16:creationId xmlns:a16="http://schemas.microsoft.com/office/drawing/2014/main" id="{C01A2905-BEAA-4FFC-B107-7D5CD8219BC3}"/>
                </a:ext>
              </a:extLst>
            </p:cNvPr>
            <p:cNvSpPr>
              <a:spLocks/>
            </p:cNvSpPr>
            <p:nvPr/>
          </p:nvSpPr>
          <p:spPr bwMode="auto">
            <a:xfrm>
              <a:off x="3537" y="1409"/>
              <a:ext cx="56" cy="66"/>
            </a:xfrm>
            <a:custGeom>
              <a:avLst/>
              <a:gdLst>
                <a:gd name="T0" fmla="*/ 52 w 56"/>
                <a:gd name="T1" fmla="*/ 0 h 66"/>
                <a:gd name="T2" fmla="*/ 56 w 56"/>
                <a:gd name="T3" fmla="*/ 63 h 66"/>
                <a:gd name="T4" fmla="*/ 5 w 56"/>
                <a:gd name="T5" fmla="*/ 66 h 66"/>
                <a:gd name="T6" fmla="*/ 0 w 56"/>
                <a:gd name="T7" fmla="*/ 4 h 66"/>
                <a:gd name="T8" fmla="*/ 52 w 56"/>
                <a:gd name="T9" fmla="*/ 0 h 66"/>
              </a:gdLst>
              <a:ahLst/>
              <a:cxnLst>
                <a:cxn ang="0">
                  <a:pos x="T0" y="T1"/>
                </a:cxn>
                <a:cxn ang="0">
                  <a:pos x="T2" y="T3"/>
                </a:cxn>
                <a:cxn ang="0">
                  <a:pos x="T4" y="T5"/>
                </a:cxn>
                <a:cxn ang="0">
                  <a:pos x="T6" y="T7"/>
                </a:cxn>
                <a:cxn ang="0">
                  <a:pos x="T8" y="T9"/>
                </a:cxn>
              </a:cxnLst>
              <a:rect l="0" t="0" r="r" b="b"/>
              <a:pathLst>
                <a:path w="56" h="66">
                  <a:moveTo>
                    <a:pt x="52" y="0"/>
                  </a:moveTo>
                  <a:lnTo>
                    <a:pt x="56" y="63"/>
                  </a:lnTo>
                  <a:lnTo>
                    <a:pt x="5" y="66"/>
                  </a:lnTo>
                  <a:lnTo>
                    <a:pt x="0" y="4"/>
                  </a:lnTo>
                  <a:lnTo>
                    <a:pt x="52"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246">
              <a:extLst>
                <a:ext uri="{FF2B5EF4-FFF2-40B4-BE49-F238E27FC236}">
                  <a16:creationId xmlns:a16="http://schemas.microsoft.com/office/drawing/2014/main" id="{5A2BBB54-F4A4-46AB-AA2E-368A403859A6}"/>
                </a:ext>
              </a:extLst>
            </p:cNvPr>
            <p:cNvSpPr>
              <a:spLocks/>
            </p:cNvSpPr>
            <p:nvPr/>
          </p:nvSpPr>
          <p:spPr bwMode="auto">
            <a:xfrm>
              <a:off x="3476" y="1414"/>
              <a:ext cx="40" cy="63"/>
            </a:xfrm>
            <a:custGeom>
              <a:avLst/>
              <a:gdLst>
                <a:gd name="T0" fmla="*/ 34 w 40"/>
                <a:gd name="T1" fmla="*/ 0 h 63"/>
                <a:gd name="T2" fmla="*/ 40 w 40"/>
                <a:gd name="T3" fmla="*/ 63 h 63"/>
                <a:gd name="T4" fmla="*/ 0 w 40"/>
                <a:gd name="T5" fmla="*/ 2 h 63"/>
                <a:gd name="T6" fmla="*/ 34 w 40"/>
                <a:gd name="T7" fmla="*/ 0 h 63"/>
              </a:gdLst>
              <a:ahLst/>
              <a:cxnLst>
                <a:cxn ang="0">
                  <a:pos x="T0" y="T1"/>
                </a:cxn>
                <a:cxn ang="0">
                  <a:pos x="T2" y="T3"/>
                </a:cxn>
                <a:cxn ang="0">
                  <a:pos x="T4" y="T5"/>
                </a:cxn>
                <a:cxn ang="0">
                  <a:pos x="T6" y="T7"/>
                </a:cxn>
              </a:cxnLst>
              <a:rect l="0" t="0" r="r" b="b"/>
              <a:pathLst>
                <a:path w="40" h="63">
                  <a:moveTo>
                    <a:pt x="34" y="0"/>
                  </a:moveTo>
                  <a:lnTo>
                    <a:pt x="40" y="63"/>
                  </a:lnTo>
                  <a:lnTo>
                    <a:pt x="0" y="2"/>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247">
              <a:extLst>
                <a:ext uri="{FF2B5EF4-FFF2-40B4-BE49-F238E27FC236}">
                  <a16:creationId xmlns:a16="http://schemas.microsoft.com/office/drawing/2014/main" id="{34C2E1D8-C769-442E-B138-7CDADBFBFCB7}"/>
                </a:ext>
              </a:extLst>
            </p:cNvPr>
            <p:cNvSpPr>
              <a:spLocks/>
            </p:cNvSpPr>
            <p:nvPr/>
          </p:nvSpPr>
          <p:spPr bwMode="auto">
            <a:xfrm>
              <a:off x="3476" y="1416"/>
              <a:ext cx="40" cy="63"/>
            </a:xfrm>
            <a:custGeom>
              <a:avLst/>
              <a:gdLst>
                <a:gd name="T0" fmla="*/ 40 w 40"/>
                <a:gd name="T1" fmla="*/ 61 h 63"/>
                <a:gd name="T2" fmla="*/ 0 w 40"/>
                <a:gd name="T3" fmla="*/ 0 h 63"/>
                <a:gd name="T4" fmla="*/ 7 w 40"/>
                <a:gd name="T5" fmla="*/ 63 h 63"/>
                <a:gd name="T6" fmla="*/ 40 w 40"/>
                <a:gd name="T7" fmla="*/ 61 h 63"/>
              </a:gdLst>
              <a:ahLst/>
              <a:cxnLst>
                <a:cxn ang="0">
                  <a:pos x="T0" y="T1"/>
                </a:cxn>
                <a:cxn ang="0">
                  <a:pos x="T2" y="T3"/>
                </a:cxn>
                <a:cxn ang="0">
                  <a:pos x="T4" y="T5"/>
                </a:cxn>
                <a:cxn ang="0">
                  <a:pos x="T6" y="T7"/>
                </a:cxn>
              </a:cxnLst>
              <a:rect l="0" t="0" r="r" b="b"/>
              <a:pathLst>
                <a:path w="40" h="63">
                  <a:moveTo>
                    <a:pt x="40" y="61"/>
                  </a:moveTo>
                  <a:lnTo>
                    <a:pt x="0" y="0"/>
                  </a:lnTo>
                  <a:lnTo>
                    <a:pt x="7" y="63"/>
                  </a:lnTo>
                  <a:lnTo>
                    <a:pt x="4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248">
              <a:extLst>
                <a:ext uri="{FF2B5EF4-FFF2-40B4-BE49-F238E27FC236}">
                  <a16:creationId xmlns:a16="http://schemas.microsoft.com/office/drawing/2014/main" id="{82CB0EE7-4069-4627-9338-CEBD30CCF848}"/>
                </a:ext>
              </a:extLst>
            </p:cNvPr>
            <p:cNvSpPr>
              <a:spLocks/>
            </p:cNvSpPr>
            <p:nvPr/>
          </p:nvSpPr>
          <p:spPr bwMode="auto">
            <a:xfrm>
              <a:off x="3476" y="1414"/>
              <a:ext cx="40" cy="65"/>
            </a:xfrm>
            <a:custGeom>
              <a:avLst/>
              <a:gdLst>
                <a:gd name="T0" fmla="*/ 34 w 40"/>
                <a:gd name="T1" fmla="*/ 0 h 65"/>
                <a:gd name="T2" fmla="*/ 40 w 40"/>
                <a:gd name="T3" fmla="*/ 63 h 65"/>
                <a:gd name="T4" fmla="*/ 7 w 40"/>
                <a:gd name="T5" fmla="*/ 65 h 65"/>
                <a:gd name="T6" fmla="*/ 0 w 40"/>
                <a:gd name="T7" fmla="*/ 2 h 65"/>
                <a:gd name="T8" fmla="*/ 34 w 40"/>
                <a:gd name="T9" fmla="*/ 0 h 65"/>
              </a:gdLst>
              <a:ahLst/>
              <a:cxnLst>
                <a:cxn ang="0">
                  <a:pos x="T0" y="T1"/>
                </a:cxn>
                <a:cxn ang="0">
                  <a:pos x="T2" y="T3"/>
                </a:cxn>
                <a:cxn ang="0">
                  <a:pos x="T4" y="T5"/>
                </a:cxn>
                <a:cxn ang="0">
                  <a:pos x="T6" y="T7"/>
                </a:cxn>
                <a:cxn ang="0">
                  <a:pos x="T8" y="T9"/>
                </a:cxn>
              </a:cxnLst>
              <a:rect l="0" t="0" r="r" b="b"/>
              <a:pathLst>
                <a:path w="40" h="65">
                  <a:moveTo>
                    <a:pt x="34" y="0"/>
                  </a:moveTo>
                  <a:lnTo>
                    <a:pt x="40" y="63"/>
                  </a:lnTo>
                  <a:lnTo>
                    <a:pt x="7" y="65"/>
                  </a:lnTo>
                  <a:lnTo>
                    <a:pt x="0" y="2"/>
                  </a:lnTo>
                  <a:lnTo>
                    <a:pt x="34" y="0"/>
                  </a:lnTo>
                  <a:close/>
                </a:path>
              </a:pathLst>
            </a:custGeom>
            <a:solidFill>
              <a:srgbClr val="FF0000"/>
            </a:solid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Line 249">
              <a:extLst>
                <a:ext uri="{FF2B5EF4-FFF2-40B4-BE49-F238E27FC236}">
                  <a16:creationId xmlns:a16="http://schemas.microsoft.com/office/drawing/2014/main" id="{B89257CC-E536-4B2D-96A8-8618BD239F1B}"/>
                </a:ext>
              </a:extLst>
            </p:cNvPr>
            <p:cNvSpPr>
              <a:spLocks noChangeShapeType="1"/>
            </p:cNvSpPr>
            <p:nvPr/>
          </p:nvSpPr>
          <p:spPr bwMode="auto">
            <a:xfrm>
              <a:off x="3476" y="1416"/>
              <a:ext cx="7" cy="63"/>
            </a:xfrm>
            <a:prstGeom prst="line">
              <a:avLst/>
            </a:prstGeom>
            <a:grpFill/>
            <a:ln w="0">
              <a:solidFill>
                <a:srgbClr val="FF00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250">
              <a:extLst>
                <a:ext uri="{FF2B5EF4-FFF2-40B4-BE49-F238E27FC236}">
                  <a16:creationId xmlns:a16="http://schemas.microsoft.com/office/drawing/2014/main" id="{DC0D5379-0206-4F0C-B676-A93AF0C47C65}"/>
                </a:ext>
              </a:extLst>
            </p:cNvPr>
            <p:cNvSpPr>
              <a:spLocks/>
            </p:cNvSpPr>
            <p:nvPr/>
          </p:nvSpPr>
          <p:spPr bwMode="auto">
            <a:xfrm>
              <a:off x="5717" y="1657"/>
              <a:ext cx="53" cy="154"/>
            </a:xfrm>
            <a:custGeom>
              <a:avLst/>
              <a:gdLst>
                <a:gd name="T0" fmla="*/ 50 w 53"/>
                <a:gd name="T1" fmla="*/ 0 h 154"/>
                <a:gd name="T2" fmla="*/ 53 w 53"/>
                <a:gd name="T3" fmla="*/ 154 h 154"/>
                <a:gd name="T4" fmla="*/ 0 w 53"/>
                <a:gd name="T5" fmla="*/ 9 h 154"/>
                <a:gd name="T6" fmla="*/ 50 w 53"/>
                <a:gd name="T7" fmla="*/ 0 h 154"/>
              </a:gdLst>
              <a:ahLst/>
              <a:cxnLst>
                <a:cxn ang="0">
                  <a:pos x="T0" y="T1"/>
                </a:cxn>
                <a:cxn ang="0">
                  <a:pos x="T2" y="T3"/>
                </a:cxn>
                <a:cxn ang="0">
                  <a:pos x="T4" y="T5"/>
                </a:cxn>
                <a:cxn ang="0">
                  <a:pos x="T6" y="T7"/>
                </a:cxn>
              </a:cxnLst>
              <a:rect l="0" t="0" r="r" b="b"/>
              <a:pathLst>
                <a:path w="53" h="154">
                  <a:moveTo>
                    <a:pt x="50" y="0"/>
                  </a:moveTo>
                  <a:lnTo>
                    <a:pt x="53" y="154"/>
                  </a:lnTo>
                  <a:lnTo>
                    <a:pt x="0" y="9"/>
                  </a:lnTo>
                  <a:lnTo>
                    <a:pt x="5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252">
              <a:extLst>
                <a:ext uri="{FF2B5EF4-FFF2-40B4-BE49-F238E27FC236}">
                  <a16:creationId xmlns:a16="http://schemas.microsoft.com/office/drawing/2014/main" id="{20FAB135-B064-4089-8FD0-6251FA8A49FB}"/>
                </a:ext>
              </a:extLst>
            </p:cNvPr>
            <p:cNvSpPr>
              <a:spLocks/>
            </p:cNvSpPr>
            <p:nvPr/>
          </p:nvSpPr>
          <p:spPr bwMode="auto">
            <a:xfrm>
              <a:off x="5649" y="1184"/>
              <a:ext cx="97" cy="478"/>
            </a:xfrm>
            <a:custGeom>
              <a:avLst/>
              <a:gdLst>
                <a:gd name="T0" fmla="*/ 89 w 97"/>
                <a:gd name="T1" fmla="*/ 478 h 478"/>
                <a:gd name="T2" fmla="*/ 97 w 97"/>
                <a:gd name="T3" fmla="*/ 477 h 478"/>
                <a:gd name="T4" fmla="*/ 0 w 97"/>
                <a:gd name="T5" fmla="*/ 0 h 478"/>
                <a:gd name="T6" fmla="*/ 89 w 97"/>
                <a:gd name="T7" fmla="*/ 478 h 478"/>
              </a:gdLst>
              <a:ahLst/>
              <a:cxnLst>
                <a:cxn ang="0">
                  <a:pos x="T0" y="T1"/>
                </a:cxn>
                <a:cxn ang="0">
                  <a:pos x="T2" y="T3"/>
                </a:cxn>
                <a:cxn ang="0">
                  <a:pos x="T4" y="T5"/>
                </a:cxn>
                <a:cxn ang="0">
                  <a:pos x="T6" y="T7"/>
                </a:cxn>
              </a:cxnLst>
              <a:rect l="0" t="0" r="r" b="b"/>
              <a:pathLst>
                <a:path w="97" h="478">
                  <a:moveTo>
                    <a:pt x="89" y="478"/>
                  </a:moveTo>
                  <a:lnTo>
                    <a:pt x="97" y="477"/>
                  </a:lnTo>
                  <a:lnTo>
                    <a:pt x="0" y="0"/>
                  </a:lnTo>
                  <a:lnTo>
                    <a:pt x="89" y="4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253">
              <a:extLst>
                <a:ext uri="{FF2B5EF4-FFF2-40B4-BE49-F238E27FC236}">
                  <a16:creationId xmlns:a16="http://schemas.microsoft.com/office/drawing/2014/main" id="{0770C710-FD8F-4C5C-92E7-226B598F2288}"/>
                </a:ext>
              </a:extLst>
            </p:cNvPr>
            <p:cNvSpPr>
              <a:spLocks/>
            </p:cNvSpPr>
            <p:nvPr/>
          </p:nvSpPr>
          <p:spPr bwMode="auto">
            <a:xfrm>
              <a:off x="5649" y="1176"/>
              <a:ext cx="97" cy="485"/>
            </a:xfrm>
            <a:custGeom>
              <a:avLst/>
              <a:gdLst>
                <a:gd name="T0" fmla="*/ 97 w 97"/>
                <a:gd name="T1" fmla="*/ 485 h 485"/>
                <a:gd name="T2" fmla="*/ 0 w 97"/>
                <a:gd name="T3" fmla="*/ 8 h 485"/>
                <a:gd name="T4" fmla="*/ 7 w 97"/>
                <a:gd name="T5" fmla="*/ 0 h 485"/>
                <a:gd name="T6" fmla="*/ 97 w 97"/>
                <a:gd name="T7" fmla="*/ 485 h 485"/>
              </a:gdLst>
              <a:ahLst/>
              <a:cxnLst>
                <a:cxn ang="0">
                  <a:pos x="T0" y="T1"/>
                </a:cxn>
                <a:cxn ang="0">
                  <a:pos x="T2" y="T3"/>
                </a:cxn>
                <a:cxn ang="0">
                  <a:pos x="T4" y="T5"/>
                </a:cxn>
                <a:cxn ang="0">
                  <a:pos x="T6" y="T7"/>
                </a:cxn>
              </a:cxnLst>
              <a:rect l="0" t="0" r="r" b="b"/>
              <a:pathLst>
                <a:path w="97" h="485">
                  <a:moveTo>
                    <a:pt x="97" y="485"/>
                  </a:moveTo>
                  <a:lnTo>
                    <a:pt x="0" y="8"/>
                  </a:lnTo>
                  <a:lnTo>
                    <a:pt x="7" y="0"/>
                  </a:lnTo>
                  <a:lnTo>
                    <a:pt x="97" y="4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254">
              <a:extLst>
                <a:ext uri="{FF2B5EF4-FFF2-40B4-BE49-F238E27FC236}">
                  <a16:creationId xmlns:a16="http://schemas.microsoft.com/office/drawing/2014/main" id="{5FA8150E-F928-4272-9B2E-C7D5D79BD4CF}"/>
                </a:ext>
              </a:extLst>
            </p:cNvPr>
            <p:cNvSpPr>
              <a:spLocks/>
            </p:cNvSpPr>
            <p:nvPr/>
          </p:nvSpPr>
          <p:spPr bwMode="auto">
            <a:xfrm>
              <a:off x="5649" y="1176"/>
              <a:ext cx="97" cy="486"/>
            </a:xfrm>
            <a:custGeom>
              <a:avLst/>
              <a:gdLst>
                <a:gd name="T0" fmla="*/ 89 w 97"/>
                <a:gd name="T1" fmla="*/ 486 h 486"/>
                <a:gd name="T2" fmla="*/ 97 w 97"/>
                <a:gd name="T3" fmla="*/ 485 h 486"/>
                <a:gd name="T4" fmla="*/ 7 w 97"/>
                <a:gd name="T5" fmla="*/ 0 h 486"/>
                <a:gd name="T6" fmla="*/ 0 w 97"/>
                <a:gd name="T7" fmla="*/ 8 h 486"/>
                <a:gd name="T8" fmla="*/ 89 w 97"/>
                <a:gd name="T9" fmla="*/ 486 h 486"/>
              </a:gdLst>
              <a:ahLst/>
              <a:cxnLst>
                <a:cxn ang="0">
                  <a:pos x="T0" y="T1"/>
                </a:cxn>
                <a:cxn ang="0">
                  <a:pos x="T2" y="T3"/>
                </a:cxn>
                <a:cxn ang="0">
                  <a:pos x="T4" y="T5"/>
                </a:cxn>
                <a:cxn ang="0">
                  <a:pos x="T6" y="T7"/>
                </a:cxn>
                <a:cxn ang="0">
                  <a:pos x="T8" y="T9"/>
                </a:cxn>
              </a:cxnLst>
              <a:rect l="0" t="0" r="r" b="b"/>
              <a:pathLst>
                <a:path w="97" h="486">
                  <a:moveTo>
                    <a:pt x="89" y="486"/>
                  </a:moveTo>
                  <a:lnTo>
                    <a:pt x="97" y="485"/>
                  </a:lnTo>
                  <a:lnTo>
                    <a:pt x="7" y="0"/>
                  </a:lnTo>
                  <a:lnTo>
                    <a:pt x="0" y="8"/>
                  </a:lnTo>
                  <a:lnTo>
                    <a:pt x="89" y="48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2" name="Freeform 255">
              <a:extLst>
                <a:ext uri="{FF2B5EF4-FFF2-40B4-BE49-F238E27FC236}">
                  <a16:creationId xmlns:a16="http://schemas.microsoft.com/office/drawing/2014/main" id="{BB365086-4310-43AA-988D-B67B2C735FEE}"/>
                </a:ext>
              </a:extLst>
            </p:cNvPr>
            <p:cNvSpPr>
              <a:spLocks/>
            </p:cNvSpPr>
            <p:nvPr/>
          </p:nvSpPr>
          <p:spPr bwMode="auto">
            <a:xfrm>
              <a:off x="5577" y="1176"/>
              <a:ext cx="79" cy="8"/>
            </a:xfrm>
            <a:custGeom>
              <a:avLst/>
              <a:gdLst>
                <a:gd name="T0" fmla="*/ 72 w 79"/>
                <a:gd name="T1" fmla="*/ 8 h 8"/>
                <a:gd name="T2" fmla="*/ 79 w 79"/>
                <a:gd name="T3" fmla="*/ 0 h 8"/>
                <a:gd name="T4" fmla="*/ 0 w 79"/>
                <a:gd name="T5" fmla="*/ 8 h 8"/>
                <a:gd name="T6" fmla="*/ 72 w 79"/>
                <a:gd name="T7" fmla="*/ 8 h 8"/>
              </a:gdLst>
              <a:ahLst/>
              <a:cxnLst>
                <a:cxn ang="0">
                  <a:pos x="T0" y="T1"/>
                </a:cxn>
                <a:cxn ang="0">
                  <a:pos x="T2" y="T3"/>
                </a:cxn>
                <a:cxn ang="0">
                  <a:pos x="T4" y="T5"/>
                </a:cxn>
                <a:cxn ang="0">
                  <a:pos x="T6" y="T7"/>
                </a:cxn>
              </a:cxnLst>
              <a:rect l="0" t="0" r="r" b="b"/>
              <a:pathLst>
                <a:path w="79" h="8">
                  <a:moveTo>
                    <a:pt x="72" y="8"/>
                  </a:moveTo>
                  <a:lnTo>
                    <a:pt x="79" y="0"/>
                  </a:lnTo>
                  <a:lnTo>
                    <a:pt x="0" y="8"/>
                  </a:lnTo>
                  <a:lnTo>
                    <a:pt x="7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256">
              <a:extLst>
                <a:ext uri="{FF2B5EF4-FFF2-40B4-BE49-F238E27FC236}">
                  <a16:creationId xmlns:a16="http://schemas.microsoft.com/office/drawing/2014/main" id="{6927B5DB-F5E5-4967-B8E5-628EDB4CAABF}"/>
                </a:ext>
              </a:extLst>
            </p:cNvPr>
            <p:cNvSpPr>
              <a:spLocks/>
            </p:cNvSpPr>
            <p:nvPr/>
          </p:nvSpPr>
          <p:spPr bwMode="auto">
            <a:xfrm>
              <a:off x="5577" y="1176"/>
              <a:ext cx="79" cy="8"/>
            </a:xfrm>
            <a:custGeom>
              <a:avLst/>
              <a:gdLst>
                <a:gd name="T0" fmla="*/ 79 w 79"/>
                <a:gd name="T1" fmla="*/ 0 h 8"/>
                <a:gd name="T2" fmla="*/ 0 w 79"/>
                <a:gd name="T3" fmla="*/ 8 h 8"/>
                <a:gd name="T4" fmla="*/ 0 w 79"/>
                <a:gd name="T5" fmla="*/ 0 h 8"/>
                <a:gd name="T6" fmla="*/ 79 w 79"/>
                <a:gd name="T7" fmla="*/ 0 h 8"/>
              </a:gdLst>
              <a:ahLst/>
              <a:cxnLst>
                <a:cxn ang="0">
                  <a:pos x="T0" y="T1"/>
                </a:cxn>
                <a:cxn ang="0">
                  <a:pos x="T2" y="T3"/>
                </a:cxn>
                <a:cxn ang="0">
                  <a:pos x="T4" y="T5"/>
                </a:cxn>
                <a:cxn ang="0">
                  <a:pos x="T6" y="T7"/>
                </a:cxn>
              </a:cxnLst>
              <a:rect l="0" t="0" r="r" b="b"/>
              <a:pathLst>
                <a:path w="79" h="8">
                  <a:moveTo>
                    <a:pt x="79" y="0"/>
                  </a:moveTo>
                  <a:lnTo>
                    <a:pt x="0" y="8"/>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257">
              <a:extLst>
                <a:ext uri="{FF2B5EF4-FFF2-40B4-BE49-F238E27FC236}">
                  <a16:creationId xmlns:a16="http://schemas.microsoft.com/office/drawing/2014/main" id="{8B33E5C0-7EC5-4669-BE1F-FA3FEEC0E6D1}"/>
                </a:ext>
              </a:extLst>
            </p:cNvPr>
            <p:cNvSpPr>
              <a:spLocks/>
            </p:cNvSpPr>
            <p:nvPr/>
          </p:nvSpPr>
          <p:spPr bwMode="auto">
            <a:xfrm>
              <a:off x="5577" y="1176"/>
              <a:ext cx="79" cy="8"/>
            </a:xfrm>
            <a:custGeom>
              <a:avLst/>
              <a:gdLst>
                <a:gd name="T0" fmla="*/ 72 w 79"/>
                <a:gd name="T1" fmla="*/ 8 h 8"/>
                <a:gd name="T2" fmla="*/ 79 w 79"/>
                <a:gd name="T3" fmla="*/ 0 h 8"/>
                <a:gd name="T4" fmla="*/ 0 w 79"/>
                <a:gd name="T5" fmla="*/ 0 h 8"/>
                <a:gd name="T6" fmla="*/ 0 w 79"/>
                <a:gd name="T7" fmla="*/ 8 h 8"/>
                <a:gd name="T8" fmla="*/ 72 w 79"/>
                <a:gd name="T9" fmla="*/ 8 h 8"/>
              </a:gdLst>
              <a:ahLst/>
              <a:cxnLst>
                <a:cxn ang="0">
                  <a:pos x="T0" y="T1"/>
                </a:cxn>
                <a:cxn ang="0">
                  <a:pos x="T2" y="T3"/>
                </a:cxn>
                <a:cxn ang="0">
                  <a:pos x="T4" y="T5"/>
                </a:cxn>
                <a:cxn ang="0">
                  <a:pos x="T6" y="T7"/>
                </a:cxn>
                <a:cxn ang="0">
                  <a:pos x="T8" y="T9"/>
                </a:cxn>
              </a:cxnLst>
              <a:rect l="0" t="0" r="r" b="b"/>
              <a:pathLst>
                <a:path w="79" h="8">
                  <a:moveTo>
                    <a:pt x="72" y="8"/>
                  </a:moveTo>
                  <a:lnTo>
                    <a:pt x="79" y="0"/>
                  </a:lnTo>
                  <a:lnTo>
                    <a:pt x="0" y="0"/>
                  </a:lnTo>
                  <a:lnTo>
                    <a:pt x="0" y="8"/>
                  </a:lnTo>
                  <a:lnTo>
                    <a:pt x="72" y="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258">
              <a:extLst>
                <a:ext uri="{FF2B5EF4-FFF2-40B4-BE49-F238E27FC236}">
                  <a16:creationId xmlns:a16="http://schemas.microsoft.com/office/drawing/2014/main" id="{8F3179D2-7893-4CA3-95DE-F8A98E18C122}"/>
                </a:ext>
              </a:extLst>
            </p:cNvPr>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259">
              <a:extLst>
                <a:ext uri="{FF2B5EF4-FFF2-40B4-BE49-F238E27FC236}">
                  <a16:creationId xmlns:a16="http://schemas.microsoft.com/office/drawing/2014/main" id="{3780DE0B-1936-420F-A7F3-A4B8C7C0A600}"/>
                </a:ext>
              </a:extLst>
            </p:cNvPr>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7" name="Freeform 260">
              <a:extLst>
                <a:ext uri="{FF2B5EF4-FFF2-40B4-BE49-F238E27FC236}">
                  <a16:creationId xmlns:a16="http://schemas.microsoft.com/office/drawing/2014/main" id="{0C83DFB8-4B43-48CA-9E95-F6CCE12C0CCE}"/>
                </a:ext>
              </a:extLst>
            </p:cNvPr>
            <p:cNvSpPr>
              <a:spLocks/>
            </p:cNvSpPr>
            <p:nvPr/>
          </p:nvSpPr>
          <p:spPr bwMode="auto">
            <a:xfrm>
              <a:off x="2721" y="1061"/>
              <a:ext cx="155" cy="428"/>
            </a:xfrm>
            <a:custGeom>
              <a:avLst/>
              <a:gdLst>
                <a:gd name="T0" fmla="*/ 147 w 155"/>
                <a:gd name="T1" fmla="*/ 428 h 428"/>
                <a:gd name="T2" fmla="*/ 155 w 155"/>
                <a:gd name="T3" fmla="*/ 425 h 428"/>
                <a:gd name="T4" fmla="*/ 0 w 155"/>
                <a:gd name="T5" fmla="*/ 0 h 428"/>
                <a:gd name="T6" fmla="*/ 147 w 155"/>
                <a:gd name="T7" fmla="*/ 428 h 428"/>
              </a:gdLst>
              <a:ahLst/>
              <a:cxnLst>
                <a:cxn ang="0">
                  <a:pos x="T0" y="T1"/>
                </a:cxn>
                <a:cxn ang="0">
                  <a:pos x="T2" y="T3"/>
                </a:cxn>
                <a:cxn ang="0">
                  <a:pos x="T4" y="T5"/>
                </a:cxn>
                <a:cxn ang="0">
                  <a:pos x="T6" y="T7"/>
                </a:cxn>
              </a:cxnLst>
              <a:rect l="0" t="0" r="r" b="b"/>
              <a:pathLst>
                <a:path w="155" h="428">
                  <a:moveTo>
                    <a:pt x="147" y="428"/>
                  </a:moveTo>
                  <a:lnTo>
                    <a:pt x="155" y="425"/>
                  </a:lnTo>
                  <a:lnTo>
                    <a:pt x="0" y="0"/>
                  </a:lnTo>
                  <a:lnTo>
                    <a:pt x="147"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261">
              <a:extLst>
                <a:ext uri="{FF2B5EF4-FFF2-40B4-BE49-F238E27FC236}">
                  <a16:creationId xmlns:a16="http://schemas.microsoft.com/office/drawing/2014/main" id="{2639BF77-8B20-413B-8349-9FAFB2487C64}"/>
                </a:ext>
              </a:extLst>
            </p:cNvPr>
            <p:cNvSpPr>
              <a:spLocks/>
            </p:cNvSpPr>
            <p:nvPr/>
          </p:nvSpPr>
          <p:spPr bwMode="auto">
            <a:xfrm>
              <a:off x="2721" y="1052"/>
              <a:ext cx="155" cy="434"/>
            </a:xfrm>
            <a:custGeom>
              <a:avLst/>
              <a:gdLst>
                <a:gd name="T0" fmla="*/ 155 w 155"/>
                <a:gd name="T1" fmla="*/ 434 h 434"/>
                <a:gd name="T2" fmla="*/ 0 w 155"/>
                <a:gd name="T3" fmla="*/ 9 h 434"/>
                <a:gd name="T4" fmla="*/ 6 w 155"/>
                <a:gd name="T5" fmla="*/ 0 h 434"/>
                <a:gd name="T6" fmla="*/ 155 w 155"/>
                <a:gd name="T7" fmla="*/ 434 h 434"/>
              </a:gdLst>
              <a:ahLst/>
              <a:cxnLst>
                <a:cxn ang="0">
                  <a:pos x="T0" y="T1"/>
                </a:cxn>
                <a:cxn ang="0">
                  <a:pos x="T2" y="T3"/>
                </a:cxn>
                <a:cxn ang="0">
                  <a:pos x="T4" y="T5"/>
                </a:cxn>
                <a:cxn ang="0">
                  <a:pos x="T6" y="T7"/>
                </a:cxn>
              </a:cxnLst>
              <a:rect l="0" t="0" r="r" b="b"/>
              <a:pathLst>
                <a:path w="155" h="434">
                  <a:moveTo>
                    <a:pt x="155" y="434"/>
                  </a:moveTo>
                  <a:lnTo>
                    <a:pt x="0" y="9"/>
                  </a:lnTo>
                  <a:lnTo>
                    <a:pt x="6" y="0"/>
                  </a:lnTo>
                  <a:lnTo>
                    <a:pt x="155" y="4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262">
              <a:extLst>
                <a:ext uri="{FF2B5EF4-FFF2-40B4-BE49-F238E27FC236}">
                  <a16:creationId xmlns:a16="http://schemas.microsoft.com/office/drawing/2014/main" id="{AA53FBD8-258B-41CF-823B-F899E353F632}"/>
                </a:ext>
              </a:extLst>
            </p:cNvPr>
            <p:cNvSpPr>
              <a:spLocks/>
            </p:cNvSpPr>
            <p:nvPr/>
          </p:nvSpPr>
          <p:spPr bwMode="auto">
            <a:xfrm>
              <a:off x="2721" y="1052"/>
              <a:ext cx="155" cy="437"/>
            </a:xfrm>
            <a:custGeom>
              <a:avLst/>
              <a:gdLst>
                <a:gd name="T0" fmla="*/ 147 w 155"/>
                <a:gd name="T1" fmla="*/ 437 h 437"/>
                <a:gd name="T2" fmla="*/ 155 w 155"/>
                <a:gd name="T3" fmla="*/ 434 h 437"/>
                <a:gd name="T4" fmla="*/ 6 w 155"/>
                <a:gd name="T5" fmla="*/ 0 h 437"/>
                <a:gd name="T6" fmla="*/ 0 w 155"/>
                <a:gd name="T7" fmla="*/ 9 h 437"/>
                <a:gd name="T8" fmla="*/ 147 w 155"/>
                <a:gd name="T9" fmla="*/ 437 h 437"/>
              </a:gdLst>
              <a:ahLst/>
              <a:cxnLst>
                <a:cxn ang="0">
                  <a:pos x="T0" y="T1"/>
                </a:cxn>
                <a:cxn ang="0">
                  <a:pos x="T2" y="T3"/>
                </a:cxn>
                <a:cxn ang="0">
                  <a:pos x="T4" y="T5"/>
                </a:cxn>
                <a:cxn ang="0">
                  <a:pos x="T6" y="T7"/>
                </a:cxn>
                <a:cxn ang="0">
                  <a:pos x="T8" y="T9"/>
                </a:cxn>
              </a:cxnLst>
              <a:rect l="0" t="0" r="r" b="b"/>
              <a:pathLst>
                <a:path w="155" h="437">
                  <a:moveTo>
                    <a:pt x="147" y="437"/>
                  </a:moveTo>
                  <a:lnTo>
                    <a:pt x="155" y="434"/>
                  </a:lnTo>
                  <a:lnTo>
                    <a:pt x="6" y="0"/>
                  </a:lnTo>
                  <a:lnTo>
                    <a:pt x="0" y="9"/>
                  </a:lnTo>
                  <a:lnTo>
                    <a:pt x="147" y="43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0" name="Freeform 263">
              <a:extLst>
                <a:ext uri="{FF2B5EF4-FFF2-40B4-BE49-F238E27FC236}">
                  <a16:creationId xmlns:a16="http://schemas.microsoft.com/office/drawing/2014/main" id="{B534AA0E-7A46-4F55-9910-1655EC058C92}"/>
                </a:ext>
              </a:extLst>
            </p:cNvPr>
            <p:cNvSpPr>
              <a:spLocks/>
            </p:cNvSpPr>
            <p:nvPr/>
          </p:nvSpPr>
          <p:spPr bwMode="auto">
            <a:xfrm>
              <a:off x="2648" y="1052"/>
              <a:ext cx="79" cy="9"/>
            </a:xfrm>
            <a:custGeom>
              <a:avLst/>
              <a:gdLst>
                <a:gd name="T0" fmla="*/ 73 w 79"/>
                <a:gd name="T1" fmla="*/ 9 h 9"/>
                <a:gd name="T2" fmla="*/ 79 w 79"/>
                <a:gd name="T3" fmla="*/ 0 h 9"/>
                <a:gd name="T4" fmla="*/ 0 w 79"/>
                <a:gd name="T5" fmla="*/ 9 h 9"/>
                <a:gd name="T6" fmla="*/ 73 w 79"/>
                <a:gd name="T7" fmla="*/ 9 h 9"/>
              </a:gdLst>
              <a:ahLst/>
              <a:cxnLst>
                <a:cxn ang="0">
                  <a:pos x="T0" y="T1"/>
                </a:cxn>
                <a:cxn ang="0">
                  <a:pos x="T2" y="T3"/>
                </a:cxn>
                <a:cxn ang="0">
                  <a:pos x="T4" y="T5"/>
                </a:cxn>
                <a:cxn ang="0">
                  <a:pos x="T6" y="T7"/>
                </a:cxn>
              </a:cxnLst>
              <a:rect l="0" t="0" r="r" b="b"/>
              <a:pathLst>
                <a:path w="79" h="9">
                  <a:moveTo>
                    <a:pt x="73" y="9"/>
                  </a:moveTo>
                  <a:lnTo>
                    <a:pt x="79" y="0"/>
                  </a:lnTo>
                  <a:lnTo>
                    <a:pt x="0" y="9"/>
                  </a:lnTo>
                  <a:lnTo>
                    <a:pt x="7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264">
              <a:extLst>
                <a:ext uri="{FF2B5EF4-FFF2-40B4-BE49-F238E27FC236}">
                  <a16:creationId xmlns:a16="http://schemas.microsoft.com/office/drawing/2014/main" id="{35D26480-B03F-4749-A9DF-D177AF758B17}"/>
                </a:ext>
              </a:extLst>
            </p:cNvPr>
            <p:cNvSpPr>
              <a:spLocks/>
            </p:cNvSpPr>
            <p:nvPr/>
          </p:nvSpPr>
          <p:spPr bwMode="auto">
            <a:xfrm>
              <a:off x="2648" y="1052"/>
              <a:ext cx="79" cy="9"/>
            </a:xfrm>
            <a:custGeom>
              <a:avLst/>
              <a:gdLst>
                <a:gd name="T0" fmla="*/ 79 w 79"/>
                <a:gd name="T1" fmla="*/ 0 h 9"/>
                <a:gd name="T2" fmla="*/ 0 w 79"/>
                <a:gd name="T3" fmla="*/ 9 h 9"/>
                <a:gd name="T4" fmla="*/ 0 w 79"/>
                <a:gd name="T5" fmla="*/ 0 h 9"/>
                <a:gd name="T6" fmla="*/ 79 w 79"/>
                <a:gd name="T7" fmla="*/ 0 h 9"/>
              </a:gdLst>
              <a:ahLst/>
              <a:cxnLst>
                <a:cxn ang="0">
                  <a:pos x="T0" y="T1"/>
                </a:cxn>
                <a:cxn ang="0">
                  <a:pos x="T2" y="T3"/>
                </a:cxn>
                <a:cxn ang="0">
                  <a:pos x="T4" y="T5"/>
                </a:cxn>
                <a:cxn ang="0">
                  <a:pos x="T6" y="T7"/>
                </a:cxn>
              </a:cxnLst>
              <a:rect l="0" t="0" r="r" b="b"/>
              <a:pathLst>
                <a:path w="79" h="9">
                  <a:moveTo>
                    <a:pt x="79" y="0"/>
                  </a:moveTo>
                  <a:lnTo>
                    <a:pt x="0" y="9"/>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265">
              <a:extLst>
                <a:ext uri="{FF2B5EF4-FFF2-40B4-BE49-F238E27FC236}">
                  <a16:creationId xmlns:a16="http://schemas.microsoft.com/office/drawing/2014/main" id="{8BC46EB4-13B2-4D51-99AA-2113DEBDD60E}"/>
                </a:ext>
              </a:extLst>
            </p:cNvPr>
            <p:cNvSpPr>
              <a:spLocks/>
            </p:cNvSpPr>
            <p:nvPr/>
          </p:nvSpPr>
          <p:spPr bwMode="auto">
            <a:xfrm>
              <a:off x="2648" y="1052"/>
              <a:ext cx="79" cy="9"/>
            </a:xfrm>
            <a:custGeom>
              <a:avLst/>
              <a:gdLst>
                <a:gd name="T0" fmla="*/ 73 w 79"/>
                <a:gd name="T1" fmla="*/ 9 h 9"/>
                <a:gd name="T2" fmla="*/ 79 w 79"/>
                <a:gd name="T3" fmla="*/ 0 h 9"/>
                <a:gd name="T4" fmla="*/ 0 w 79"/>
                <a:gd name="T5" fmla="*/ 0 h 9"/>
                <a:gd name="T6" fmla="*/ 0 w 79"/>
                <a:gd name="T7" fmla="*/ 9 h 9"/>
                <a:gd name="T8" fmla="*/ 73 w 79"/>
                <a:gd name="T9" fmla="*/ 9 h 9"/>
              </a:gdLst>
              <a:ahLst/>
              <a:cxnLst>
                <a:cxn ang="0">
                  <a:pos x="T0" y="T1"/>
                </a:cxn>
                <a:cxn ang="0">
                  <a:pos x="T2" y="T3"/>
                </a:cxn>
                <a:cxn ang="0">
                  <a:pos x="T4" y="T5"/>
                </a:cxn>
                <a:cxn ang="0">
                  <a:pos x="T6" y="T7"/>
                </a:cxn>
                <a:cxn ang="0">
                  <a:pos x="T8" y="T9"/>
                </a:cxn>
              </a:cxnLst>
              <a:rect l="0" t="0" r="r" b="b"/>
              <a:pathLst>
                <a:path w="79" h="9">
                  <a:moveTo>
                    <a:pt x="73" y="9"/>
                  </a:moveTo>
                  <a:lnTo>
                    <a:pt x="79" y="0"/>
                  </a:lnTo>
                  <a:lnTo>
                    <a:pt x="0" y="0"/>
                  </a:lnTo>
                  <a:lnTo>
                    <a:pt x="0" y="9"/>
                  </a:lnTo>
                  <a:lnTo>
                    <a:pt x="73" y="9"/>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266">
              <a:extLst>
                <a:ext uri="{FF2B5EF4-FFF2-40B4-BE49-F238E27FC236}">
                  <a16:creationId xmlns:a16="http://schemas.microsoft.com/office/drawing/2014/main" id="{4AF89E8F-1A0F-4D88-95C7-8B584E938D24}"/>
                </a:ext>
              </a:extLst>
            </p:cNvPr>
            <p:cNvSpPr>
              <a:spLocks/>
            </p:cNvSpPr>
            <p:nvPr/>
          </p:nvSpPr>
          <p:spPr bwMode="auto">
            <a:xfrm>
              <a:off x="1991" y="1659"/>
              <a:ext cx="70" cy="152"/>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4" name="Freeform 267">
              <a:extLst>
                <a:ext uri="{FF2B5EF4-FFF2-40B4-BE49-F238E27FC236}">
                  <a16:creationId xmlns:a16="http://schemas.microsoft.com/office/drawing/2014/main" id="{4FD0C425-E901-4F52-9D89-FDD313B549DF}"/>
                </a:ext>
              </a:extLst>
            </p:cNvPr>
            <p:cNvSpPr>
              <a:spLocks/>
            </p:cNvSpPr>
            <p:nvPr/>
          </p:nvSpPr>
          <p:spPr bwMode="auto">
            <a:xfrm>
              <a:off x="1991" y="1659"/>
              <a:ext cx="70" cy="152"/>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5" name="Freeform 268">
              <a:extLst>
                <a:ext uri="{FF2B5EF4-FFF2-40B4-BE49-F238E27FC236}">
                  <a16:creationId xmlns:a16="http://schemas.microsoft.com/office/drawing/2014/main" id="{2F39A4D3-C954-47E4-ABFC-6A11B5C52476}"/>
                </a:ext>
              </a:extLst>
            </p:cNvPr>
            <p:cNvSpPr>
              <a:spLocks/>
            </p:cNvSpPr>
            <p:nvPr/>
          </p:nvSpPr>
          <p:spPr bwMode="auto">
            <a:xfrm>
              <a:off x="1943" y="1460"/>
              <a:ext cx="75" cy="208"/>
            </a:xfrm>
            <a:custGeom>
              <a:avLst/>
              <a:gdLst>
                <a:gd name="T0" fmla="*/ 67 w 75"/>
                <a:gd name="T1" fmla="*/ 208 h 208"/>
                <a:gd name="T2" fmla="*/ 75 w 75"/>
                <a:gd name="T3" fmla="*/ 205 h 208"/>
                <a:gd name="T4" fmla="*/ 0 w 75"/>
                <a:gd name="T5" fmla="*/ 0 h 208"/>
                <a:gd name="T6" fmla="*/ 67 w 75"/>
                <a:gd name="T7" fmla="*/ 208 h 208"/>
              </a:gdLst>
              <a:ahLst/>
              <a:cxnLst>
                <a:cxn ang="0">
                  <a:pos x="T0" y="T1"/>
                </a:cxn>
                <a:cxn ang="0">
                  <a:pos x="T2" y="T3"/>
                </a:cxn>
                <a:cxn ang="0">
                  <a:pos x="T4" y="T5"/>
                </a:cxn>
                <a:cxn ang="0">
                  <a:pos x="T6" y="T7"/>
                </a:cxn>
              </a:cxnLst>
              <a:rect l="0" t="0" r="r" b="b"/>
              <a:pathLst>
                <a:path w="75" h="208">
                  <a:moveTo>
                    <a:pt x="67" y="208"/>
                  </a:moveTo>
                  <a:lnTo>
                    <a:pt x="75" y="205"/>
                  </a:lnTo>
                  <a:lnTo>
                    <a:pt x="0" y="0"/>
                  </a:lnTo>
                  <a:lnTo>
                    <a:pt x="67" y="20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269">
              <a:extLst>
                <a:ext uri="{FF2B5EF4-FFF2-40B4-BE49-F238E27FC236}">
                  <a16:creationId xmlns:a16="http://schemas.microsoft.com/office/drawing/2014/main" id="{546BFAD0-CB51-4F2C-A454-DE33C2C8F4E9}"/>
                </a:ext>
              </a:extLst>
            </p:cNvPr>
            <p:cNvSpPr>
              <a:spLocks/>
            </p:cNvSpPr>
            <p:nvPr/>
          </p:nvSpPr>
          <p:spPr bwMode="auto">
            <a:xfrm>
              <a:off x="1943" y="1452"/>
              <a:ext cx="75" cy="213"/>
            </a:xfrm>
            <a:custGeom>
              <a:avLst/>
              <a:gdLst>
                <a:gd name="T0" fmla="*/ 75 w 75"/>
                <a:gd name="T1" fmla="*/ 213 h 213"/>
                <a:gd name="T2" fmla="*/ 0 w 75"/>
                <a:gd name="T3" fmla="*/ 8 h 213"/>
                <a:gd name="T4" fmla="*/ 6 w 75"/>
                <a:gd name="T5" fmla="*/ 0 h 213"/>
                <a:gd name="T6" fmla="*/ 75 w 75"/>
                <a:gd name="T7" fmla="*/ 213 h 213"/>
              </a:gdLst>
              <a:ahLst/>
              <a:cxnLst>
                <a:cxn ang="0">
                  <a:pos x="T0" y="T1"/>
                </a:cxn>
                <a:cxn ang="0">
                  <a:pos x="T2" y="T3"/>
                </a:cxn>
                <a:cxn ang="0">
                  <a:pos x="T4" y="T5"/>
                </a:cxn>
                <a:cxn ang="0">
                  <a:pos x="T6" y="T7"/>
                </a:cxn>
              </a:cxnLst>
              <a:rect l="0" t="0" r="r" b="b"/>
              <a:pathLst>
                <a:path w="75" h="213">
                  <a:moveTo>
                    <a:pt x="75" y="213"/>
                  </a:moveTo>
                  <a:lnTo>
                    <a:pt x="0" y="8"/>
                  </a:lnTo>
                  <a:lnTo>
                    <a:pt x="6" y="0"/>
                  </a:lnTo>
                  <a:lnTo>
                    <a:pt x="75" y="2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270">
              <a:extLst>
                <a:ext uri="{FF2B5EF4-FFF2-40B4-BE49-F238E27FC236}">
                  <a16:creationId xmlns:a16="http://schemas.microsoft.com/office/drawing/2014/main" id="{849A0EC7-99FB-4314-BF9E-4D678FE61B6E}"/>
                </a:ext>
              </a:extLst>
            </p:cNvPr>
            <p:cNvSpPr>
              <a:spLocks/>
            </p:cNvSpPr>
            <p:nvPr/>
          </p:nvSpPr>
          <p:spPr bwMode="auto">
            <a:xfrm>
              <a:off x="1943" y="1452"/>
              <a:ext cx="75" cy="216"/>
            </a:xfrm>
            <a:custGeom>
              <a:avLst/>
              <a:gdLst>
                <a:gd name="T0" fmla="*/ 67 w 75"/>
                <a:gd name="T1" fmla="*/ 216 h 216"/>
                <a:gd name="T2" fmla="*/ 75 w 75"/>
                <a:gd name="T3" fmla="*/ 213 h 216"/>
                <a:gd name="T4" fmla="*/ 6 w 75"/>
                <a:gd name="T5" fmla="*/ 0 h 216"/>
                <a:gd name="T6" fmla="*/ 0 w 75"/>
                <a:gd name="T7" fmla="*/ 8 h 216"/>
                <a:gd name="T8" fmla="*/ 67 w 75"/>
                <a:gd name="T9" fmla="*/ 216 h 216"/>
              </a:gdLst>
              <a:ahLst/>
              <a:cxnLst>
                <a:cxn ang="0">
                  <a:pos x="T0" y="T1"/>
                </a:cxn>
                <a:cxn ang="0">
                  <a:pos x="T2" y="T3"/>
                </a:cxn>
                <a:cxn ang="0">
                  <a:pos x="T4" y="T5"/>
                </a:cxn>
                <a:cxn ang="0">
                  <a:pos x="T6" y="T7"/>
                </a:cxn>
                <a:cxn ang="0">
                  <a:pos x="T8" y="T9"/>
                </a:cxn>
              </a:cxnLst>
              <a:rect l="0" t="0" r="r" b="b"/>
              <a:pathLst>
                <a:path w="75" h="216">
                  <a:moveTo>
                    <a:pt x="67" y="216"/>
                  </a:moveTo>
                  <a:lnTo>
                    <a:pt x="75" y="213"/>
                  </a:lnTo>
                  <a:lnTo>
                    <a:pt x="6" y="0"/>
                  </a:lnTo>
                  <a:lnTo>
                    <a:pt x="0" y="8"/>
                  </a:lnTo>
                  <a:lnTo>
                    <a:pt x="67" y="21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271">
              <a:extLst>
                <a:ext uri="{FF2B5EF4-FFF2-40B4-BE49-F238E27FC236}">
                  <a16:creationId xmlns:a16="http://schemas.microsoft.com/office/drawing/2014/main" id="{EF5832A1-85FD-49C4-A9EC-0B16B8E38D97}"/>
                </a:ext>
              </a:extLst>
            </p:cNvPr>
            <p:cNvSpPr>
              <a:spLocks/>
            </p:cNvSpPr>
            <p:nvPr/>
          </p:nvSpPr>
          <p:spPr bwMode="auto">
            <a:xfrm>
              <a:off x="1870" y="1452"/>
              <a:ext cx="79" cy="8"/>
            </a:xfrm>
            <a:custGeom>
              <a:avLst/>
              <a:gdLst>
                <a:gd name="T0" fmla="*/ 73 w 79"/>
                <a:gd name="T1" fmla="*/ 8 h 8"/>
                <a:gd name="T2" fmla="*/ 79 w 79"/>
                <a:gd name="T3" fmla="*/ 0 h 8"/>
                <a:gd name="T4" fmla="*/ 0 w 79"/>
                <a:gd name="T5" fmla="*/ 8 h 8"/>
                <a:gd name="T6" fmla="*/ 73 w 79"/>
                <a:gd name="T7" fmla="*/ 8 h 8"/>
              </a:gdLst>
              <a:ahLst/>
              <a:cxnLst>
                <a:cxn ang="0">
                  <a:pos x="T0" y="T1"/>
                </a:cxn>
                <a:cxn ang="0">
                  <a:pos x="T2" y="T3"/>
                </a:cxn>
                <a:cxn ang="0">
                  <a:pos x="T4" y="T5"/>
                </a:cxn>
                <a:cxn ang="0">
                  <a:pos x="T6" y="T7"/>
                </a:cxn>
              </a:cxnLst>
              <a:rect l="0" t="0" r="r" b="b"/>
              <a:pathLst>
                <a:path w="79" h="8">
                  <a:moveTo>
                    <a:pt x="73" y="8"/>
                  </a:moveTo>
                  <a:lnTo>
                    <a:pt x="79" y="0"/>
                  </a:lnTo>
                  <a:lnTo>
                    <a:pt x="0" y="8"/>
                  </a:lnTo>
                  <a:lnTo>
                    <a:pt x="73"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272">
              <a:extLst>
                <a:ext uri="{FF2B5EF4-FFF2-40B4-BE49-F238E27FC236}">
                  <a16:creationId xmlns:a16="http://schemas.microsoft.com/office/drawing/2014/main" id="{854E5768-8E32-4D67-953D-D0961ABDB22B}"/>
                </a:ext>
              </a:extLst>
            </p:cNvPr>
            <p:cNvSpPr>
              <a:spLocks/>
            </p:cNvSpPr>
            <p:nvPr/>
          </p:nvSpPr>
          <p:spPr bwMode="auto">
            <a:xfrm>
              <a:off x="1870" y="1452"/>
              <a:ext cx="79" cy="8"/>
            </a:xfrm>
            <a:custGeom>
              <a:avLst/>
              <a:gdLst>
                <a:gd name="T0" fmla="*/ 79 w 79"/>
                <a:gd name="T1" fmla="*/ 0 h 8"/>
                <a:gd name="T2" fmla="*/ 0 w 79"/>
                <a:gd name="T3" fmla="*/ 8 h 8"/>
                <a:gd name="T4" fmla="*/ 0 w 79"/>
                <a:gd name="T5" fmla="*/ 0 h 8"/>
                <a:gd name="T6" fmla="*/ 79 w 79"/>
                <a:gd name="T7" fmla="*/ 0 h 8"/>
              </a:gdLst>
              <a:ahLst/>
              <a:cxnLst>
                <a:cxn ang="0">
                  <a:pos x="T0" y="T1"/>
                </a:cxn>
                <a:cxn ang="0">
                  <a:pos x="T2" y="T3"/>
                </a:cxn>
                <a:cxn ang="0">
                  <a:pos x="T4" y="T5"/>
                </a:cxn>
                <a:cxn ang="0">
                  <a:pos x="T6" y="T7"/>
                </a:cxn>
              </a:cxnLst>
              <a:rect l="0" t="0" r="r" b="b"/>
              <a:pathLst>
                <a:path w="79" h="8">
                  <a:moveTo>
                    <a:pt x="79" y="0"/>
                  </a:moveTo>
                  <a:lnTo>
                    <a:pt x="0" y="8"/>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273">
              <a:extLst>
                <a:ext uri="{FF2B5EF4-FFF2-40B4-BE49-F238E27FC236}">
                  <a16:creationId xmlns:a16="http://schemas.microsoft.com/office/drawing/2014/main" id="{393C8B71-D320-4CCD-ACF3-3DB5DCE46C42}"/>
                </a:ext>
              </a:extLst>
            </p:cNvPr>
            <p:cNvSpPr>
              <a:spLocks/>
            </p:cNvSpPr>
            <p:nvPr/>
          </p:nvSpPr>
          <p:spPr bwMode="auto">
            <a:xfrm>
              <a:off x="1870" y="1452"/>
              <a:ext cx="79" cy="8"/>
            </a:xfrm>
            <a:custGeom>
              <a:avLst/>
              <a:gdLst>
                <a:gd name="T0" fmla="*/ 73 w 79"/>
                <a:gd name="T1" fmla="*/ 8 h 8"/>
                <a:gd name="T2" fmla="*/ 79 w 79"/>
                <a:gd name="T3" fmla="*/ 0 h 8"/>
                <a:gd name="T4" fmla="*/ 0 w 79"/>
                <a:gd name="T5" fmla="*/ 0 h 8"/>
                <a:gd name="T6" fmla="*/ 0 w 79"/>
                <a:gd name="T7" fmla="*/ 8 h 8"/>
                <a:gd name="T8" fmla="*/ 73 w 79"/>
                <a:gd name="T9" fmla="*/ 8 h 8"/>
              </a:gdLst>
              <a:ahLst/>
              <a:cxnLst>
                <a:cxn ang="0">
                  <a:pos x="T0" y="T1"/>
                </a:cxn>
                <a:cxn ang="0">
                  <a:pos x="T2" y="T3"/>
                </a:cxn>
                <a:cxn ang="0">
                  <a:pos x="T4" y="T5"/>
                </a:cxn>
                <a:cxn ang="0">
                  <a:pos x="T6" y="T7"/>
                </a:cxn>
                <a:cxn ang="0">
                  <a:pos x="T8" y="T9"/>
                </a:cxn>
              </a:cxnLst>
              <a:rect l="0" t="0" r="r" b="b"/>
              <a:pathLst>
                <a:path w="79" h="8">
                  <a:moveTo>
                    <a:pt x="73" y="8"/>
                  </a:moveTo>
                  <a:lnTo>
                    <a:pt x="79" y="0"/>
                  </a:lnTo>
                  <a:lnTo>
                    <a:pt x="0" y="0"/>
                  </a:lnTo>
                  <a:lnTo>
                    <a:pt x="0" y="8"/>
                  </a:lnTo>
                  <a:lnTo>
                    <a:pt x="73" y="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275">
              <a:extLst>
                <a:ext uri="{FF2B5EF4-FFF2-40B4-BE49-F238E27FC236}">
                  <a16:creationId xmlns:a16="http://schemas.microsoft.com/office/drawing/2014/main" id="{6EE8C321-F351-4A11-BF0A-46710CFFEF05}"/>
                </a:ext>
              </a:extLst>
            </p:cNvPr>
            <p:cNvSpPr>
              <a:spLocks/>
            </p:cNvSpPr>
            <p:nvPr/>
          </p:nvSpPr>
          <p:spPr bwMode="auto">
            <a:xfrm>
              <a:off x="3654" y="1811"/>
              <a:ext cx="77" cy="150"/>
            </a:xfrm>
            <a:custGeom>
              <a:avLst/>
              <a:gdLst>
                <a:gd name="T0" fmla="*/ 0 w 77"/>
                <a:gd name="T1" fmla="*/ 132 h 150"/>
                <a:gd name="T2" fmla="*/ 77 w 77"/>
                <a:gd name="T3" fmla="*/ 0 h 150"/>
                <a:gd name="T4" fmla="*/ 47 w 77"/>
                <a:gd name="T5" fmla="*/ 150 h 150"/>
                <a:gd name="T6" fmla="*/ 0 w 77"/>
                <a:gd name="T7" fmla="*/ 132 h 150"/>
              </a:gdLst>
              <a:ahLst/>
              <a:cxnLst>
                <a:cxn ang="0">
                  <a:pos x="T0" y="T1"/>
                </a:cxn>
                <a:cxn ang="0">
                  <a:pos x="T2" y="T3"/>
                </a:cxn>
                <a:cxn ang="0">
                  <a:pos x="T4" y="T5"/>
                </a:cxn>
                <a:cxn ang="0">
                  <a:pos x="T6" y="T7"/>
                </a:cxn>
              </a:cxnLst>
              <a:rect l="0" t="0" r="r" b="b"/>
              <a:pathLst>
                <a:path w="77" h="150">
                  <a:moveTo>
                    <a:pt x="0" y="132"/>
                  </a:moveTo>
                  <a:lnTo>
                    <a:pt x="77" y="0"/>
                  </a:lnTo>
                  <a:lnTo>
                    <a:pt x="47" y="150"/>
                  </a:lnTo>
                  <a:lnTo>
                    <a:pt x="0" y="132"/>
                  </a:lnTo>
                  <a:close/>
                </a:path>
              </a:pathLst>
            </a:custGeom>
            <a:solidFill>
              <a:schemeClr val="bg1"/>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276">
              <a:extLst>
                <a:ext uri="{FF2B5EF4-FFF2-40B4-BE49-F238E27FC236}">
                  <a16:creationId xmlns:a16="http://schemas.microsoft.com/office/drawing/2014/main" id="{0F4EEAC3-86CC-40EA-8AD6-473911321289}"/>
                </a:ext>
              </a:extLst>
            </p:cNvPr>
            <p:cNvSpPr>
              <a:spLocks/>
            </p:cNvSpPr>
            <p:nvPr/>
          </p:nvSpPr>
          <p:spPr bwMode="auto">
            <a:xfrm>
              <a:off x="3401" y="1880"/>
              <a:ext cx="307" cy="802"/>
            </a:xfrm>
            <a:custGeom>
              <a:avLst/>
              <a:gdLst>
                <a:gd name="T0" fmla="*/ 307 w 307"/>
                <a:gd name="T1" fmla="*/ 3 h 802"/>
                <a:gd name="T2" fmla="*/ 299 w 307"/>
                <a:gd name="T3" fmla="*/ 0 h 802"/>
                <a:gd name="T4" fmla="*/ 0 w 307"/>
                <a:gd name="T5" fmla="*/ 802 h 802"/>
                <a:gd name="T6" fmla="*/ 307 w 307"/>
                <a:gd name="T7" fmla="*/ 3 h 802"/>
              </a:gdLst>
              <a:ahLst/>
              <a:cxnLst>
                <a:cxn ang="0">
                  <a:pos x="T0" y="T1"/>
                </a:cxn>
                <a:cxn ang="0">
                  <a:pos x="T2" y="T3"/>
                </a:cxn>
                <a:cxn ang="0">
                  <a:pos x="T4" y="T5"/>
                </a:cxn>
                <a:cxn ang="0">
                  <a:pos x="T6" y="T7"/>
                </a:cxn>
              </a:cxnLst>
              <a:rect l="0" t="0" r="r" b="b"/>
              <a:pathLst>
                <a:path w="307" h="802">
                  <a:moveTo>
                    <a:pt x="307" y="3"/>
                  </a:moveTo>
                  <a:lnTo>
                    <a:pt x="299" y="0"/>
                  </a:lnTo>
                  <a:lnTo>
                    <a:pt x="0" y="802"/>
                  </a:lnTo>
                  <a:lnTo>
                    <a:pt x="307"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277">
              <a:extLst>
                <a:ext uri="{FF2B5EF4-FFF2-40B4-BE49-F238E27FC236}">
                  <a16:creationId xmlns:a16="http://schemas.microsoft.com/office/drawing/2014/main" id="{5E19BA49-1BF3-486A-94BC-5905C3409A47}"/>
                </a:ext>
              </a:extLst>
            </p:cNvPr>
            <p:cNvSpPr>
              <a:spLocks/>
            </p:cNvSpPr>
            <p:nvPr/>
          </p:nvSpPr>
          <p:spPr bwMode="auto">
            <a:xfrm>
              <a:off x="3395" y="1880"/>
              <a:ext cx="305" cy="802"/>
            </a:xfrm>
            <a:custGeom>
              <a:avLst/>
              <a:gdLst>
                <a:gd name="T0" fmla="*/ 305 w 305"/>
                <a:gd name="T1" fmla="*/ 0 h 802"/>
                <a:gd name="T2" fmla="*/ 6 w 305"/>
                <a:gd name="T3" fmla="*/ 802 h 802"/>
                <a:gd name="T4" fmla="*/ 0 w 305"/>
                <a:gd name="T5" fmla="*/ 794 h 802"/>
                <a:gd name="T6" fmla="*/ 305 w 305"/>
                <a:gd name="T7" fmla="*/ 0 h 802"/>
              </a:gdLst>
              <a:ahLst/>
              <a:cxnLst>
                <a:cxn ang="0">
                  <a:pos x="T0" y="T1"/>
                </a:cxn>
                <a:cxn ang="0">
                  <a:pos x="T2" y="T3"/>
                </a:cxn>
                <a:cxn ang="0">
                  <a:pos x="T4" y="T5"/>
                </a:cxn>
                <a:cxn ang="0">
                  <a:pos x="T6" y="T7"/>
                </a:cxn>
              </a:cxnLst>
              <a:rect l="0" t="0" r="r" b="b"/>
              <a:pathLst>
                <a:path w="305" h="802">
                  <a:moveTo>
                    <a:pt x="305" y="0"/>
                  </a:moveTo>
                  <a:lnTo>
                    <a:pt x="6" y="802"/>
                  </a:lnTo>
                  <a:lnTo>
                    <a:pt x="0" y="794"/>
                  </a:lnTo>
                  <a:lnTo>
                    <a:pt x="3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278">
              <a:extLst>
                <a:ext uri="{FF2B5EF4-FFF2-40B4-BE49-F238E27FC236}">
                  <a16:creationId xmlns:a16="http://schemas.microsoft.com/office/drawing/2014/main" id="{031DB702-5789-4B6B-8A2A-749A1E380FD7}"/>
                </a:ext>
              </a:extLst>
            </p:cNvPr>
            <p:cNvSpPr>
              <a:spLocks/>
            </p:cNvSpPr>
            <p:nvPr/>
          </p:nvSpPr>
          <p:spPr bwMode="auto">
            <a:xfrm>
              <a:off x="3395" y="1880"/>
              <a:ext cx="313" cy="802"/>
            </a:xfrm>
            <a:custGeom>
              <a:avLst/>
              <a:gdLst>
                <a:gd name="T0" fmla="*/ 313 w 313"/>
                <a:gd name="T1" fmla="*/ 3 h 802"/>
                <a:gd name="T2" fmla="*/ 305 w 313"/>
                <a:gd name="T3" fmla="*/ 0 h 802"/>
                <a:gd name="T4" fmla="*/ 0 w 313"/>
                <a:gd name="T5" fmla="*/ 794 h 802"/>
                <a:gd name="T6" fmla="*/ 6 w 313"/>
                <a:gd name="T7" fmla="*/ 802 h 802"/>
                <a:gd name="T8" fmla="*/ 313 w 313"/>
                <a:gd name="T9" fmla="*/ 3 h 802"/>
              </a:gdLst>
              <a:ahLst/>
              <a:cxnLst>
                <a:cxn ang="0">
                  <a:pos x="T0" y="T1"/>
                </a:cxn>
                <a:cxn ang="0">
                  <a:pos x="T2" y="T3"/>
                </a:cxn>
                <a:cxn ang="0">
                  <a:pos x="T4" y="T5"/>
                </a:cxn>
                <a:cxn ang="0">
                  <a:pos x="T6" y="T7"/>
                </a:cxn>
                <a:cxn ang="0">
                  <a:pos x="T8" y="T9"/>
                </a:cxn>
              </a:cxnLst>
              <a:rect l="0" t="0" r="r" b="b"/>
              <a:pathLst>
                <a:path w="313" h="802">
                  <a:moveTo>
                    <a:pt x="313" y="3"/>
                  </a:moveTo>
                  <a:lnTo>
                    <a:pt x="305" y="0"/>
                  </a:lnTo>
                  <a:lnTo>
                    <a:pt x="0" y="794"/>
                  </a:lnTo>
                  <a:lnTo>
                    <a:pt x="6" y="802"/>
                  </a:lnTo>
                  <a:lnTo>
                    <a:pt x="313" y="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279">
              <a:extLst>
                <a:ext uri="{FF2B5EF4-FFF2-40B4-BE49-F238E27FC236}">
                  <a16:creationId xmlns:a16="http://schemas.microsoft.com/office/drawing/2014/main" id="{8858C384-C0DD-40C7-A163-B774B15699F4}"/>
                </a:ext>
              </a:extLst>
            </p:cNvPr>
            <p:cNvSpPr>
              <a:spLocks/>
            </p:cNvSpPr>
            <p:nvPr/>
          </p:nvSpPr>
          <p:spPr bwMode="auto">
            <a:xfrm>
              <a:off x="3323" y="2674"/>
              <a:ext cx="78" cy="8"/>
            </a:xfrm>
            <a:custGeom>
              <a:avLst/>
              <a:gdLst>
                <a:gd name="T0" fmla="*/ 78 w 78"/>
                <a:gd name="T1" fmla="*/ 8 h 8"/>
                <a:gd name="T2" fmla="*/ 72 w 78"/>
                <a:gd name="T3" fmla="*/ 0 h 8"/>
                <a:gd name="T4" fmla="*/ 0 w 78"/>
                <a:gd name="T5" fmla="*/ 8 h 8"/>
                <a:gd name="T6" fmla="*/ 78 w 78"/>
                <a:gd name="T7" fmla="*/ 8 h 8"/>
              </a:gdLst>
              <a:ahLst/>
              <a:cxnLst>
                <a:cxn ang="0">
                  <a:pos x="T0" y="T1"/>
                </a:cxn>
                <a:cxn ang="0">
                  <a:pos x="T2" y="T3"/>
                </a:cxn>
                <a:cxn ang="0">
                  <a:pos x="T4" y="T5"/>
                </a:cxn>
                <a:cxn ang="0">
                  <a:pos x="T6" y="T7"/>
                </a:cxn>
              </a:cxnLst>
              <a:rect l="0" t="0" r="r" b="b"/>
              <a:pathLst>
                <a:path w="78" h="8">
                  <a:moveTo>
                    <a:pt x="78" y="8"/>
                  </a:moveTo>
                  <a:lnTo>
                    <a:pt x="72" y="0"/>
                  </a:lnTo>
                  <a:lnTo>
                    <a:pt x="0" y="8"/>
                  </a:lnTo>
                  <a:lnTo>
                    <a:pt x="78"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280">
              <a:extLst>
                <a:ext uri="{FF2B5EF4-FFF2-40B4-BE49-F238E27FC236}">
                  <a16:creationId xmlns:a16="http://schemas.microsoft.com/office/drawing/2014/main" id="{6EC98041-8786-4685-B093-96EE29DA41AF}"/>
                </a:ext>
              </a:extLst>
            </p:cNvPr>
            <p:cNvSpPr>
              <a:spLocks/>
            </p:cNvSpPr>
            <p:nvPr/>
          </p:nvSpPr>
          <p:spPr bwMode="auto">
            <a:xfrm>
              <a:off x="3323" y="2674"/>
              <a:ext cx="72" cy="8"/>
            </a:xfrm>
            <a:custGeom>
              <a:avLst/>
              <a:gdLst>
                <a:gd name="T0" fmla="*/ 72 w 72"/>
                <a:gd name="T1" fmla="*/ 0 h 8"/>
                <a:gd name="T2" fmla="*/ 0 w 72"/>
                <a:gd name="T3" fmla="*/ 8 h 8"/>
                <a:gd name="T4" fmla="*/ 0 w 72"/>
                <a:gd name="T5" fmla="*/ 0 h 8"/>
                <a:gd name="T6" fmla="*/ 72 w 72"/>
                <a:gd name="T7" fmla="*/ 0 h 8"/>
              </a:gdLst>
              <a:ahLst/>
              <a:cxnLst>
                <a:cxn ang="0">
                  <a:pos x="T0" y="T1"/>
                </a:cxn>
                <a:cxn ang="0">
                  <a:pos x="T2" y="T3"/>
                </a:cxn>
                <a:cxn ang="0">
                  <a:pos x="T4" y="T5"/>
                </a:cxn>
                <a:cxn ang="0">
                  <a:pos x="T6" y="T7"/>
                </a:cxn>
              </a:cxnLst>
              <a:rect l="0" t="0" r="r" b="b"/>
              <a:pathLst>
                <a:path w="72" h="8">
                  <a:moveTo>
                    <a:pt x="72" y="0"/>
                  </a:moveTo>
                  <a:lnTo>
                    <a:pt x="0" y="8"/>
                  </a:lnTo>
                  <a:lnTo>
                    <a:pt x="0" y="0"/>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281">
              <a:extLst>
                <a:ext uri="{FF2B5EF4-FFF2-40B4-BE49-F238E27FC236}">
                  <a16:creationId xmlns:a16="http://schemas.microsoft.com/office/drawing/2014/main" id="{78D914F3-9D3A-4A95-98E4-DF12969B4AD3}"/>
                </a:ext>
              </a:extLst>
            </p:cNvPr>
            <p:cNvSpPr>
              <a:spLocks/>
            </p:cNvSpPr>
            <p:nvPr/>
          </p:nvSpPr>
          <p:spPr bwMode="auto">
            <a:xfrm>
              <a:off x="3323" y="2674"/>
              <a:ext cx="78" cy="8"/>
            </a:xfrm>
            <a:custGeom>
              <a:avLst/>
              <a:gdLst>
                <a:gd name="T0" fmla="*/ 78 w 78"/>
                <a:gd name="T1" fmla="*/ 8 h 8"/>
                <a:gd name="T2" fmla="*/ 72 w 78"/>
                <a:gd name="T3" fmla="*/ 0 h 8"/>
                <a:gd name="T4" fmla="*/ 0 w 78"/>
                <a:gd name="T5" fmla="*/ 0 h 8"/>
                <a:gd name="T6" fmla="*/ 0 w 78"/>
                <a:gd name="T7" fmla="*/ 8 h 8"/>
                <a:gd name="T8" fmla="*/ 78 w 78"/>
                <a:gd name="T9" fmla="*/ 8 h 8"/>
              </a:gdLst>
              <a:ahLst/>
              <a:cxnLst>
                <a:cxn ang="0">
                  <a:pos x="T0" y="T1"/>
                </a:cxn>
                <a:cxn ang="0">
                  <a:pos x="T2" y="T3"/>
                </a:cxn>
                <a:cxn ang="0">
                  <a:pos x="T4" y="T5"/>
                </a:cxn>
                <a:cxn ang="0">
                  <a:pos x="T6" y="T7"/>
                </a:cxn>
                <a:cxn ang="0">
                  <a:pos x="T8" y="T9"/>
                </a:cxn>
              </a:cxnLst>
              <a:rect l="0" t="0" r="r" b="b"/>
              <a:pathLst>
                <a:path w="78" h="8">
                  <a:moveTo>
                    <a:pt x="78" y="8"/>
                  </a:moveTo>
                  <a:lnTo>
                    <a:pt x="72" y="0"/>
                  </a:lnTo>
                  <a:lnTo>
                    <a:pt x="0" y="0"/>
                  </a:lnTo>
                  <a:lnTo>
                    <a:pt x="0" y="8"/>
                  </a:lnTo>
                  <a:lnTo>
                    <a:pt x="78" y="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16" name="Freeform 209">
            <a:extLst>
              <a:ext uri="{FF2B5EF4-FFF2-40B4-BE49-F238E27FC236}">
                <a16:creationId xmlns:a16="http://schemas.microsoft.com/office/drawing/2014/main" id="{013E0DA8-174E-42FD-9F88-9AB4CE002DD6}"/>
              </a:ext>
            </a:extLst>
          </p:cNvPr>
          <p:cNvSpPr/>
          <p:nvPr/>
        </p:nvSpPr>
        <p:spPr>
          <a:xfrm>
            <a:off x="1225625" y="1937541"/>
            <a:ext cx="9144000" cy="3167127"/>
          </a:xfrm>
          <a:custGeom>
            <a:avLst/>
            <a:gdLst>
              <a:gd name="connsiteX0" fmla="*/ 0 w 9366793"/>
              <a:gd name="connsiteY0" fmla="*/ 3165231 h 3165231"/>
              <a:gd name="connsiteX1" fmla="*/ 82062 w 9366793"/>
              <a:gd name="connsiteY1" fmla="*/ 3118339 h 3165231"/>
              <a:gd name="connsiteX2" fmla="*/ 105508 w 9366793"/>
              <a:gd name="connsiteY2" fmla="*/ 3094892 h 3165231"/>
              <a:gd name="connsiteX3" fmla="*/ 152400 w 9366793"/>
              <a:gd name="connsiteY3" fmla="*/ 3059723 h 3165231"/>
              <a:gd name="connsiteX4" fmla="*/ 175847 w 9366793"/>
              <a:gd name="connsiteY4" fmla="*/ 3036277 h 3165231"/>
              <a:gd name="connsiteX5" fmla="*/ 257908 w 9366793"/>
              <a:gd name="connsiteY5" fmla="*/ 2977662 h 3165231"/>
              <a:gd name="connsiteX6" fmla="*/ 293077 w 9366793"/>
              <a:gd name="connsiteY6" fmla="*/ 2942492 h 3165231"/>
              <a:gd name="connsiteX7" fmla="*/ 328247 w 9366793"/>
              <a:gd name="connsiteY7" fmla="*/ 2872154 h 3165231"/>
              <a:gd name="connsiteX8" fmla="*/ 339970 w 9366793"/>
              <a:gd name="connsiteY8" fmla="*/ 2836985 h 3165231"/>
              <a:gd name="connsiteX9" fmla="*/ 363416 w 9366793"/>
              <a:gd name="connsiteY9" fmla="*/ 2801815 h 3165231"/>
              <a:gd name="connsiteX10" fmla="*/ 386862 w 9366793"/>
              <a:gd name="connsiteY10" fmla="*/ 2719754 h 3165231"/>
              <a:gd name="connsiteX11" fmla="*/ 410308 w 9366793"/>
              <a:gd name="connsiteY11" fmla="*/ 2438400 h 3165231"/>
              <a:gd name="connsiteX12" fmla="*/ 422031 w 9366793"/>
              <a:gd name="connsiteY12" fmla="*/ 2368062 h 3165231"/>
              <a:gd name="connsiteX13" fmla="*/ 445477 w 9366793"/>
              <a:gd name="connsiteY13" fmla="*/ 2332892 h 3165231"/>
              <a:gd name="connsiteX14" fmla="*/ 480647 w 9366793"/>
              <a:gd name="connsiteY14" fmla="*/ 2262554 h 3165231"/>
              <a:gd name="connsiteX15" fmla="*/ 550985 w 9366793"/>
              <a:gd name="connsiteY15" fmla="*/ 2215662 h 3165231"/>
              <a:gd name="connsiteX16" fmla="*/ 586154 w 9366793"/>
              <a:gd name="connsiteY16" fmla="*/ 2180492 h 3165231"/>
              <a:gd name="connsiteX17" fmla="*/ 621323 w 9366793"/>
              <a:gd name="connsiteY17" fmla="*/ 2168769 h 3165231"/>
              <a:gd name="connsiteX18" fmla="*/ 656493 w 9366793"/>
              <a:gd name="connsiteY18" fmla="*/ 2145323 h 3165231"/>
              <a:gd name="connsiteX19" fmla="*/ 762000 w 9366793"/>
              <a:gd name="connsiteY19" fmla="*/ 2086708 h 3165231"/>
              <a:gd name="connsiteX20" fmla="*/ 797170 w 9366793"/>
              <a:gd name="connsiteY20" fmla="*/ 2063262 h 3165231"/>
              <a:gd name="connsiteX21" fmla="*/ 820616 w 9366793"/>
              <a:gd name="connsiteY21" fmla="*/ 2039815 h 3165231"/>
              <a:gd name="connsiteX22" fmla="*/ 855785 w 9366793"/>
              <a:gd name="connsiteY22" fmla="*/ 2028092 h 3165231"/>
              <a:gd name="connsiteX23" fmla="*/ 926123 w 9366793"/>
              <a:gd name="connsiteY23" fmla="*/ 1981200 h 3165231"/>
              <a:gd name="connsiteX24" fmla="*/ 1348154 w 9366793"/>
              <a:gd name="connsiteY24" fmla="*/ 1969477 h 3165231"/>
              <a:gd name="connsiteX25" fmla="*/ 1383323 w 9366793"/>
              <a:gd name="connsiteY25" fmla="*/ 1957754 h 3165231"/>
              <a:gd name="connsiteX26" fmla="*/ 1441939 w 9366793"/>
              <a:gd name="connsiteY26" fmla="*/ 1899139 h 3165231"/>
              <a:gd name="connsiteX27" fmla="*/ 1512277 w 9366793"/>
              <a:gd name="connsiteY27" fmla="*/ 1863969 h 3165231"/>
              <a:gd name="connsiteX28" fmla="*/ 1535723 w 9366793"/>
              <a:gd name="connsiteY28" fmla="*/ 1828800 h 3165231"/>
              <a:gd name="connsiteX29" fmla="*/ 1594339 w 9366793"/>
              <a:gd name="connsiteY29" fmla="*/ 1770185 h 3165231"/>
              <a:gd name="connsiteX30" fmla="*/ 1641231 w 9366793"/>
              <a:gd name="connsiteY30" fmla="*/ 1699846 h 3165231"/>
              <a:gd name="connsiteX31" fmla="*/ 1664677 w 9366793"/>
              <a:gd name="connsiteY31" fmla="*/ 1664677 h 3165231"/>
              <a:gd name="connsiteX32" fmla="*/ 1699847 w 9366793"/>
              <a:gd name="connsiteY32" fmla="*/ 1629508 h 3165231"/>
              <a:gd name="connsiteX33" fmla="*/ 1711570 w 9366793"/>
              <a:gd name="connsiteY33" fmla="*/ 1594339 h 3165231"/>
              <a:gd name="connsiteX34" fmla="*/ 1770185 w 9366793"/>
              <a:gd name="connsiteY34" fmla="*/ 1547446 h 3165231"/>
              <a:gd name="connsiteX35" fmla="*/ 1875693 w 9366793"/>
              <a:gd name="connsiteY35" fmla="*/ 1488831 h 3165231"/>
              <a:gd name="connsiteX36" fmla="*/ 1946031 w 9366793"/>
              <a:gd name="connsiteY36" fmla="*/ 1465385 h 3165231"/>
              <a:gd name="connsiteX37" fmla="*/ 1981200 w 9366793"/>
              <a:gd name="connsiteY37" fmla="*/ 1453662 h 3165231"/>
              <a:gd name="connsiteX38" fmla="*/ 2004647 w 9366793"/>
              <a:gd name="connsiteY38" fmla="*/ 1430215 h 3165231"/>
              <a:gd name="connsiteX39" fmla="*/ 2051539 w 9366793"/>
              <a:gd name="connsiteY39" fmla="*/ 1418492 h 3165231"/>
              <a:gd name="connsiteX40" fmla="*/ 2121877 w 9366793"/>
              <a:gd name="connsiteY40" fmla="*/ 1395046 h 3165231"/>
              <a:gd name="connsiteX41" fmla="*/ 2227385 w 9366793"/>
              <a:gd name="connsiteY41" fmla="*/ 1359877 h 3165231"/>
              <a:gd name="connsiteX42" fmla="*/ 2262554 w 9366793"/>
              <a:gd name="connsiteY42" fmla="*/ 1348154 h 3165231"/>
              <a:gd name="connsiteX43" fmla="*/ 2344616 w 9366793"/>
              <a:gd name="connsiteY43" fmla="*/ 1324708 h 3165231"/>
              <a:gd name="connsiteX44" fmla="*/ 2414954 w 9366793"/>
              <a:gd name="connsiteY44" fmla="*/ 1289539 h 3165231"/>
              <a:gd name="connsiteX45" fmla="*/ 2497016 w 9366793"/>
              <a:gd name="connsiteY45" fmla="*/ 1242646 h 3165231"/>
              <a:gd name="connsiteX46" fmla="*/ 2532185 w 9366793"/>
              <a:gd name="connsiteY46" fmla="*/ 1219200 h 3165231"/>
              <a:gd name="connsiteX47" fmla="*/ 2579077 w 9366793"/>
              <a:gd name="connsiteY47" fmla="*/ 1207477 h 3165231"/>
              <a:gd name="connsiteX48" fmla="*/ 2649416 w 9366793"/>
              <a:gd name="connsiteY48" fmla="*/ 1148862 h 3165231"/>
              <a:gd name="connsiteX49" fmla="*/ 2754923 w 9366793"/>
              <a:gd name="connsiteY49" fmla="*/ 1055077 h 3165231"/>
              <a:gd name="connsiteX50" fmla="*/ 2825262 w 9366793"/>
              <a:gd name="connsiteY50" fmla="*/ 973015 h 3165231"/>
              <a:gd name="connsiteX51" fmla="*/ 2836985 w 9366793"/>
              <a:gd name="connsiteY51" fmla="*/ 926123 h 3165231"/>
              <a:gd name="connsiteX52" fmla="*/ 2895600 w 9366793"/>
              <a:gd name="connsiteY52" fmla="*/ 855785 h 3165231"/>
              <a:gd name="connsiteX53" fmla="*/ 2954216 w 9366793"/>
              <a:gd name="connsiteY53" fmla="*/ 785446 h 3165231"/>
              <a:gd name="connsiteX54" fmla="*/ 3024554 w 9366793"/>
              <a:gd name="connsiteY54" fmla="*/ 715108 h 3165231"/>
              <a:gd name="connsiteX55" fmla="*/ 3048000 w 9366793"/>
              <a:gd name="connsiteY55" fmla="*/ 679939 h 3165231"/>
              <a:gd name="connsiteX56" fmla="*/ 3106616 w 9366793"/>
              <a:gd name="connsiteY56" fmla="*/ 633046 h 3165231"/>
              <a:gd name="connsiteX57" fmla="*/ 3165231 w 9366793"/>
              <a:gd name="connsiteY57" fmla="*/ 574431 h 3165231"/>
              <a:gd name="connsiteX58" fmla="*/ 3235570 w 9366793"/>
              <a:gd name="connsiteY58" fmla="*/ 527539 h 3165231"/>
              <a:gd name="connsiteX59" fmla="*/ 3294185 w 9366793"/>
              <a:gd name="connsiteY59" fmla="*/ 468923 h 3165231"/>
              <a:gd name="connsiteX60" fmla="*/ 3399693 w 9366793"/>
              <a:gd name="connsiteY60" fmla="*/ 386862 h 3165231"/>
              <a:gd name="connsiteX61" fmla="*/ 3470031 w 9366793"/>
              <a:gd name="connsiteY61" fmla="*/ 339969 h 3165231"/>
              <a:gd name="connsiteX62" fmla="*/ 3493477 w 9366793"/>
              <a:gd name="connsiteY62" fmla="*/ 304800 h 3165231"/>
              <a:gd name="connsiteX63" fmla="*/ 3587262 w 9366793"/>
              <a:gd name="connsiteY63" fmla="*/ 293077 h 3165231"/>
              <a:gd name="connsiteX64" fmla="*/ 3634154 w 9366793"/>
              <a:gd name="connsiteY64" fmla="*/ 281354 h 3165231"/>
              <a:gd name="connsiteX65" fmla="*/ 3774831 w 9366793"/>
              <a:gd name="connsiteY65" fmla="*/ 269631 h 3165231"/>
              <a:gd name="connsiteX66" fmla="*/ 3868616 w 9366793"/>
              <a:gd name="connsiteY66" fmla="*/ 246185 h 3165231"/>
              <a:gd name="connsiteX67" fmla="*/ 3915508 w 9366793"/>
              <a:gd name="connsiteY67" fmla="*/ 222739 h 3165231"/>
              <a:gd name="connsiteX68" fmla="*/ 3974123 w 9366793"/>
              <a:gd name="connsiteY68" fmla="*/ 211015 h 3165231"/>
              <a:gd name="connsiteX69" fmla="*/ 4021016 w 9366793"/>
              <a:gd name="connsiteY69" fmla="*/ 199292 h 3165231"/>
              <a:gd name="connsiteX70" fmla="*/ 4091354 w 9366793"/>
              <a:gd name="connsiteY70" fmla="*/ 175846 h 3165231"/>
              <a:gd name="connsiteX71" fmla="*/ 4161693 w 9366793"/>
              <a:gd name="connsiteY71" fmla="*/ 152400 h 3165231"/>
              <a:gd name="connsiteX72" fmla="*/ 4196862 w 9366793"/>
              <a:gd name="connsiteY72" fmla="*/ 128954 h 3165231"/>
              <a:gd name="connsiteX73" fmla="*/ 4243754 w 9366793"/>
              <a:gd name="connsiteY73" fmla="*/ 117231 h 3165231"/>
              <a:gd name="connsiteX74" fmla="*/ 4278923 w 9366793"/>
              <a:gd name="connsiteY74" fmla="*/ 105508 h 3165231"/>
              <a:gd name="connsiteX75" fmla="*/ 4384431 w 9366793"/>
              <a:gd name="connsiteY75" fmla="*/ 82062 h 3165231"/>
              <a:gd name="connsiteX76" fmla="*/ 4665785 w 9366793"/>
              <a:gd name="connsiteY76" fmla="*/ 93785 h 3165231"/>
              <a:gd name="connsiteX77" fmla="*/ 4794739 w 9366793"/>
              <a:gd name="connsiteY77" fmla="*/ 128954 h 3165231"/>
              <a:gd name="connsiteX78" fmla="*/ 4888523 w 9366793"/>
              <a:gd name="connsiteY78" fmla="*/ 152400 h 3165231"/>
              <a:gd name="connsiteX79" fmla="*/ 5017477 w 9366793"/>
              <a:gd name="connsiteY79" fmla="*/ 199292 h 3165231"/>
              <a:gd name="connsiteX80" fmla="*/ 5040923 w 9366793"/>
              <a:gd name="connsiteY80" fmla="*/ 222739 h 3165231"/>
              <a:gd name="connsiteX81" fmla="*/ 5099539 w 9366793"/>
              <a:gd name="connsiteY81" fmla="*/ 234462 h 3165231"/>
              <a:gd name="connsiteX82" fmla="*/ 5392616 w 9366793"/>
              <a:gd name="connsiteY82" fmla="*/ 222739 h 3165231"/>
              <a:gd name="connsiteX83" fmla="*/ 5416062 w 9366793"/>
              <a:gd name="connsiteY83" fmla="*/ 199292 h 3165231"/>
              <a:gd name="connsiteX84" fmla="*/ 5462954 w 9366793"/>
              <a:gd name="connsiteY84" fmla="*/ 187569 h 3165231"/>
              <a:gd name="connsiteX85" fmla="*/ 5591908 w 9366793"/>
              <a:gd name="connsiteY85" fmla="*/ 152400 h 3165231"/>
              <a:gd name="connsiteX86" fmla="*/ 5650523 w 9366793"/>
              <a:gd name="connsiteY86" fmla="*/ 117231 h 3165231"/>
              <a:gd name="connsiteX87" fmla="*/ 5791200 w 9366793"/>
              <a:gd name="connsiteY87" fmla="*/ 82062 h 3165231"/>
              <a:gd name="connsiteX88" fmla="*/ 5838093 w 9366793"/>
              <a:gd name="connsiteY88" fmla="*/ 58615 h 3165231"/>
              <a:gd name="connsiteX89" fmla="*/ 5896708 w 9366793"/>
              <a:gd name="connsiteY89" fmla="*/ 46892 h 3165231"/>
              <a:gd name="connsiteX90" fmla="*/ 5943600 w 9366793"/>
              <a:gd name="connsiteY90" fmla="*/ 35169 h 3165231"/>
              <a:gd name="connsiteX91" fmla="*/ 5978770 w 9366793"/>
              <a:gd name="connsiteY91" fmla="*/ 23446 h 3165231"/>
              <a:gd name="connsiteX92" fmla="*/ 6060831 w 9366793"/>
              <a:gd name="connsiteY92" fmla="*/ 0 h 3165231"/>
              <a:gd name="connsiteX93" fmla="*/ 6271847 w 9366793"/>
              <a:gd name="connsiteY93" fmla="*/ 23446 h 3165231"/>
              <a:gd name="connsiteX94" fmla="*/ 6424247 w 9366793"/>
              <a:gd name="connsiteY94" fmla="*/ 35169 h 3165231"/>
              <a:gd name="connsiteX95" fmla="*/ 6623539 w 9366793"/>
              <a:gd name="connsiteY95" fmla="*/ 58615 h 3165231"/>
              <a:gd name="connsiteX96" fmla="*/ 6682154 w 9366793"/>
              <a:gd name="connsiteY96" fmla="*/ 93785 h 3165231"/>
              <a:gd name="connsiteX97" fmla="*/ 6717323 w 9366793"/>
              <a:gd name="connsiteY97" fmla="*/ 117231 h 3165231"/>
              <a:gd name="connsiteX98" fmla="*/ 6764216 w 9366793"/>
              <a:gd name="connsiteY98" fmla="*/ 140677 h 3165231"/>
              <a:gd name="connsiteX99" fmla="*/ 6834554 w 9366793"/>
              <a:gd name="connsiteY99" fmla="*/ 187569 h 3165231"/>
              <a:gd name="connsiteX100" fmla="*/ 6916616 w 9366793"/>
              <a:gd name="connsiteY100" fmla="*/ 211015 h 3165231"/>
              <a:gd name="connsiteX101" fmla="*/ 7033847 w 9366793"/>
              <a:gd name="connsiteY101" fmla="*/ 293077 h 3165231"/>
              <a:gd name="connsiteX102" fmla="*/ 7127631 w 9366793"/>
              <a:gd name="connsiteY102" fmla="*/ 363415 h 3165231"/>
              <a:gd name="connsiteX103" fmla="*/ 7256585 w 9366793"/>
              <a:gd name="connsiteY103" fmla="*/ 422031 h 3165231"/>
              <a:gd name="connsiteX104" fmla="*/ 7291754 w 9366793"/>
              <a:gd name="connsiteY104" fmla="*/ 445477 h 3165231"/>
              <a:gd name="connsiteX105" fmla="*/ 7315200 w 9366793"/>
              <a:gd name="connsiteY105" fmla="*/ 480646 h 3165231"/>
              <a:gd name="connsiteX106" fmla="*/ 7373816 w 9366793"/>
              <a:gd name="connsiteY106" fmla="*/ 515815 h 3165231"/>
              <a:gd name="connsiteX107" fmla="*/ 7455877 w 9366793"/>
              <a:gd name="connsiteY107" fmla="*/ 574431 h 3165231"/>
              <a:gd name="connsiteX108" fmla="*/ 7526216 w 9366793"/>
              <a:gd name="connsiteY108" fmla="*/ 621323 h 3165231"/>
              <a:gd name="connsiteX109" fmla="*/ 7608277 w 9366793"/>
              <a:gd name="connsiteY109" fmla="*/ 703385 h 3165231"/>
              <a:gd name="connsiteX110" fmla="*/ 7643447 w 9366793"/>
              <a:gd name="connsiteY110" fmla="*/ 726831 h 3165231"/>
              <a:gd name="connsiteX111" fmla="*/ 7713785 w 9366793"/>
              <a:gd name="connsiteY111" fmla="*/ 750277 h 3165231"/>
              <a:gd name="connsiteX112" fmla="*/ 7737231 w 9366793"/>
              <a:gd name="connsiteY112" fmla="*/ 785446 h 3165231"/>
              <a:gd name="connsiteX113" fmla="*/ 7760677 w 9366793"/>
              <a:gd name="connsiteY113" fmla="*/ 973015 h 3165231"/>
              <a:gd name="connsiteX114" fmla="*/ 7795847 w 9366793"/>
              <a:gd name="connsiteY114" fmla="*/ 996462 h 3165231"/>
              <a:gd name="connsiteX115" fmla="*/ 7901354 w 9366793"/>
              <a:gd name="connsiteY115" fmla="*/ 1031631 h 3165231"/>
              <a:gd name="connsiteX116" fmla="*/ 7936523 w 9366793"/>
              <a:gd name="connsiteY116" fmla="*/ 1055077 h 3165231"/>
              <a:gd name="connsiteX117" fmla="*/ 7971693 w 9366793"/>
              <a:gd name="connsiteY117" fmla="*/ 1066800 h 3165231"/>
              <a:gd name="connsiteX118" fmla="*/ 8030308 w 9366793"/>
              <a:gd name="connsiteY118" fmla="*/ 1101969 h 3165231"/>
              <a:gd name="connsiteX119" fmla="*/ 8077200 w 9366793"/>
              <a:gd name="connsiteY119" fmla="*/ 1125415 h 3165231"/>
              <a:gd name="connsiteX120" fmla="*/ 8194431 w 9366793"/>
              <a:gd name="connsiteY120" fmla="*/ 1195754 h 3165231"/>
              <a:gd name="connsiteX121" fmla="*/ 8323385 w 9366793"/>
              <a:gd name="connsiteY121" fmla="*/ 1219200 h 3165231"/>
              <a:gd name="connsiteX122" fmla="*/ 8428893 w 9366793"/>
              <a:gd name="connsiteY122" fmla="*/ 1254369 h 3165231"/>
              <a:gd name="connsiteX123" fmla="*/ 8581293 w 9366793"/>
              <a:gd name="connsiteY123" fmla="*/ 1324708 h 3165231"/>
              <a:gd name="connsiteX124" fmla="*/ 8768862 w 9366793"/>
              <a:gd name="connsiteY124" fmla="*/ 1383323 h 3165231"/>
              <a:gd name="connsiteX125" fmla="*/ 8792308 w 9366793"/>
              <a:gd name="connsiteY125" fmla="*/ 1418492 h 3165231"/>
              <a:gd name="connsiteX126" fmla="*/ 8804031 w 9366793"/>
              <a:gd name="connsiteY126" fmla="*/ 1465385 h 3165231"/>
              <a:gd name="connsiteX127" fmla="*/ 8815754 w 9366793"/>
              <a:gd name="connsiteY127" fmla="*/ 1500554 h 3165231"/>
              <a:gd name="connsiteX128" fmla="*/ 8827477 w 9366793"/>
              <a:gd name="connsiteY128" fmla="*/ 1852246 h 3165231"/>
              <a:gd name="connsiteX129" fmla="*/ 8839200 w 9366793"/>
              <a:gd name="connsiteY129" fmla="*/ 1887415 h 3165231"/>
              <a:gd name="connsiteX130" fmla="*/ 8897816 w 9366793"/>
              <a:gd name="connsiteY130" fmla="*/ 1992923 h 3165231"/>
              <a:gd name="connsiteX131" fmla="*/ 9003323 w 9366793"/>
              <a:gd name="connsiteY131" fmla="*/ 2133600 h 3165231"/>
              <a:gd name="connsiteX132" fmla="*/ 9038493 w 9366793"/>
              <a:gd name="connsiteY132" fmla="*/ 2168769 h 3165231"/>
              <a:gd name="connsiteX133" fmla="*/ 9108831 w 9366793"/>
              <a:gd name="connsiteY133" fmla="*/ 2239108 h 3165231"/>
              <a:gd name="connsiteX134" fmla="*/ 9132277 w 9366793"/>
              <a:gd name="connsiteY134" fmla="*/ 2286000 h 3165231"/>
              <a:gd name="connsiteX135" fmla="*/ 9155723 w 9366793"/>
              <a:gd name="connsiteY135" fmla="*/ 2356339 h 3165231"/>
              <a:gd name="connsiteX136" fmla="*/ 9167447 w 9366793"/>
              <a:gd name="connsiteY136" fmla="*/ 2637692 h 3165231"/>
              <a:gd name="connsiteX137" fmla="*/ 9202616 w 9366793"/>
              <a:gd name="connsiteY137" fmla="*/ 2672862 h 3165231"/>
              <a:gd name="connsiteX138" fmla="*/ 9214339 w 9366793"/>
              <a:gd name="connsiteY138" fmla="*/ 2708031 h 3165231"/>
              <a:gd name="connsiteX139" fmla="*/ 9308123 w 9366793"/>
              <a:gd name="connsiteY139" fmla="*/ 2836985 h 3165231"/>
              <a:gd name="connsiteX140" fmla="*/ 9331570 w 9366793"/>
              <a:gd name="connsiteY140" fmla="*/ 2883877 h 3165231"/>
              <a:gd name="connsiteX141" fmla="*/ 9355016 w 9366793"/>
              <a:gd name="connsiteY141" fmla="*/ 2965939 h 3165231"/>
              <a:gd name="connsiteX142" fmla="*/ 9366739 w 9366793"/>
              <a:gd name="connsiteY142" fmla="*/ 3048000 h 316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366793" h="3165231">
                <a:moveTo>
                  <a:pt x="0" y="3165231"/>
                </a:moveTo>
                <a:cubicBezTo>
                  <a:pt x="27354" y="3149600"/>
                  <a:pt x="55848" y="3135815"/>
                  <a:pt x="82062" y="3118339"/>
                </a:cubicBezTo>
                <a:cubicBezTo>
                  <a:pt x="91258" y="3112208"/>
                  <a:pt x="97017" y="3101968"/>
                  <a:pt x="105508" y="3094892"/>
                </a:cubicBezTo>
                <a:cubicBezTo>
                  <a:pt x="120518" y="3082384"/>
                  <a:pt x="137390" y="3072231"/>
                  <a:pt x="152400" y="3059723"/>
                </a:cubicBezTo>
                <a:cubicBezTo>
                  <a:pt x="160891" y="3052647"/>
                  <a:pt x="167216" y="3043182"/>
                  <a:pt x="175847" y="3036277"/>
                </a:cubicBezTo>
                <a:cubicBezTo>
                  <a:pt x="268585" y="2962088"/>
                  <a:pt x="142455" y="3076623"/>
                  <a:pt x="257908" y="2977662"/>
                </a:cubicBezTo>
                <a:cubicBezTo>
                  <a:pt x="270496" y="2966872"/>
                  <a:pt x="281354" y="2954215"/>
                  <a:pt x="293077" y="2942492"/>
                </a:cubicBezTo>
                <a:cubicBezTo>
                  <a:pt x="321991" y="2826837"/>
                  <a:pt x="283453" y="2946808"/>
                  <a:pt x="328247" y="2872154"/>
                </a:cubicBezTo>
                <a:cubicBezTo>
                  <a:pt x="334605" y="2861558"/>
                  <a:pt x="334444" y="2848038"/>
                  <a:pt x="339970" y="2836985"/>
                </a:cubicBezTo>
                <a:cubicBezTo>
                  <a:pt x="346271" y="2824383"/>
                  <a:pt x="357115" y="2814417"/>
                  <a:pt x="363416" y="2801815"/>
                </a:cubicBezTo>
                <a:cubicBezTo>
                  <a:pt x="371825" y="2784997"/>
                  <a:pt x="383106" y="2734779"/>
                  <a:pt x="386862" y="2719754"/>
                </a:cubicBezTo>
                <a:cubicBezTo>
                  <a:pt x="403267" y="2408048"/>
                  <a:pt x="383030" y="2588430"/>
                  <a:pt x="410308" y="2438400"/>
                </a:cubicBezTo>
                <a:cubicBezTo>
                  <a:pt x="414560" y="2415014"/>
                  <a:pt x="414515" y="2390612"/>
                  <a:pt x="422031" y="2368062"/>
                </a:cubicBezTo>
                <a:cubicBezTo>
                  <a:pt x="426486" y="2354695"/>
                  <a:pt x="439176" y="2345494"/>
                  <a:pt x="445477" y="2332892"/>
                </a:cubicBezTo>
                <a:cubicBezTo>
                  <a:pt x="461273" y="2301300"/>
                  <a:pt x="450782" y="2288686"/>
                  <a:pt x="480647" y="2262554"/>
                </a:cubicBezTo>
                <a:cubicBezTo>
                  <a:pt x="501854" y="2243998"/>
                  <a:pt x="531060" y="2235588"/>
                  <a:pt x="550985" y="2215662"/>
                </a:cubicBezTo>
                <a:cubicBezTo>
                  <a:pt x="562708" y="2203939"/>
                  <a:pt x="572359" y="2189689"/>
                  <a:pt x="586154" y="2180492"/>
                </a:cubicBezTo>
                <a:cubicBezTo>
                  <a:pt x="596436" y="2173637"/>
                  <a:pt x="610270" y="2174295"/>
                  <a:pt x="621323" y="2168769"/>
                </a:cubicBezTo>
                <a:cubicBezTo>
                  <a:pt x="633925" y="2162468"/>
                  <a:pt x="643891" y="2151624"/>
                  <a:pt x="656493" y="2145323"/>
                </a:cubicBezTo>
                <a:cubicBezTo>
                  <a:pt x="780295" y="2083423"/>
                  <a:pt x="540227" y="2234556"/>
                  <a:pt x="762000" y="2086708"/>
                </a:cubicBezTo>
                <a:cubicBezTo>
                  <a:pt x="773723" y="2078893"/>
                  <a:pt x="787207" y="2073225"/>
                  <a:pt x="797170" y="2063262"/>
                </a:cubicBezTo>
                <a:cubicBezTo>
                  <a:pt x="804985" y="2055446"/>
                  <a:pt x="811138" y="2045502"/>
                  <a:pt x="820616" y="2039815"/>
                </a:cubicBezTo>
                <a:cubicBezTo>
                  <a:pt x="831212" y="2033457"/>
                  <a:pt x="844983" y="2034093"/>
                  <a:pt x="855785" y="2028092"/>
                </a:cubicBezTo>
                <a:cubicBezTo>
                  <a:pt x="880418" y="2014407"/>
                  <a:pt x="897955" y="1981982"/>
                  <a:pt x="926123" y="1981200"/>
                </a:cubicBezTo>
                <a:lnTo>
                  <a:pt x="1348154" y="1969477"/>
                </a:lnTo>
                <a:cubicBezTo>
                  <a:pt x="1359877" y="1965569"/>
                  <a:pt x="1373437" y="1965168"/>
                  <a:pt x="1383323" y="1957754"/>
                </a:cubicBezTo>
                <a:cubicBezTo>
                  <a:pt x="1405428" y="1941175"/>
                  <a:pt x="1415726" y="1907878"/>
                  <a:pt x="1441939" y="1899139"/>
                </a:cubicBezTo>
                <a:cubicBezTo>
                  <a:pt x="1490474" y="1882959"/>
                  <a:pt x="1466826" y="1894270"/>
                  <a:pt x="1512277" y="1863969"/>
                </a:cubicBezTo>
                <a:cubicBezTo>
                  <a:pt x="1520092" y="1852246"/>
                  <a:pt x="1526445" y="1839403"/>
                  <a:pt x="1535723" y="1828800"/>
                </a:cubicBezTo>
                <a:cubicBezTo>
                  <a:pt x="1553919" y="1808005"/>
                  <a:pt x="1579012" y="1793176"/>
                  <a:pt x="1594339" y="1770185"/>
                </a:cubicBezTo>
                <a:lnTo>
                  <a:pt x="1641231" y="1699846"/>
                </a:lnTo>
                <a:cubicBezTo>
                  <a:pt x="1649046" y="1688123"/>
                  <a:pt x="1654714" y="1674639"/>
                  <a:pt x="1664677" y="1664677"/>
                </a:cubicBezTo>
                <a:lnTo>
                  <a:pt x="1699847" y="1629508"/>
                </a:lnTo>
                <a:cubicBezTo>
                  <a:pt x="1703755" y="1617785"/>
                  <a:pt x="1705212" y="1604935"/>
                  <a:pt x="1711570" y="1594339"/>
                </a:cubicBezTo>
                <a:cubicBezTo>
                  <a:pt x="1725214" y="1571599"/>
                  <a:pt x="1751014" y="1563422"/>
                  <a:pt x="1770185" y="1547446"/>
                </a:cubicBezTo>
                <a:cubicBezTo>
                  <a:pt x="1840378" y="1488952"/>
                  <a:pt x="1763466" y="1526240"/>
                  <a:pt x="1875693" y="1488831"/>
                </a:cubicBezTo>
                <a:lnTo>
                  <a:pt x="1946031" y="1465385"/>
                </a:lnTo>
                <a:lnTo>
                  <a:pt x="1981200" y="1453662"/>
                </a:lnTo>
                <a:cubicBezTo>
                  <a:pt x="1989016" y="1445846"/>
                  <a:pt x="1994761" y="1435158"/>
                  <a:pt x="2004647" y="1430215"/>
                </a:cubicBezTo>
                <a:cubicBezTo>
                  <a:pt x="2019058" y="1423010"/>
                  <a:pt x="2036107" y="1423122"/>
                  <a:pt x="2051539" y="1418492"/>
                </a:cubicBezTo>
                <a:cubicBezTo>
                  <a:pt x="2075211" y="1411390"/>
                  <a:pt x="2098431" y="1402861"/>
                  <a:pt x="2121877" y="1395046"/>
                </a:cubicBezTo>
                <a:lnTo>
                  <a:pt x="2227385" y="1359877"/>
                </a:lnTo>
                <a:cubicBezTo>
                  <a:pt x="2239108" y="1355969"/>
                  <a:pt x="2250566" y="1351151"/>
                  <a:pt x="2262554" y="1348154"/>
                </a:cubicBezTo>
                <a:cubicBezTo>
                  <a:pt x="2277579" y="1344398"/>
                  <a:pt x="2327797" y="1333117"/>
                  <a:pt x="2344616" y="1324708"/>
                </a:cubicBezTo>
                <a:cubicBezTo>
                  <a:pt x="2435518" y="1279257"/>
                  <a:pt x="2326556" y="1319005"/>
                  <a:pt x="2414954" y="1289539"/>
                </a:cubicBezTo>
                <a:cubicBezTo>
                  <a:pt x="2500627" y="1232421"/>
                  <a:pt x="2392914" y="1302132"/>
                  <a:pt x="2497016" y="1242646"/>
                </a:cubicBezTo>
                <a:cubicBezTo>
                  <a:pt x="2509249" y="1235656"/>
                  <a:pt x="2519235" y="1224750"/>
                  <a:pt x="2532185" y="1219200"/>
                </a:cubicBezTo>
                <a:cubicBezTo>
                  <a:pt x="2546994" y="1212853"/>
                  <a:pt x="2563446" y="1211385"/>
                  <a:pt x="2579077" y="1207477"/>
                </a:cubicBezTo>
                <a:cubicBezTo>
                  <a:pt x="2666386" y="1149273"/>
                  <a:pt x="2559165" y="1224072"/>
                  <a:pt x="2649416" y="1148862"/>
                </a:cubicBezTo>
                <a:cubicBezTo>
                  <a:pt x="2710345" y="1098087"/>
                  <a:pt x="2678924" y="1156406"/>
                  <a:pt x="2754923" y="1055077"/>
                </a:cubicBezTo>
                <a:cubicBezTo>
                  <a:pt x="2800041" y="994922"/>
                  <a:pt x="2776277" y="1022001"/>
                  <a:pt x="2825262" y="973015"/>
                </a:cubicBezTo>
                <a:cubicBezTo>
                  <a:pt x="2829170" y="957384"/>
                  <a:pt x="2830638" y="940932"/>
                  <a:pt x="2836985" y="926123"/>
                </a:cubicBezTo>
                <a:cubicBezTo>
                  <a:pt x="2849226" y="897561"/>
                  <a:pt x="2874475" y="876910"/>
                  <a:pt x="2895600" y="855785"/>
                </a:cubicBezTo>
                <a:cubicBezTo>
                  <a:pt x="2916067" y="794384"/>
                  <a:pt x="2893381" y="840197"/>
                  <a:pt x="2954216" y="785446"/>
                </a:cubicBezTo>
                <a:cubicBezTo>
                  <a:pt x="2978862" y="763265"/>
                  <a:pt x="3006161" y="742697"/>
                  <a:pt x="3024554" y="715108"/>
                </a:cubicBezTo>
                <a:cubicBezTo>
                  <a:pt x="3032369" y="703385"/>
                  <a:pt x="3039198" y="690941"/>
                  <a:pt x="3048000" y="679939"/>
                </a:cubicBezTo>
                <a:cubicBezTo>
                  <a:pt x="3067091" y="656075"/>
                  <a:pt x="3080502" y="650455"/>
                  <a:pt x="3106616" y="633046"/>
                </a:cubicBezTo>
                <a:cubicBezTo>
                  <a:pt x="3149600" y="568569"/>
                  <a:pt x="3106616" y="623277"/>
                  <a:pt x="3165231" y="574431"/>
                </a:cubicBezTo>
                <a:cubicBezTo>
                  <a:pt x="3223773" y="525646"/>
                  <a:pt x="3173763" y="548141"/>
                  <a:pt x="3235570" y="527539"/>
                </a:cubicBezTo>
                <a:cubicBezTo>
                  <a:pt x="3255108" y="508000"/>
                  <a:pt x="3272374" y="485887"/>
                  <a:pt x="3294185" y="468923"/>
                </a:cubicBezTo>
                <a:cubicBezTo>
                  <a:pt x="3329354" y="441569"/>
                  <a:pt x="3368189" y="418367"/>
                  <a:pt x="3399693" y="386862"/>
                </a:cubicBezTo>
                <a:cubicBezTo>
                  <a:pt x="3435496" y="351058"/>
                  <a:pt x="3413253" y="368358"/>
                  <a:pt x="3470031" y="339969"/>
                </a:cubicBezTo>
                <a:cubicBezTo>
                  <a:pt x="3477846" y="328246"/>
                  <a:pt x="3480395" y="310033"/>
                  <a:pt x="3493477" y="304800"/>
                </a:cubicBezTo>
                <a:cubicBezTo>
                  <a:pt x="3522729" y="293099"/>
                  <a:pt x="3556186" y="298256"/>
                  <a:pt x="3587262" y="293077"/>
                </a:cubicBezTo>
                <a:cubicBezTo>
                  <a:pt x="3603155" y="290428"/>
                  <a:pt x="3618167" y="283352"/>
                  <a:pt x="3634154" y="281354"/>
                </a:cubicBezTo>
                <a:cubicBezTo>
                  <a:pt x="3680846" y="275518"/>
                  <a:pt x="3727939" y="273539"/>
                  <a:pt x="3774831" y="269631"/>
                </a:cubicBezTo>
                <a:cubicBezTo>
                  <a:pt x="3806093" y="261816"/>
                  <a:pt x="3839794" y="260596"/>
                  <a:pt x="3868616" y="246185"/>
                </a:cubicBezTo>
                <a:cubicBezTo>
                  <a:pt x="3884247" y="238370"/>
                  <a:pt x="3898929" y="228265"/>
                  <a:pt x="3915508" y="222739"/>
                </a:cubicBezTo>
                <a:cubicBezTo>
                  <a:pt x="3934411" y="216438"/>
                  <a:pt x="3954672" y="215338"/>
                  <a:pt x="3974123" y="211015"/>
                </a:cubicBezTo>
                <a:cubicBezTo>
                  <a:pt x="3989851" y="207520"/>
                  <a:pt x="4005583" y="203922"/>
                  <a:pt x="4021016" y="199292"/>
                </a:cubicBezTo>
                <a:cubicBezTo>
                  <a:pt x="4044688" y="192190"/>
                  <a:pt x="4067908" y="183661"/>
                  <a:pt x="4091354" y="175846"/>
                </a:cubicBezTo>
                <a:lnTo>
                  <a:pt x="4161693" y="152400"/>
                </a:lnTo>
                <a:cubicBezTo>
                  <a:pt x="4173416" y="144585"/>
                  <a:pt x="4183912" y="134504"/>
                  <a:pt x="4196862" y="128954"/>
                </a:cubicBezTo>
                <a:cubicBezTo>
                  <a:pt x="4211671" y="122607"/>
                  <a:pt x="4228262" y="121657"/>
                  <a:pt x="4243754" y="117231"/>
                </a:cubicBezTo>
                <a:cubicBezTo>
                  <a:pt x="4255636" y="113836"/>
                  <a:pt x="4267041" y="108903"/>
                  <a:pt x="4278923" y="105508"/>
                </a:cubicBezTo>
                <a:cubicBezTo>
                  <a:pt x="4317551" y="94472"/>
                  <a:pt x="4344143" y="90120"/>
                  <a:pt x="4384431" y="82062"/>
                </a:cubicBezTo>
                <a:cubicBezTo>
                  <a:pt x="4478216" y="85970"/>
                  <a:pt x="4572127" y="87541"/>
                  <a:pt x="4665785" y="93785"/>
                </a:cubicBezTo>
                <a:cubicBezTo>
                  <a:pt x="4753987" y="99665"/>
                  <a:pt x="4716615" y="104916"/>
                  <a:pt x="4794739" y="128954"/>
                </a:cubicBezTo>
                <a:cubicBezTo>
                  <a:pt x="4825538" y="138430"/>
                  <a:pt x="4857262" y="144585"/>
                  <a:pt x="4888523" y="152400"/>
                </a:cubicBezTo>
                <a:cubicBezTo>
                  <a:pt x="5049915" y="249234"/>
                  <a:pt x="4838712" y="132253"/>
                  <a:pt x="5017477" y="199292"/>
                </a:cubicBezTo>
                <a:cubicBezTo>
                  <a:pt x="5027826" y="203173"/>
                  <a:pt x="5030764" y="218385"/>
                  <a:pt x="5040923" y="222739"/>
                </a:cubicBezTo>
                <a:cubicBezTo>
                  <a:pt x="5059237" y="230588"/>
                  <a:pt x="5080000" y="230554"/>
                  <a:pt x="5099539" y="234462"/>
                </a:cubicBezTo>
                <a:cubicBezTo>
                  <a:pt x="5197231" y="230554"/>
                  <a:pt x="5295444" y="233536"/>
                  <a:pt x="5392616" y="222739"/>
                </a:cubicBezTo>
                <a:cubicBezTo>
                  <a:pt x="5403601" y="221518"/>
                  <a:pt x="5406176" y="204235"/>
                  <a:pt x="5416062" y="199292"/>
                </a:cubicBezTo>
                <a:cubicBezTo>
                  <a:pt x="5430473" y="192086"/>
                  <a:pt x="5447522" y="192199"/>
                  <a:pt x="5462954" y="187569"/>
                </a:cubicBezTo>
                <a:cubicBezTo>
                  <a:pt x="5581942" y="151873"/>
                  <a:pt x="5485077" y="173766"/>
                  <a:pt x="5591908" y="152400"/>
                </a:cubicBezTo>
                <a:cubicBezTo>
                  <a:pt x="5611446" y="140677"/>
                  <a:pt x="5629780" y="126660"/>
                  <a:pt x="5650523" y="117231"/>
                </a:cubicBezTo>
                <a:cubicBezTo>
                  <a:pt x="5704300" y="92787"/>
                  <a:pt x="5734100" y="91579"/>
                  <a:pt x="5791200" y="82062"/>
                </a:cubicBezTo>
                <a:cubicBezTo>
                  <a:pt x="5806831" y="74246"/>
                  <a:pt x="5821514" y="64142"/>
                  <a:pt x="5838093" y="58615"/>
                </a:cubicBezTo>
                <a:cubicBezTo>
                  <a:pt x="5856996" y="52314"/>
                  <a:pt x="5877257" y="51214"/>
                  <a:pt x="5896708" y="46892"/>
                </a:cubicBezTo>
                <a:cubicBezTo>
                  <a:pt x="5912436" y="43397"/>
                  <a:pt x="5928108" y="39595"/>
                  <a:pt x="5943600" y="35169"/>
                </a:cubicBezTo>
                <a:cubicBezTo>
                  <a:pt x="5955482" y="31774"/>
                  <a:pt x="5966888" y="26841"/>
                  <a:pt x="5978770" y="23446"/>
                </a:cubicBezTo>
                <a:cubicBezTo>
                  <a:pt x="6081803" y="-5992"/>
                  <a:pt x="5976514" y="28106"/>
                  <a:pt x="6060831" y="0"/>
                </a:cubicBezTo>
                <a:lnTo>
                  <a:pt x="6271847" y="23446"/>
                </a:lnTo>
                <a:cubicBezTo>
                  <a:pt x="6322560" y="28354"/>
                  <a:pt x="6373550" y="30099"/>
                  <a:pt x="6424247" y="35169"/>
                </a:cubicBezTo>
                <a:cubicBezTo>
                  <a:pt x="6490804" y="41825"/>
                  <a:pt x="6557108" y="50800"/>
                  <a:pt x="6623539" y="58615"/>
                </a:cubicBezTo>
                <a:cubicBezTo>
                  <a:pt x="6643077" y="70338"/>
                  <a:pt x="6662832" y="81709"/>
                  <a:pt x="6682154" y="93785"/>
                </a:cubicBezTo>
                <a:cubicBezTo>
                  <a:pt x="6694102" y="101252"/>
                  <a:pt x="6705090" y="110241"/>
                  <a:pt x="6717323" y="117231"/>
                </a:cubicBezTo>
                <a:cubicBezTo>
                  <a:pt x="6732496" y="125901"/>
                  <a:pt x="6749230" y="131686"/>
                  <a:pt x="6764216" y="140677"/>
                </a:cubicBezTo>
                <a:cubicBezTo>
                  <a:pt x="6788379" y="155175"/>
                  <a:pt x="6807217" y="180735"/>
                  <a:pt x="6834554" y="187569"/>
                </a:cubicBezTo>
                <a:cubicBezTo>
                  <a:pt x="6893435" y="202289"/>
                  <a:pt x="6866162" y="194197"/>
                  <a:pt x="6916616" y="211015"/>
                </a:cubicBezTo>
                <a:cubicBezTo>
                  <a:pt x="6972894" y="267295"/>
                  <a:pt x="6908126" y="206040"/>
                  <a:pt x="7033847" y="293077"/>
                </a:cubicBezTo>
                <a:cubicBezTo>
                  <a:pt x="7077505" y="323301"/>
                  <a:pt x="7086261" y="340431"/>
                  <a:pt x="7127631" y="363415"/>
                </a:cubicBezTo>
                <a:cubicBezTo>
                  <a:pt x="7313633" y="466750"/>
                  <a:pt x="7095891" y="341684"/>
                  <a:pt x="7256585" y="422031"/>
                </a:cubicBezTo>
                <a:cubicBezTo>
                  <a:pt x="7269187" y="428332"/>
                  <a:pt x="7280031" y="437662"/>
                  <a:pt x="7291754" y="445477"/>
                </a:cubicBezTo>
                <a:cubicBezTo>
                  <a:pt x="7299569" y="457200"/>
                  <a:pt x="7304503" y="471477"/>
                  <a:pt x="7315200" y="480646"/>
                </a:cubicBezTo>
                <a:cubicBezTo>
                  <a:pt x="7332500" y="495475"/>
                  <a:pt x="7354494" y="503739"/>
                  <a:pt x="7373816" y="515815"/>
                </a:cubicBezTo>
                <a:cubicBezTo>
                  <a:pt x="7424620" y="547568"/>
                  <a:pt x="7398575" y="534320"/>
                  <a:pt x="7455877" y="574431"/>
                </a:cubicBezTo>
                <a:cubicBezTo>
                  <a:pt x="7478962" y="590590"/>
                  <a:pt x="7506291" y="601397"/>
                  <a:pt x="7526216" y="621323"/>
                </a:cubicBezTo>
                <a:cubicBezTo>
                  <a:pt x="7553570" y="648677"/>
                  <a:pt x="7576090" y="681927"/>
                  <a:pt x="7608277" y="703385"/>
                </a:cubicBezTo>
                <a:cubicBezTo>
                  <a:pt x="7620000" y="711200"/>
                  <a:pt x="7630572" y="721109"/>
                  <a:pt x="7643447" y="726831"/>
                </a:cubicBezTo>
                <a:cubicBezTo>
                  <a:pt x="7666031" y="736868"/>
                  <a:pt x="7713785" y="750277"/>
                  <a:pt x="7713785" y="750277"/>
                </a:cubicBezTo>
                <a:cubicBezTo>
                  <a:pt x="7721600" y="762000"/>
                  <a:pt x="7730930" y="772844"/>
                  <a:pt x="7737231" y="785446"/>
                </a:cubicBezTo>
                <a:cubicBezTo>
                  <a:pt x="7765404" y="841792"/>
                  <a:pt x="7746612" y="920273"/>
                  <a:pt x="7760677" y="973015"/>
                </a:cubicBezTo>
                <a:cubicBezTo>
                  <a:pt x="7764307" y="986629"/>
                  <a:pt x="7782841" y="991043"/>
                  <a:pt x="7795847" y="996462"/>
                </a:cubicBezTo>
                <a:cubicBezTo>
                  <a:pt x="7830067" y="1010720"/>
                  <a:pt x="7867134" y="1017373"/>
                  <a:pt x="7901354" y="1031631"/>
                </a:cubicBezTo>
                <a:cubicBezTo>
                  <a:pt x="7914360" y="1037050"/>
                  <a:pt x="7923921" y="1048776"/>
                  <a:pt x="7936523" y="1055077"/>
                </a:cubicBezTo>
                <a:cubicBezTo>
                  <a:pt x="7947576" y="1060603"/>
                  <a:pt x="7960640" y="1061274"/>
                  <a:pt x="7971693" y="1066800"/>
                </a:cubicBezTo>
                <a:cubicBezTo>
                  <a:pt x="7992073" y="1076990"/>
                  <a:pt x="8010390" y="1090903"/>
                  <a:pt x="8030308" y="1101969"/>
                </a:cubicBezTo>
                <a:cubicBezTo>
                  <a:pt x="8045584" y="1110456"/>
                  <a:pt x="8062027" y="1116745"/>
                  <a:pt x="8077200" y="1125415"/>
                </a:cubicBezTo>
                <a:cubicBezTo>
                  <a:pt x="8116767" y="1148025"/>
                  <a:pt x="8151845" y="1179531"/>
                  <a:pt x="8194431" y="1195754"/>
                </a:cubicBezTo>
                <a:cubicBezTo>
                  <a:pt x="8235258" y="1211307"/>
                  <a:pt x="8281000" y="1208604"/>
                  <a:pt x="8323385" y="1219200"/>
                </a:cubicBezTo>
                <a:cubicBezTo>
                  <a:pt x="8359350" y="1228191"/>
                  <a:pt x="8394614" y="1240254"/>
                  <a:pt x="8428893" y="1254369"/>
                </a:cubicBezTo>
                <a:cubicBezTo>
                  <a:pt x="8539634" y="1299969"/>
                  <a:pt x="8491348" y="1294727"/>
                  <a:pt x="8581293" y="1324708"/>
                </a:cubicBezTo>
                <a:cubicBezTo>
                  <a:pt x="8643436" y="1345422"/>
                  <a:pt x="8768862" y="1383323"/>
                  <a:pt x="8768862" y="1383323"/>
                </a:cubicBezTo>
                <a:cubicBezTo>
                  <a:pt x="8776677" y="1395046"/>
                  <a:pt x="8786758" y="1405542"/>
                  <a:pt x="8792308" y="1418492"/>
                </a:cubicBezTo>
                <a:cubicBezTo>
                  <a:pt x="8798655" y="1433301"/>
                  <a:pt x="8799605" y="1449893"/>
                  <a:pt x="8804031" y="1465385"/>
                </a:cubicBezTo>
                <a:cubicBezTo>
                  <a:pt x="8807426" y="1477267"/>
                  <a:pt x="8811846" y="1488831"/>
                  <a:pt x="8815754" y="1500554"/>
                </a:cubicBezTo>
                <a:cubicBezTo>
                  <a:pt x="8819662" y="1617785"/>
                  <a:pt x="8820381" y="1735165"/>
                  <a:pt x="8827477" y="1852246"/>
                </a:cubicBezTo>
                <a:cubicBezTo>
                  <a:pt x="8828225" y="1864580"/>
                  <a:pt x="8834332" y="1876057"/>
                  <a:pt x="8839200" y="1887415"/>
                </a:cubicBezTo>
                <a:cubicBezTo>
                  <a:pt x="8851367" y="1915804"/>
                  <a:pt x="8881648" y="1970019"/>
                  <a:pt x="8897816" y="1992923"/>
                </a:cubicBezTo>
                <a:cubicBezTo>
                  <a:pt x="8931618" y="2040810"/>
                  <a:pt x="8961875" y="2092153"/>
                  <a:pt x="9003323" y="2133600"/>
                </a:cubicBezTo>
                <a:cubicBezTo>
                  <a:pt x="9015046" y="2145323"/>
                  <a:pt x="9027703" y="2156181"/>
                  <a:pt x="9038493" y="2168769"/>
                </a:cubicBezTo>
                <a:cubicBezTo>
                  <a:pt x="9096659" y="2236629"/>
                  <a:pt x="9046918" y="2197832"/>
                  <a:pt x="9108831" y="2239108"/>
                </a:cubicBezTo>
                <a:cubicBezTo>
                  <a:pt x="9116646" y="2254739"/>
                  <a:pt x="9125787" y="2269774"/>
                  <a:pt x="9132277" y="2286000"/>
                </a:cubicBezTo>
                <a:cubicBezTo>
                  <a:pt x="9141456" y="2308947"/>
                  <a:pt x="9155723" y="2356339"/>
                  <a:pt x="9155723" y="2356339"/>
                </a:cubicBezTo>
                <a:cubicBezTo>
                  <a:pt x="9159631" y="2450123"/>
                  <a:pt x="9153691" y="2544840"/>
                  <a:pt x="9167447" y="2637692"/>
                </a:cubicBezTo>
                <a:cubicBezTo>
                  <a:pt x="9169877" y="2654092"/>
                  <a:pt x="9193420" y="2659067"/>
                  <a:pt x="9202616" y="2672862"/>
                </a:cubicBezTo>
                <a:cubicBezTo>
                  <a:pt x="9209470" y="2683144"/>
                  <a:pt x="9207657" y="2697636"/>
                  <a:pt x="9214339" y="2708031"/>
                </a:cubicBezTo>
                <a:cubicBezTo>
                  <a:pt x="9243080" y="2752740"/>
                  <a:pt x="9284353" y="2789446"/>
                  <a:pt x="9308123" y="2836985"/>
                </a:cubicBezTo>
                <a:cubicBezTo>
                  <a:pt x="9315939" y="2852616"/>
                  <a:pt x="9324686" y="2867814"/>
                  <a:pt x="9331570" y="2883877"/>
                </a:cubicBezTo>
                <a:cubicBezTo>
                  <a:pt x="9340608" y="2904965"/>
                  <a:pt x="9350440" y="2945347"/>
                  <a:pt x="9355016" y="2965939"/>
                </a:cubicBezTo>
                <a:cubicBezTo>
                  <a:pt x="9368272" y="3025590"/>
                  <a:pt x="9366739" y="3007228"/>
                  <a:pt x="9366739" y="3048000"/>
                </a:cubicBezTo>
              </a:path>
            </a:pathLst>
          </a:custGeom>
          <a:noFill/>
          <a:ln w="635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solidFill>
                  <a:srgbClr val="70AD47">
                    <a:lumMod val="75000"/>
                  </a:srgbClr>
                </a:solidFill>
              </a:ln>
              <a:solidFill>
                <a:prstClr val="white"/>
              </a:solidFill>
              <a:effectLst/>
              <a:uLnTx/>
              <a:uFillTx/>
              <a:latin typeface="Calibri" panose="020F0502020204030204"/>
              <a:ea typeface="+mn-ea"/>
              <a:cs typeface="+mn-cs"/>
            </a:endParaRPr>
          </a:p>
        </p:txBody>
      </p:sp>
      <p:sp>
        <p:nvSpPr>
          <p:cNvPr id="617" name="Rectangle 103">
            <a:extLst>
              <a:ext uri="{FF2B5EF4-FFF2-40B4-BE49-F238E27FC236}">
                <a16:creationId xmlns:a16="http://schemas.microsoft.com/office/drawing/2014/main" id="{31066760-722F-4FFA-A9CE-E15F9693F871}"/>
              </a:ext>
            </a:extLst>
          </p:cNvPr>
          <p:cNvSpPr>
            <a:spLocks noChangeArrowheads="1"/>
          </p:cNvSpPr>
          <p:nvPr/>
        </p:nvSpPr>
        <p:spPr bwMode="auto">
          <a:xfrm>
            <a:off x="2201693" y="1817781"/>
            <a:ext cx="560474" cy="43088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Ground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mn-ea"/>
                <a:cs typeface="+mn-cs"/>
              </a:rPr>
              <a:t>surface</a:t>
            </a:r>
            <a:endParaRPr kumimoji="0" lang="en-US" alt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618" name="Straight Connector 617">
            <a:extLst>
              <a:ext uri="{FF2B5EF4-FFF2-40B4-BE49-F238E27FC236}">
                <a16:creationId xmlns:a16="http://schemas.microsoft.com/office/drawing/2014/main" id="{DC0E381B-3524-4561-91A3-2CAEA6A97587}"/>
              </a:ext>
            </a:extLst>
          </p:cNvPr>
          <p:cNvCxnSpPr/>
          <p:nvPr/>
        </p:nvCxnSpPr>
        <p:spPr>
          <a:xfrm flipH="1" flipV="1">
            <a:off x="2862030" y="2046810"/>
            <a:ext cx="990068" cy="941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9" name="Straight Arrow Connector 618">
            <a:extLst>
              <a:ext uri="{FF2B5EF4-FFF2-40B4-BE49-F238E27FC236}">
                <a16:creationId xmlns:a16="http://schemas.microsoft.com/office/drawing/2014/main" id="{AC09723D-D141-4C94-B16C-90952921099D}"/>
              </a:ext>
            </a:extLst>
          </p:cNvPr>
          <p:cNvCxnSpPr/>
          <p:nvPr/>
        </p:nvCxnSpPr>
        <p:spPr>
          <a:xfrm>
            <a:off x="3852097" y="2056229"/>
            <a:ext cx="457200" cy="417239"/>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58E174A3-6D49-45C7-9C64-988B8CAEAEE2}"/>
              </a:ext>
            </a:extLst>
          </p:cNvPr>
          <p:cNvCxnSpPr>
            <a:cxnSpLocks/>
          </p:cNvCxnSpPr>
          <p:nvPr/>
        </p:nvCxnSpPr>
        <p:spPr>
          <a:xfrm flipV="1">
            <a:off x="2702376" y="3483781"/>
            <a:ext cx="43588" cy="26036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390183CB-4DB6-4A97-AEE2-D0E112FD2DE4}"/>
              </a:ext>
            </a:extLst>
          </p:cNvPr>
          <p:cNvCxnSpPr>
            <a:cxnSpLocks/>
          </p:cNvCxnSpPr>
          <p:nvPr/>
        </p:nvCxnSpPr>
        <p:spPr>
          <a:xfrm>
            <a:off x="8024923" y="3536794"/>
            <a:ext cx="35931" cy="255061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763AD9C1-949D-FEC0-EA9D-25CE9DB59632}"/>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24218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168693" y="-18385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213" name="TextBox 212">
            <a:extLst>
              <a:ext uri="{FF2B5EF4-FFF2-40B4-BE49-F238E27FC236}">
                <a16:creationId xmlns:a16="http://schemas.microsoft.com/office/drawing/2014/main" id="{C7DD6D1A-5FE5-496E-82A3-26A4AA64DBD9}"/>
              </a:ext>
            </a:extLst>
          </p:cNvPr>
          <p:cNvSpPr txBox="1"/>
          <p:nvPr/>
        </p:nvSpPr>
        <p:spPr>
          <a:xfrm>
            <a:off x="134151" y="4090227"/>
            <a:ext cx="4574035"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 = Radius of Earth 	(20,906,000 ft.)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 = Ellipsoid Height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 = Points on Ellipsoid 	(GPS Positions)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 = Positions on Earth’s surface</a:t>
            </a:r>
          </a:p>
        </p:txBody>
      </p:sp>
      <p:sp>
        <p:nvSpPr>
          <p:cNvPr id="214" name="TextBox 213">
            <a:extLst>
              <a:ext uri="{FF2B5EF4-FFF2-40B4-BE49-F238E27FC236}">
                <a16:creationId xmlns:a16="http://schemas.microsoft.com/office/drawing/2014/main" id="{3394E730-BFA2-47A4-AD92-4118E194A7A6}"/>
              </a:ext>
            </a:extLst>
          </p:cNvPr>
          <p:cNvSpPr txBox="1"/>
          <p:nvPr/>
        </p:nvSpPr>
        <p:spPr>
          <a:xfrm>
            <a:off x="8885159" y="3945289"/>
            <a:ext cx="28101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 = 500 ft.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Grid distance = 5000 ft.</a:t>
            </a:r>
          </a:p>
        </p:txBody>
      </p:sp>
      <p:sp>
        <p:nvSpPr>
          <p:cNvPr id="416" name="TextBox 415">
            <a:extLst>
              <a:ext uri="{FF2B5EF4-FFF2-40B4-BE49-F238E27FC236}">
                <a16:creationId xmlns:a16="http://schemas.microsoft.com/office/drawing/2014/main" id="{2AABCD8C-68A1-48D6-98A5-974841B2057A}"/>
              </a:ext>
            </a:extLst>
          </p:cNvPr>
          <p:cNvSpPr txBox="1"/>
          <p:nvPr/>
        </p:nvSpPr>
        <p:spPr>
          <a:xfrm>
            <a:off x="8359392" y="4795341"/>
            <a:ext cx="4419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 =            20,906,000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20,906,000+500</a:t>
            </a:r>
          </a:p>
        </p:txBody>
      </p:sp>
      <p:sp>
        <p:nvSpPr>
          <p:cNvPr id="417" name="TextBox 416">
            <a:extLst>
              <a:ext uri="{FF2B5EF4-FFF2-40B4-BE49-F238E27FC236}">
                <a16:creationId xmlns:a16="http://schemas.microsoft.com/office/drawing/2014/main" id="{03D14DC7-498A-4BDA-9B77-BBF62021BC65}"/>
              </a:ext>
            </a:extLst>
          </p:cNvPr>
          <p:cNvSpPr txBox="1"/>
          <p:nvPr/>
        </p:nvSpPr>
        <p:spPr>
          <a:xfrm>
            <a:off x="8893779" y="4795341"/>
            <a:ext cx="31818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cxnSp>
        <p:nvCxnSpPr>
          <p:cNvPr id="418" name="Straight Connector 417">
            <a:extLst>
              <a:ext uri="{FF2B5EF4-FFF2-40B4-BE49-F238E27FC236}">
                <a16:creationId xmlns:a16="http://schemas.microsoft.com/office/drawing/2014/main" id="{416BEA04-3399-4C2C-942F-8C879A1015BE}"/>
              </a:ext>
            </a:extLst>
          </p:cNvPr>
          <p:cNvCxnSpPr>
            <a:cxnSpLocks/>
          </p:cNvCxnSpPr>
          <p:nvPr/>
        </p:nvCxnSpPr>
        <p:spPr>
          <a:xfrm flipV="1">
            <a:off x="9132420" y="4868619"/>
            <a:ext cx="159094" cy="3693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19" name="TextBox 418">
            <a:extLst>
              <a:ext uri="{FF2B5EF4-FFF2-40B4-BE49-F238E27FC236}">
                <a16:creationId xmlns:a16="http://schemas.microsoft.com/office/drawing/2014/main" id="{3FB84BD0-3561-4A8D-BE0F-55AB869CE97D}"/>
              </a:ext>
            </a:extLst>
          </p:cNvPr>
          <p:cNvSpPr txBox="1"/>
          <p:nvPr/>
        </p:nvSpPr>
        <p:spPr>
          <a:xfrm>
            <a:off x="11101527" y="4902934"/>
            <a:ext cx="92834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(5000)</a:t>
            </a:r>
          </a:p>
        </p:txBody>
      </p:sp>
      <p:sp>
        <p:nvSpPr>
          <p:cNvPr id="420" name="TextBox 419">
            <a:extLst>
              <a:ext uri="{FF2B5EF4-FFF2-40B4-BE49-F238E27FC236}">
                <a16:creationId xmlns:a16="http://schemas.microsoft.com/office/drawing/2014/main" id="{C637F9A1-0CD7-407A-B478-A07CF3E3CB2A}"/>
              </a:ext>
            </a:extLst>
          </p:cNvPr>
          <p:cNvSpPr txBox="1"/>
          <p:nvPr/>
        </p:nvSpPr>
        <p:spPr>
          <a:xfrm>
            <a:off x="8480133" y="5752220"/>
            <a:ext cx="362024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Ground distance= 5000.12 ft.</a:t>
            </a:r>
          </a:p>
        </p:txBody>
      </p:sp>
      <p:cxnSp>
        <p:nvCxnSpPr>
          <p:cNvPr id="441" name="Straight Connector 440">
            <a:extLst>
              <a:ext uri="{FF2B5EF4-FFF2-40B4-BE49-F238E27FC236}">
                <a16:creationId xmlns:a16="http://schemas.microsoft.com/office/drawing/2014/main" id="{AD469C32-B480-4E13-B85C-CA8A11BED273}"/>
              </a:ext>
            </a:extLst>
          </p:cNvPr>
          <p:cNvCxnSpPr>
            <a:cxnSpLocks/>
          </p:cNvCxnSpPr>
          <p:nvPr/>
        </p:nvCxnSpPr>
        <p:spPr>
          <a:xfrm>
            <a:off x="3775061" y="2293486"/>
            <a:ext cx="2209800" cy="319173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a:extLst>
              <a:ext uri="{FF2B5EF4-FFF2-40B4-BE49-F238E27FC236}">
                <a16:creationId xmlns:a16="http://schemas.microsoft.com/office/drawing/2014/main" id="{8B5AEA6C-04BE-4009-B3F2-B198B54BDA22}"/>
              </a:ext>
            </a:extLst>
          </p:cNvPr>
          <p:cNvCxnSpPr>
            <a:cxnSpLocks/>
          </p:cNvCxnSpPr>
          <p:nvPr/>
        </p:nvCxnSpPr>
        <p:spPr>
          <a:xfrm flipH="1">
            <a:off x="5984861" y="2208623"/>
            <a:ext cx="2438400" cy="32766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43" name="Arc 442">
            <a:extLst>
              <a:ext uri="{FF2B5EF4-FFF2-40B4-BE49-F238E27FC236}">
                <a16:creationId xmlns:a16="http://schemas.microsoft.com/office/drawing/2014/main" id="{1A951244-25BD-4A13-8337-A1C07328D5EC}"/>
              </a:ext>
            </a:extLst>
          </p:cNvPr>
          <p:cNvSpPr/>
          <p:nvPr/>
        </p:nvSpPr>
        <p:spPr>
          <a:xfrm rot="215000">
            <a:off x="2780106" y="2164364"/>
            <a:ext cx="6987330" cy="5257800"/>
          </a:xfrm>
          <a:prstGeom prst="arc">
            <a:avLst>
              <a:gd name="adj1" fmla="val 13181267"/>
              <a:gd name="adj2" fmla="val 184454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id="{BB4A744F-DF54-4BD0-B79B-454C717E8560}"/>
              </a:ext>
            </a:extLst>
          </p:cNvPr>
          <p:cNvSpPr/>
          <p:nvPr/>
        </p:nvSpPr>
        <p:spPr>
          <a:xfrm>
            <a:off x="3798830" y="1523522"/>
            <a:ext cx="4630723" cy="788565"/>
          </a:xfrm>
          <a:custGeom>
            <a:avLst/>
            <a:gdLst>
              <a:gd name="connsiteX0" fmla="*/ 0 w 4630723"/>
              <a:gd name="connsiteY0" fmla="*/ 788565 h 788565"/>
              <a:gd name="connsiteX1" fmla="*/ 16778 w 4630723"/>
              <a:gd name="connsiteY1" fmla="*/ 746620 h 788565"/>
              <a:gd name="connsiteX2" fmla="*/ 33556 w 4630723"/>
              <a:gd name="connsiteY2" fmla="*/ 721453 h 788565"/>
              <a:gd name="connsiteX3" fmla="*/ 58723 w 4630723"/>
              <a:gd name="connsiteY3" fmla="*/ 687897 h 788565"/>
              <a:gd name="connsiteX4" fmla="*/ 83890 w 4630723"/>
              <a:gd name="connsiteY4" fmla="*/ 671119 h 788565"/>
              <a:gd name="connsiteX5" fmla="*/ 109057 w 4630723"/>
              <a:gd name="connsiteY5" fmla="*/ 662730 h 788565"/>
              <a:gd name="connsiteX6" fmla="*/ 276837 w 4630723"/>
              <a:gd name="connsiteY6" fmla="*/ 654341 h 788565"/>
              <a:gd name="connsiteX7" fmla="*/ 343948 w 4630723"/>
              <a:gd name="connsiteY7" fmla="*/ 637563 h 788565"/>
              <a:gd name="connsiteX8" fmla="*/ 394282 w 4630723"/>
              <a:gd name="connsiteY8" fmla="*/ 604007 h 788565"/>
              <a:gd name="connsiteX9" fmla="*/ 419449 w 4630723"/>
              <a:gd name="connsiteY9" fmla="*/ 595618 h 788565"/>
              <a:gd name="connsiteX10" fmla="*/ 444616 w 4630723"/>
              <a:gd name="connsiteY10" fmla="*/ 578840 h 788565"/>
              <a:gd name="connsiteX11" fmla="*/ 494950 w 4630723"/>
              <a:gd name="connsiteY11" fmla="*/ 562062 h 788565"/>
              <a:gd name="connsiteX12" fmla="*/ 520117 w 4630723"/>
              <a:gd name="connsiteY12" fmla="*/ 553673 h 788565"/>
              <a:gd name="connsiteX13" fmla="*/ 553673 w 4630723"/>
              <a:gd name="connsiteY13" fmla="*/ 528507 h 788565"/>
              <a:gd name="connsiteX14" fmla="*/ 645952 w 4630723"/>
              <a:gd name="connsiteY14" fmla="*/ 478173 h 788565"/>
              <a:gd name="connsiteX15" fmla="*/ 671119 w 4630723"/>
              <a:gd name="connsiteY15" fmla="*/ 453006 h 788565"/>
              <a:gd name="connsiteX16" fmla="*/ 696286 w 4630723"/>
              <a:gd name="connsiteY16" fmla="*/ 436228 h 788565"/>
              <a:gd name="connsiteX17" fmla="*/ 729842 w 4630723"/>
              <a:gd name="connsiteY17" fmla="*/ 411061 h 788565"/>
              <a:gd name="connsiteX18" fmla="*/ 780176 w 4630723"/>
              <a:gd name="connsiteY18" fmla="*/ 369116 h 788565"/>
              <a:gd name="connsiteX19" fmla="*/ 838899 w 4630723"/>
              <a:gd name="connsiteY19" fmla="*/ 310393 h 788565"/>
              <a:gd name="connsiteX20" fmla="*/ 855677 w 4630723"/>
              <a:gd name="connsiteY20" fmla="*/ 335560 h 788565"/>
              <a:gd name="connsiteX21" fmla="*/ 906011 w 4630723"/>
              <a:gd name="connsiteY21" fmla="*/ 352338 h 788565"/>
              <a:gd name="connsiteX22" fmla="*/ 964734 w 4630723"/>
              <a:gd name="connsiteY22" fmla="*/ 369116 h 788565"/>
              <a:gd name="connsiteX23" fmla="*/ 1208014 w 4630723"/>
              <a:gd name="connsiteY23" fmla="*/ 369116 h 788565"/>
              <a:gd name="connsiteX24" fmla="*/ 1258348 w 4630723"/>
              <a:gd name="connsiteY24" fmla="*/ 385894 h 788565"/>
              <a:gd name="connsiteX25" fmla="*/ 1333849 w 4630723"/>
              <a:gd name="connsiteY25" fmla="*/ 369116 h 788565"/>
              <a:gd name="connsiteX26" fmla="*/ 1384183 w 4630723"/>
              <a:gd name="connsiteY26" fmla="*/ 335560 h 788565"/>
              <a:gd name="connsiteX27" fmla="*/ 1409350 w 4630723"/>
              <a:gd name="connsiteY27" fmla="*/ 285226 h 788565"/>
              <a:gd name="connsiteX28" fmla="*/ 1426128 w 4630723"/>
              <a:gd name="connsiteY28" fmla="*/ 260059 h 788565"/>
              <a:gd name="connsiteX29" fmla="*/ 1459684 w 4630723"/>
              <a:gd name="connsiteY29" fmla="*/ 192947 h 788565"/>
              <a:gd name="connsiteX30" fmla="*/ 1476462 w 4630723"/>
              <a:gd name="connsiteY30" fmla="*/ 167780 h 788565"/>
              <a:gd name="connsiteX31" fmla="*/ 1484851 w 4630723"/>
              <a:gd name="connsiteY31" fmla="*/ 142613 h 788565"/>
              <a:gd name="connsiteX32" fmla="*/ 1510018 w 4630723"/>
              <a:gd name="connsiteY32" fmla="*/ 117446 h 788565"/>
              <a:gd name="connsiteX33" fmla="*/ 1526796 w 4630723"/>
              <a:gd name="connsiteY33" fmla="*/ 92279 h 788565"/>
              <a:gd name="connsiteX34" fmla="*/ 1577130 w 4630723"/>
              <a:gd name="connsiteY34" fmla="*/ 58723 h 788565"/>
              <a:gd name="connsiteX35" fmla="*/ 1627464 w 4630723"/>
              <a:gd name="connsiteY35" fmla="*/ 67112 h 788565"/>
              <a:gd name="connsiteX36" fmla="*/ 1677798 w 4630723"/>
              <a:gd name="connsiteY36" fmla="*/ 83890 h 788565"/>
              <a:gd name="connsiteX37" fmla="*/ 1728132 w 4630723"/>
              <a:gd name="connsiteY37" fmla="*/ 75501 h 788565"/>
              <a:gd name="connsiteX38" fmla="*/ 1770077 w 4630723"/>
              <a:gd name="connsiteY38" fmla="*/ 58723 h 788565"/>
              <a:gd name="connsiteX39" fmla="*/ 1795244 w 4630723"/>
              <a:gd name="connsiteY39" fmla="*/ 50334 h 788565"/>
              <a:gd name="connsiteX40" fmla="*/ 1853967 w 4630723"/>
              <a:gd name="connsiteY40" fmla="*/ 75501 h 788565"/>
              <a:gd name="connsiteX41" fmla="*/ 1862356 w 4630723"/>
              <a:gd name="connsiteY41" fmla="*/ 100668 h 788565"/>
              <a:gd name="connsiteX42" fmla="*/ 1879134 w 4630723"/>
              <a:gd name="connsiteY42" fmla="*/ 134224 h 788565"/>
              <a:gd name="connsiteX43" fmla="*/ 1904301 w 4630723"/>
              <a:gd name="connsiteY43" fmla="*/ 184558 h 788565"/>
              <a:gd name="connsiteX44" fmla="*/ 2088859 w 4630723"/>
              <a:gd name="connsiteY44" fmla="*/ 209725 h 788565"/>
              <a:gd name="connsiteX45" fmla="*/ 2139192 w 4630723"/>
              <a:gd name="connsiteY45" fmla="*/ 226503 h 788565"/>
              <a:gd name="connsiteX46" fmla="*/ 2172748 w 4630723"/>
              <a:gd name="connsiteY46" fmla="*/ 218114 h 788565"/>
              <a:gd name="connsiteX47" fmla="*/ 2214693 w 4630723"/>
              <a:gd name="connsiteY47" fmla="*/ 209725 h 788565"/>
              <a:gd name="connsiteX48" fmla="*/ 2239860 w 4630723"/>
              <a:gd name="connsiteY48" fmla="*/ 201336 h 788565"/>
              <a:gd name="connsiteX49" fmla="*/ 2265027 w 4630723"/>
              <a:gd name="connsiteY49" fmla="*/ 184558 h 788565"/>
              <a:gd name="connsiteX50" fmla="*/ 2315361 w 4630723"/>
              <a:gd name="connsiteY50" fmla="*/ 176169 h 788565"/>
              <a:gd name="connsiteX51" fmla="*/ 2340528 w 4630723"/>
              <a:gd name="connsiteY51" fmla="*/ 159391 h 788565"/>
              <a:gd name="connsiteX52" fmla="*/ 2365695 w 4630723"/>
              <a:gd name="connsiteY52" fmla="*/ 151002 h 788565"/>
              <a:gd name="connsiteX53" fmla="*/ 2416029 w 4630723"/>
              <a:gd name="connsiteY53" fmla="*/ 117446 h 788565"/>
              <a:gd name="connsiteX54" fmla="*/ 2441196 w 4630723"/>
              <a:gd name="connsiteY54" fmla="*/ 100668 h 788565"/>
              <a:gd name="connsiteX55" fmla="*/ 2474752 w 4630723"/>
              <a:gd name="connsiteY55" fmla="*/ 92279 h 788565"/>
              <a:gd name="connsiteX56" fmla="*/ 2516697 w 4630723"/>
              <a:gd name="connsiteY56" fmla="*/ 75501 h 788565"/>
              <a:gd name="connsiteX57" fmla="*/ 2558642 w 4630723"/>
              <a:gd name="connsiteY57" fmla="*/ 67112 h 788565"/>
              <a:gd name="connsiteX58" fmla="*/ 2634143 w 4630723"/>
              <a:gd name="connsiteY58" fmla="*/ 33556 h 788565"/>
              <a:gd name="connsiteX59" fmla="*/ 2667699 w 4630723"/>
              <a:gd name="connsiteY59" fmla="*/ 16778 h 788565"/>
              <a:gd name="connsiteX60" fmla="*/ 2718033 w 4630723"/>
              <a:gd name="connsiteY60" fmla="*/ 0 h 788565"/>
              <a:gd name="connsiteX61" fmla="*/ 2776756 w 4630723"/>
              <a:gd name="connsiteY61" fmla="*/ 67112 h 788565"/>
              <a:gd name="connsiteX62" fmla="*/ 2785145 w 4630723"/>
              <a:gd name="connsiteY62" fmla="*/ 92279 h 788565"/>
              <a:gd name="connsiteX63" fmla="*/ 2860646 w 4630723"/>
              <a:gd name="connsiteY63" fmla="*/ 159391 h 788565"/>
              <a:gd name="connsiteX64" fmla="*/ 2927758 w 4630723"/>
              <a:gd name="connsiteY64" fmla="*/ 218114 h 788565"/>
              <a:gd name="connsiteX65" fmla="*/ 2952925 w 4630723"/>
              <a:gd name="connsiteY65" fmla="*/ 234892 h 788565"/>
              <a:gd name="connsiteX66" fmla="*/ 2969703 w 4630723"/>
              <a:gd name="connsiteY66" fmla="*/ 260059 h 788565"/>
              <a:gd name="connsiteX67" fmla="*/ 3011648 w 4630723"/>
              <a:gd name="connsiteY67" fmla="*/ 251670 h 788565"/>
              <a:gd name="connsiteX68" fmla="*/ 3061981 w 4630723"/>
              <a:gd name="connsiteY68" fmla="*/ 226503 h 788565"/>
              <a:gd name="connsiteX69" fmla="*/ 3078759 w 4630723"/>
              <a:gd name="connsiteY69" fmla="*/ 201336 h 788565"/>
              <a:gd name="connsiteX70" fmla="*/ 3103926 w 4630723"/>
              <a:gd name="connsiteY70" fmla="*/ 192947 h 788565"/>
              <a:gd name="connsiteX71" fmla="*/ 3112315 w 4630723"/>
              <a:gd name="connsiteY71" fmla="*/ 167780 h 788565"/>
              <a:gd name="connsiteX72" fmla="*/ 3137482 w 4630723"/>
              <a:gd name="connsiteY72" fmla="*/ 151002 h 788565"/>
              <a:gd name="connsiteX73" fmla="*/ 3162649 w 4630723"/>
              <a:gd name="connsiteY73" fmla="*/ 125835 h 788565"/>
              <a:gd name="connsiteX74" fmla="*/ 3187816 w 4630723"/>
              <a:gd name="connsiteY74" fmla="*/ 109057 h 788565"/>
              <a:gd name="connsiteX75" fmla="*/ 3212983 w 4630723"/>
              <a:gd name="connsiteY75" fmla="*/ 75501 h 788565"/>
              <a:gd name="connsiteX76" fmla="*/ 3288484 w 4630723"/>
              <a:gd name="connsiteY76" fmla="*/ 33556 h 788565"/>
              <a:gd name="connsiteX77" fmla="*/ 3355596 w 4630723"/>
              <a:gd name="connsiteY77" fmla="*/ 8389 h 788565"/>
              <a:gd name="connsiteX78" fmla="*/ 3431097 w 4630723"/>
              <a:gd name="connsiteY78" fmla="*/ 16778 h 788565"/>
              <a:gd name="connsiteX79" fmla="*/ 3498209 w 4630723"/>
              <a:gd name="connsiteY79" fmla="*/ 41945 h 788565"/>
              <a:gd name="connsiteX80" fmla="*/ 3548543 w 4630723"/>
              <a:gd name="connsiteY80" fmla="*/ 67112 h 788565"/>
              <a:gd name="connsiteX81" fmla="*/ 3565321 w 4630723"/>
              <a:gd name="connsiteY81" fmla="*/ 92279 h 788565"/>
              <a:gd name="connsiteX82" fmla="*/ 3624044 w 4630723"/>
              <a:gd name="connsiteY82" fmla="*/ 151002 h 788565"/>
              <a:gd name="connsiteX83" fmla="*/ 3640822 w 4630723"/>
              <a:gd name="connsiteY83" fmla="*/ 176169 h 788565"/>
              <a:gd name="connsiteX84" fmla="*/ 3716323 w 4630723"/>
              <a:gd name="connsiteY84" fmla="*/ 234892 h 788565"/>
              <a:gd name="connsiteX85" fmla="*/ 3749879 w 4630723"/>
              <a:gd name="connsiteY85" fmla="*/ 251670 h 788565"/>
              <a:gd name="connsiteX86" fmla="*/ 3775046 w 4630723"/>
              <a:gd name="connsiteY86" fmla="*/ 260059 h 788565"/>
              <a:gd name="connsiteX87" fmla="*/ 3825380 w 4630723"/>
              <a:gd name="connsiteY87" fmla="*/ 243281 h 788565"/>
              <a:gd name="connsiteX88" fmla="*/ 3875714 w 4630723"/>
              <a:gd name="connsiteY88" fmla="*/ 218114 h 788565"/>
              <a:gd name="connsiteX89" fmla="*/ 3900881 w 4630723"/>
              <a:gd name="connsiteY89" fmla="*/ 243281 h 788565"/>
              <a:gd name="connsiteX90" fmla="*/ 3934437 w 4630723"/>
              <a:gd name="connsiteY90" fmla="*/ 293615 h 788565"/>
              <a:gd name="connsiteX91" fmla="*/ 3959603 w 4630723"/>
              <a:gd name="connsiteY91" fmla="*/ 310393 h 788565"/>
              <a:gd name="connsiteX92" fmla="*/ 3976381 w 4630723"/>
              <a:gd name="connsiteY92" fmla="*/ 335560 h 788565"/>
              <a:gd name="connsiteX93" fmla="*/ 4051882 w 4630723"/>
              <a:gd name="connsiteY93" fmla="*/ 394283 h 788565"/>
              <a:gd name="connsiteX94" fmla="*/ 4110605 w 4630723"/>
              <a:gd name="connsiteY94" fmla="*/ 419450 h 788565"/>
              <a:gd name="connsiteX95" fmla="*/ 4202884 w 4630723"/>
              <a:gd name="connsiteY95" fmla="*/ 427839 h 788565"/>
              <a:gd name="connsiteX96" fmla="*/ 4253218 w 4630723"/>
              <a:gd name="connsiteY96" fmla="*/ 461395 h 788565"/>
              <a:gd name="connsiteX97" fmla="*/ 4269996 w 4630723"/>
              <a:gd name="connsiteY97" fmla="*/ 486562 h 788565"/>
              <a:gd name="connsiteX98" fmla="*/ 4320330 w 4630723"/>
              <a:gd name="connsiteY98" fmla="*/ 520118 h 788565"/>
              <a:gd name="connsiteX99" fmla="*/ 4337108 w 4630723"/>
              <a:gd name="connsiteY99" fmla="*/ 570451 h 788565"/>
              <a:gd name="connsiteX100" fmla="*/ 4379053 w 4630723"/>
              <a:gd name="connsiteY100" fmla="*/ 587229 h 788565"/>
              <a:gd name="connsiteX101" fmla="*/ 4429387 w 4630723"/>
              <a:gd name="connsiteY101" fmla="*/ 604007 h 788565"/>
              <a:gd name="connsiteX102" fmla="*/ 4462943 w 4630723"/>
              <a:gd name="connsiteY102" fmla="*/ 620785 h 788565"/>
              <a:gd name="connsiteX103" fmla="*/ 4513277 w 4630723"/>
              <a:gd name="connsiteY103" fmla="*/ 637563 h 788565"/>
              <a:gd name="connsiteX104" fmla="*/ 4538444 w 4630723"/>
              <a:gd name="connsiteY104" fmla="*/ 654341 h 788565"/>
              <a:gd name="connsiteX105" fmla="*/ 4588778 w 4630723"/>
              <a:gd name="connsiteY105" fmla="*/ 671119 h 788565"/>
              <a:gd name="connsiteX106" fmla="*/ 4630723 w 4630723"/>
              <a:gd name="connsiteY106" fmla="*/ 696286 h 788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4630723" h="788565">
                <a:moveTo>
                  <a:pt x="0" y="788565"/>
                </a:moveTo>
                <a:cubicBezTo>
                  <a:pt x="5593" y="774583"/>
                  <a:pt x="10044" y="760089"/>
                  <a:pt x="16778" y="746620"/>
                </a:cubicBezTo>
                <a:cubicBezTo>
                  <a:pt x="21287" y="737602"/>
                  <a:pt x="27696" y="729657"/>
                  <a:pt x="33556" y="721453"/>
                </a:cubicBezTo>
                <a:cubicBezTo>
                  <a:pt x="41683" y="710076"/>
                  <a:pt x="48836" y="697784"/>
                  <a:pt x="58723" y="687897"/>
                </a:cubicBezTo>
                <a:cubicBezTo>
                  <a:pt x="65852" y="680768"/>
                  <a:pt x="74872" y="675628"/>
                  <a:pt x="83890" y="671119"/>
                </a:cubicBezTo>
                <a:cubicBezTo>
                  <a:pt x="91799" y="667164"/>
                  <a:pt x="100247" y="663496"/>
                  <a:pt x="109057" y="662730"/>
                </a:cubicBezTo>
                <a:cubicBezTo>
                  <a:pt x="164843" y="657879"/>
                  <a:pt x="220910" y="657137"/>
                  <a:pt x="276837" y="654341"/>
                </a:cubicBezTo>
                <a:cubicBezTo>
                  <a:pt x="299207" y="648748"/>
                  <a:pt x="324762" y="650354"/>
                  <a:pt x="343948" y="637563"/>
                </a:cubicBezTo>
                <a:cubicBezTo>
                  <a:pt x="360726" y="626378"/>
                  <a:pt x="375152" y="610384"/>
                  <a:pt x="394282" y="604007"/>
                </a:cubicBezTo>
                <a:cubicBezTo>
                  <a:pt x="402671" y="601211"/>
                  <a:pt x="411540" y="599573"/>
                  <a:pt x="419449" y="595618"/>
                </a:cubicBezTo>
                <a:cubicBezTo>
                  <a:pt x="428467" y="591109"/>
                  <a:pt x="435403" y="582935"/>
                  <a:pt x="444616" y="578840"/>
                </a:cubicBezTo>
                <a:cubicBezTo>
                  <a:pt x="460777" y="571657"/>
                  <a:pt x="478172" y="567655"/>
                  <a:pt x="494950" y="562062"/>
                </a:cubicBezTo>
                <a:lnTo>
                  <a:pt x="520117" y="553673"/>
                </a:lnTo>
                <a:cubicBezTo>
                  <a:pt x="531302" y="545284"/>
                  <a:pt x="541596" y="535552"/>
                  <a:pt x="553673" y="528507"/>
                </a:cubicBezTo>
                <a:cubicBezTo>
                  <a:pt x="579141" y="513651"/>
                  <a:pt x="620397" y="499469"/>
                  <a:pt x="645952" y="478173"/>
                </a:cubicBezTo>
                <a:cubicBezTo>
                  <a:pt x="655066" y="470578"/>
                  <a:pt x="662005" y="460601"/>
                  <a:pt x="671119" y="453006"/>
                </a:cubicBezTo>
                <a:cubicBezTo>
                  <a:pt x="678864" y="446551"/>
                  <a:pt x="688082" y="442088"/>
                  <a:pt x="696286" y="436228"/>
                </a:cubicBezTo>
                <a:cubicBezTo>
                  <a:pt x="707663" y="428101"/>
                  <a:pt x="719226" y="420160"/>
                  <a:pt x="729842" y="411061"/>
                </a:cubicBezTo>
                <a:cubicBezTo>
                  <a:pt x="786360" y="362617"/>
                  <a:pt x="724553" y="406198"/>
                  <a:pt x="780176" y="369116"/>
                </a:cubicBezTo>
                <a:cubicBezTo>
                  <a:pt x="818637" y="311424"/>
                  <a:pt x="794602" y="325159"/>
                  <a:pt x="838899" y="310393"/>
                </a:cubicBezTo>
                <a:cubicBezTo>
                  <a:pt x="844492" y="318782"/>
                  <a:pt x="847127" y="330216"/>
                  <a:pt x="855677" y="335560"/>
                </a:cubicBezTo>
                <a:cubicBezTo>
                  <a:pt x="870674" y="344933"/>
                  <a:pt x="889233" y="346745"/>
                  <a:pt x="906011" y="352338"/>
                </a:cubicBezTo>
                <a:cubicBezTo>
                  <a:pt x="942116" y="364373"/>
                  <a:pt x="922599" y="358582"/>
                  <a:pt x="964734" y="369116"/>
                </a:cubicBezTo>
                <a:cubicBezTo>
                  <a:pt x="1070432" y="360985"/>
                  <a:pt x="1096487" y="353908"/>
                  <a:pt x="1208014" y="369116"/>
                </a:cubicBezTo>
                <a:cubicBezTo>
                  <a:pt x="1225537" y="371506"/>
                  <a:pt x="1258348" y="385894"/>
                  <a:pt x="1258348" y="385894"/>
                </a:cubicBezTo>
                <a:cubicBezTo>
                  <a:pt x="1262761" y="385011"/>
                  <a:pt x="1325951" y="373065"/>
                  <a:pt x="1333849" y="369116"/>
                </a:cubicBezTo>
                <a:cubicBezTo>
                  <a:pt x="1351885" y="360098"/>
                  <a:pt x="1384183" y="335560"/>
                  <a:pt x="1384183" y="335560"/>
                </a:cubicBezTo>
                <a:cubicBezTo>
                  <a:pt x="1432266" y="263435"/>
                  <a:pt x="1374618" y="354690"/>
                  <a:pt x="1409350" y="285226"/>
                </a:cubicBezTo>
                <a:cubicBezTo>
                  <a:pt x="1413859" y="276208"/>
                  <a:pt x="1421300" y="268910"/>
                  <a:pt x="1426128" y="260059"/>
                </a:cubicBezTo>
                <a:cubicBezTo>
                  <a:pt x="1438105" y="238102"/>
                  <a:pt x="1445810" y="213758"/>
                  <a:pt x="1459684" y="192947"/>
                </a:cubicBezTo>
                <a:cubicBezTo>
                  <a:pt x="1465277" y="184558"/>
                  <a:pt x="1471953" y="176798"/>
                  <a:pt x="1476462" y="167780"/>
                </a:cubicBezTo>
                <a:cubicBezTo>
                  <a:pt x="1480417" y="159871"/>
                  <a:pt x="1479946" y="149971"/>
                  <a:pt x="1484851" y="142613"/>
                </a:cubicBezTo>
                <a:cubicBezTo>
                  <a:pt x="1491432" y="132742"/>
                  <a:pt x="1502423" y="126560"/>
                  <a:pt x="1510018" y="117446"/>
                </a:cubicBezTo>
                <a:cubicBezTo>
                  <a:pt x="1516473" y="109701"/>
                  <a:pt x="1519208" y="98918"/>
                  <a:pt x="1526796" y="92279"/>
                </a:cubicBezTo>
                <a:cubicBezTo>
                  <a:pt x="1541971" y="79000"/>
                  <a:pt x="1577130" y="58723"/>
                  <a:pt x="1577130" y="58723"/>
                </a:cubicBezTo>
                <a:cubicBezTo>
                  <a:pt x="1593908" y="61519"/>
                  <a:pt x="1610962" y="62987"/>
                  <a:pt x="1627464" y="67112"/>
                </a:cubicBezTo>
                <a:cubicBezTo>
                  <a:pt x="1644622" y="71401"/>
                  <a:pt x="1677798" y="83890"/>
                  <a:pt x="1677798" y="83890"/>
                </a:cubicBezTo>
                <a:cubicBezTo>
                  <a:pt x="1694576" y="81094"/>
                  <a:pt x="1711722" y="79976"/>
                  <a:pt x="1728132" y="75501"/>
                </a:cubicBezTo>
                <a:cubicBezTo>
                  <a:pt x="1742660" y="71539"/>
                  <a:pt x="1755977" y="64010"/>
                  <a:pt x="1770077" y="58723"/>
                </a:cubicBezTo>
                <a:cubicBezTo>
                  <a:pt x="1778357" y="55618"/>
                  <a:pt x="1786855" y="53130"/>
                  <a:pt x="1795244" y="50334"/>
                </a:cubicBezTo>
                <a:cubicBezTo>
                  <a:pt x="1815394" y="55371"/>
                  <a:pt x="1839484" y="57397"/>
                  <a:pt x="1853967" y="75501"/>
                </a:cubicBezTo>
                <a:cubicBezTo>
                  <a:pt x="1859491" y="82406"/>
                  <a:pt x="1858873" y="92540"/>
                  <a:pt x="1862356" y="100668"/>
                </a:cubicBezTo>
                <a:cubicBezTo>
                  <a:pt x="1867282" y="112162"/>
                  <a:pt x="1874208" y="122730"/>
                  <a:pt x="1879134" y="134224"/>
                </a:cubicBezTo>
                <a:cubicBezTo>
                  <a:pt x="1885489" y="149052"/>
                  <a:pt x="1888573" y="174728"/>
                  <a:pt x="1904301" y="184558"/>
                </a:cubicBezTo>
                <a:cubicBezTo>
                  <a:pt x="1949012" y="212503"/>
                  <a:pt x="2059034" y="207861"/>
                  <a:pt x="2088859" y="209725"/>
                </a:cubicBezTo>
                <a:cubicBezTo>
                  <a:pt x="2105637" y="215318"/>
                  <a:pt x="2122035" y="230792"/>
                  <a:pt x="2139192" y="226503"/>
                </a:cubicBezTo>
                <a:cubicBezTo>
                  <a:pt x="2150377" y="223707"/>
                  <a:pt x="2161493" y="220615"/>
                  <a:pt x="2172748" y="218114"/>
                </a:cubicBezTo>
                <a:cubicBezTo>
                  <a:pt x="2186667" y="215021"/>
                  <a:pt x="2200860" y="213183"/>
                  <a:pt x="2214693" y="209725"/>
                </a:cubicBezTo>
                <a:cubicBezTo>
                  <a:pt x="2223272" y="207580"/>
                  <a:pt x="2231951" y="205291"/>
                  <a:pt x="2239860" y="201336"/>
                </a:cubicBezTo>
                <a:cubicBezTo>
                  <a:pt x="2248878" y="196827"/>
                  <a:pt x="2255462" y="187746"/>
                  <a:pt x="2265027" y="184558"/>
                </a:cubicBezTo>
                <a:cubicBezTo>
                  <a:pt x="2281164" y="179179"/>
                  <a:pt x="2298583" y="178965"/>
                  <a:pt x="2315361" y="176169"/>
                </a:cubicBezTo>
                <a:cubicBezTo>
                  <a:pt x="2323750" y="170576"/>
                  <a:pt x="2331510" y="163900"/>
                  <a:pt x="2340528" y="159391"/>
                </a:cubicBezTo>
                <a:cubicBezTo>
                  <a:pt x="2348437" y="155436"/>
                  <a:pt x="2357965" y="155296"/>
                  <a:pt x="2365695" y="151002"/>
                </a:cubicBezTo>
                <a:cubicBezTo>
                  <a:pt x="2383322" y="141209"/>
                  <a:pt x="2399251" y="128631"/>
                  <a:pt x="2416029" y="117446"/>
                </a:cubicBezTo>
                <a:cubicBezTo>
                  <a:pt x="2424418" y="111853"/>
                  <a:pt x="2431415" y="103113"/>
                  <a:pt x="2441196" y="100668"/>
                </a:cubicBezTo>
                <a:cubicBezTo>
                  <a:pt x="2452381" y="97872"/>
                  <a:pt x="2463814" y="95925"/>
                  <a:pt x="2474752" y="92279"/>
                </a:cubicBezTo>
                <a:cubicBezTo>
                  <a:pt x="2489038" y="87517"/>
                  <a:pt x="2502273" y="79828"/>
                  <a:pt x="2516697" y="75501"/>
                </a:cubicBezTo>
                <a:cubicBezTo>
                  <a:pt x="2530354" y="71404"/>
                  <a:pt x="2544660" y="69908"/>
                  <a:pt x="2558642" y="67112"/>
                </a:cubicBezTo>
                <a:cubicBezTo>
                  <a:pt x="2632672" y="17759"/>
                  <a:pt x="2514345" y="93455"/>
                  <a:pt x="2634143" y="33556"/>
                </a:cubicBezTo>
                <a:cubicBezTo>
                  <a:pt x="2645328" y="27963"/>
                  <a:pt x="2656088" y="21422"/>
                  <a:pt x="2667699" y="16778"/>
                </a:cubicBezTo>
                <a:cubicBezTo>
                  <a:pt x="2684120" y="10210"/>
                  <a:pt x="2718033" y="0"/>
                  <a:pt x="2718033" y="0"/>
                </a:cubicBezTo>
                <a:cubicBezTo>
                  <a:pt x="2747394" y="19574"/>
                  <a:pt x="2762774" y="25167"/>
                  <a:pt x="2776756" y="67112"/>
                </a:cubicBezTo>
                <a:cubicBezTo>
                  <a:pt x="2779552" y="75501"/>
                  <a:pt x="2779716" y="85299"/>
                  <a:pt x="2785145" y="92279"/>
                </a:cubicBezTo>
                <a:cubicBezTo>
                  <a:pt x="2816087" y="132061"/>
                  <a:pt x="2827006" y="136964"/>
                  <a:pt x="2860646" y="159391"/>
                </a:cubicBezTo>
                <a:cubicBezTo>
                  <a:pt x="2888609" y="201336"/>
                  <a:pt x="2869035" y="178965"/>
                  <a:pt x="2927758" y="218114"/>
                </a:cubicBezTo>
                <a:lnTo>
                  <a:pt x="2952925" y="234892"/>
                </a:lnTo>
                <a:cubicBezTo>
                  <a:pt x="2958518" y="243281"/>
                  <a:pt x="2960009" y="257289"/>
                  <a:pt x="2969703" y="260059"/>
                </a:cubicBezTo>
                <a:cubicBezTo>
                  <a:pt x="2983413" y="263976"/>
                  <a:pt x="2997815" y="255128"/>
                  <a:pt x="3011648" y="251670"/>
                </a:cubicBezTo>
                <a:cubicBezTo>
                  <a:pt x="3039432" y="244724"/>
                  <a:pt x="3037378" y="242905"/>
                  <a:pt x="3061981" y="226503"/>
                </a:cubicBezTo>
                <a:cubicBezTo>
                  <a:pt x="3067574" y="218114"/>
                  <a:pt x="3070886" y="207634"/>
                  <a:pt x="3078759" y="201336"/>
                </a:cubicBezTo>
                <a:cubicBezTo>
                  <a:pt x="3085664" y="195812"/>
                  <a:pt x="3097673" y="199200"/>
                  <a:pt x="3103926" y="192947"/>
                </a:cubicBezTo>
                <a:cubicBezTo>
                  <a:pt x="3110179" y="186694"/>
                  <a:pt x="3106791" y="174685"/>
                  <a:pt x="3112315" y="167780"/>
                </a:cubicBezTo>
                <a:cubicBezTo>
                  <a:pt x="3118613" y="159907"/>
                  <a:pt x="3129737" y="157457"/>
                  <a:pt x="3137482" y="151002"/>
                </a:cubicBezTo>
                <a:cubicBezTo>
                  <a:pt x="3146596" y="143407"/>
                  <a:pt x="3153535" y="133430"/>
                  <a:pt x="3162649" y="125835"/>
                </a:cubicBezTo>
                <a:cubicBezTo>
                  <a:pt x="3170394" y="119380"/>
                  <a:pt x="3180687" y="116186"/>
                  <a:pt x="3187816" y="109057"/>
                </a:cubicBezTo>
                <a:cubicBezTo>
                  <a:pt x="3197703" y="99170"/>
                  <a:pt x="3202533" y="84790"/>
                  <a:pt x="3212983" y="75501"/>
                </a:cubicBezTo>
                <a:cubicBezTo>
                  <a:pt x="3263723" y="30399"/>
                  <a:pt x="3247236" y="51234"/>
                  <a:pt x="3288484" y="33556"/>
                </a:cubicBezTo>
                <a:cubicBezTo>
                  <a:pt x="3349900" y="7235"/>
                  <a:pt x="3293730" y="23856"/>
                  <a:pt x="3355596" y="8389"/>
                </a:cubicBezTo>
                <a:cubicBezTo>
                  <a:pt x="3380763" y="11185"/>
                  <a:pt x="3406070" y="12928"/>
                  <a:pt x="3431097" y="16778"/>
                </a:cubicBezTo>
                <a:cubicBezTo>
                  <a:pt x="3471310" y="22965"/>
                  <a:pt x="3460279" y="25689"/>
                  <a:pt x="3498209" y="41945"/>
                </a:cubicBezTo>
                <a:cubicBezTo>
                  <a:pt x="3546834" y="62784"/>
                  <a:pt x="3500178" y="34869"/>
                  <a:pt x="3548543" y="67112"/>
                </a:cubicBezTo>
                <a:cubicBezTo>
                  <a:pt x="3554136" y="75501"/>
                  <a:pt x="3558576" y="84785"/>
                  <a:pt x="3565321" y="92279"/>
                </a:cubicBezTo>
                <a:cubicBezTo>
                  <a:pt x="3583839" y="112855"/>
                  <a:pt x="3608689" y="127969"/>
                  <a:pt x="3624044" y="151002"/>
                </a:cubicBezTo>
                <a:cubicBezTo>
                  <a:pt x="3629637" y="159391"/>
                  <a:pt x="3634367" y="168424"/>
                  <a:pt x="3640822" y="176169"/>
                </a:cubicBezTo>
                <a:cubicBezTo>
                  <a:pt x="3660549" y="199842"/>
                  <a:pt x="3689598" y="221530"/>
                  <a:pt x="3716323" y="234892"/>
                </a:cubicBezTo>
                <a:cubicBezTo>
                  <a:pt x="3727508" y="240485"/>
                  <a:pt x="3738385" y="246744"/>
                  <a:pt x="3749879" y="251670"/>
                </a:cubicBezTo>
                <a:cubicBezTo>
                  <a:pt x="3758007" y="255153"/>
                  <a:pt x="3766657" y="257263"/>
                  <a:pt x="3775046" y="260059"/>
                </a:cubicBezTo>
                <a:cubicBezTo>
                  <a:pt x="3791824" y="254466"/>
                  <a:pt x="3810665" y="253091"/>
                  <a:pt x="3825380" y="243281"/>
                </a:cubicBezTo>
                <a:cubicBezTo>
                  <a:pt x="3857905" y="221598"/>
                  <a:pt x="3840982" y="229691"/>
                  <a:pt x="3875714" y="218114"/>
                </a:cubicBezTo>
                <a:cubicBezTo>
                  <a:pt x="3884103" y="226503"/>
                  <a:pt x="3893597" y="233916"/>
                  <a:pt x="3900881" y="243281"/>
                </a:cubicBezTo>
                <a:cubicBezTo>
                  <a:pt x="3913261" y="259198"/>
                  <a:pt x="3917659" y="282429"/>
                  <a:pt x="3934437" y="293615"/>
                </a:cubicBezTo>
                <a:lnTo>
                  <a:pt x="3959603" y="310393"/>
                </a:lnTo>
                <a:cubicBezTo>
                  <a:pt x="3965196" y="318782"/>
                  <a:pt x="3969926" y="327815"/>
                  <a:pt x="3976381" y="335560"/>
                </a:cubicBezTo>
                <a:cubicBezTo>
                  <a:pt x="3996108" y="359233"/>
                  <a:pt x="4025157" y="380921"/>
                  <a:pt x="4051882" y="394283"/>
                </a:cubicBezTo>
                <a:cubicBezTo>
                  <a:pt x="4065417" y="401050"/>
                  <a:pt x="4093324" y="416981"/>
                  <a:pt x="4110605" y="419450"/>
                </a:cubicBezTo>
                <a:cubicBezTo>
                  <a:pt x="4141181" y="423818"/>
                  <a:pt x="4172124" y="425043"/>
                  <a:pt x="4202884" y="427839"/>
                </a:cubicBezTo>
                <a:cubicBezTo>
                  <a:pt x="4233902" y="438178"/>
                  <a:pt x="4229049" y="432392"/>
                  <a:pt x="4253218" y="461395"/>
                </a:cubicBezTo>
                <a:cubicBezTo>
                  <a:pt x="4259673" y="469140"/>
                  <a:pt x="4262408" y="479923"/>
                  <a:pt x="4269996" y="486562"/>
                </a:cubicBezTo>
                <a:cubicBezTo>
                  <a:pt x="4285171" y="499841"/>
                  <a:pt x="4320330" y="520118"/>
                  <a:pt x="4320330" y="520118"/>
                </a:cubicBezTo>
                <a:cubicBezTo>
                  <a:pt x="4325923" y="536896"/>
                  <a:pt x="4320688" y="563883"/>
                  <a:pt x="4337108" y="570451"/>
                </a:cubicBezTo>
                <a:cubicBezTo>
                  <a:pt x="4351090" y="576044"/>
                  <a:pt x="4364901" y="582083"/>
                  <a:pt x="4379053" y="587229"/>
                </a:cubicBezTo>
                <a:cubicBezTo>
                  <a:pt x="4395674" y="593273"/>
                  <a:pt x="4412966" y="597439"/>
                  <a:pt x="4429387" y="604007"/>
                </a:cubicBezTo>
                <a:cubicBezTo>
                  <a:pt x="4440998" y="608651"/>
                  <a:pt x="4451332" y="616141"/>
                  <a:pt x="4462943" y="620785"/>
                </a:cubicBezTo>
                <a:cubicBezTo>
                  <a:pt x="4479364" y="627353"/>
                  <a:pt x="4498562" y="627753"/>
                  <a:pt x="4513277" y="637563"/>
                </a:cubicBezTo>
                <a:cubicBezTo>
                  <a:pt x="4521666" y="643156"/>
                  <a:pt x="4529231" y="650246"/>
                  <a:pt x="4538444" y="654341"/>
                </a:cubicBezTo>
                <a:cubicBezTo>
                  <a:pt x="4554605" y="661524"/>
                  <a:pt x="4574063" y="661309"/>
                  <a:pt x="4588778" y="671119"/>
                </a:cubicBezTo>
                <a:cubicBezTo>
                  <a:pt x="4619148" y="691365"/>
                  <a:pt x="4604927" y="683388"/>
                  <a:pt x="4630723" y="696286"/>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5" name="TextBox 444">
            <a:extLst>
              <a:ext uri="{FF2B5EF4-FFF2-40B4-BE49-F238E27FC236}">
                <a16:creationId xmlns:a16="http://schemas.microsoft.com/office/drawing/2014/main" id="{1C1B643E-40BF-440F-A205-9E3234F9FD7E}"/>
              </a:ext>
            </a:extLst>
          </p:cNvPr>
          <p:cNvSpPr txBox="1"/>
          <p:nvPr/>
        </p:nvSpPr>
        <p:spPr>
          <a:xfrm>
            <a:off x="5045413" y="1078870"/>
            <a:ext cx="247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Surface of the Earth</a:t>
            </a:r>
          </a:p>
        </p:txBody>
      </p:sp>
      <p:sp>
        <p:nvSpPr>
          <p:cNvPr id="446" name="TextBox 445">
            <a:extLst>
              <a:ext uri="{FF2B5EF4-FFF2-40B4-BE49-F238E27FC236}">
                <a16:creationId xmlns:a16="http://schemas.microsoft.com/office/drawing/2014/main" id="{95F7831D-0C8B-4B3B-B5AA-C366957EEB2B}"/>
              </a:ext>
            </a:extLst>
          </p:cNvPr>
          <p:cNvSpPr txBox="1"/>
          <p:nvPr/>
        </p:nvSpPr>
        <p:spPr>
          <a:xfrm rot="18502863">
            <a:off x="6910044" y="3652610"/>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447" name="TextBox 446">
            <a:extLst>
              <a:ext uri="{FF2B5EF4-FFF2-40B4-BE49-F238E27FC236}">
                <a16:creationId xmlns:a16="http://schemas.microsoft.com/office/drawing/2014/main" id="{D1FCBA7D-EAAA-4A2E-8DED-90F33079C4FF}"/>
              </a:ext>
            </a:extLst>
          </p:cNvPr>
          <p:cNvSpPr txBox="1"/>
          <p:nvPr/>
        </p:nvSpPr>
        <p:spPr>
          <a:xfrm rot="18502863">
            <a:off x="8020923" y="2510927"/>
            <a:ext cx="417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48" name="TextBox 447">
            <a:extLst>
              <a:ext uri="{FF2B5EF4-FFF2-40B4-BE49-F238E27FC236}">
                <a16:creationId xmlns:a16="http://schemas.microsoft.com/office/drawing/2014/main" id="{D10985EC-9748-441D-84AB-0A76F276BC7B}"/>
              </a:ext>
            </a:extLst>
          </p:cNvPr>
          <p:cNvSpPr txBox="1"/>
          <p:nvPr/>
        </p:nvSpPr>
        <p:spPr>
          <a:xfrm rot="18502863">
            <a:off x="8434044" y="2086523"/>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sp>
        <p:nvSpPr>
          <p:cNvPr id="449" name="TextBox 448">
            <a:extLst>
              <a:ext uri="{FF2B5EF4-FFF2-40B4-BE49-F238E27FC236}">
                <a16:creationId xmlns:a16="http://schemas.microsoft.com/office/drawing/2014/main" id="{A7DAC7C9-2F42-40CC-8002-E5C3AB6D3862}"/>
              </a:ext>
            </a:extLst>
          </p:cNvPr>
          <p:cNvSpPr txBox="1"/>
          <p:nvPr/>
        </p:nvSpPr>
        <p:spPr>
          <a:xfrm rot="2846219">
            <a:off x="3767653" y="2682864"/>
            <a:ext cx="415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450" name="TextBox 449">
            <a:extLst>
              <a:ext uri="{FF2B5EF4-FFF2-40B4-BE49-F238E27FC236}">
                <a16:creationId xmlns:a16="http://schemas.microsoft.com/office/drawing/2014/main" id="{AAC0B537-1056-4DFB-AE29-85D704519FB1}"/>
              </a:ext>
            </a:extLst>
          </p:cNvPr>
          <p:cNvSpPr txBox="1"/>
          <p:nvPr/>
        </p:nvSpPr>
        <p:spPr>
          <a:xfrm rot="3255930">
            <a:off x="3443989" y="2176313"/>
            <a:ext cx="37470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sp>
        <p:nvSpPr>
          <p:cNvPr id="451" name="TextBox 450">
            <a:extLst>
              <a:ext uri="{FF2B5EF4-FFF2-40B4-BE49-F238E27FC236}">
                <a16:creationId xmlns:a16="http://schemas.microsoft.com/office/drawing/2014/main" id="{B559302D-D701-43D1-BB58-8782DF0D09A3}"/>
              </a:ext>
            </a:extLst>
          </p:cNvPr>
          <p:cNvSpPr txBox="1"/>
          <p:nvPr/>
        </p:nvSpPr>
        <p:spPr>
          <a:xfrm rot="18502863">
            <a:off x="7990232" y="2195930"/>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panose="020F0502020204030204"/>
                <a:ea typeface="+mn-ea"/>
                <a:cs typeface="+mn-cs"/>
              </a:rPr>
              <a:t>h</a:t>
            </a:r>
          </a:p>
        </p:txBody>
      </p:sp>
      <p:sp>
        <p:nvSpPr>
          <p:cNvPr id="452" name="TextBox 451">
            <a:extLst>
              <a:ext uri="{FF2B5EF4-FFF2-40B4-BE49-F238E27FC236}">
                <a16:creationId xmlns:a16="http://schemas.microsoft.com/office/drawing/2014/main" id="{0B64E5C9-6FE8-4B5F-8B54-55AFB0BF3AEA}"/>
              </a:ext>
            </a:extLst>
          </p:cNvPr>
          <p:cNvSpPr txBox="1"/>
          <p:nvPr/>
        </p:nvSpPr>
        <p:spPr>
          <a:xfrm>
            <a:off x="8935390" y="3105834"/>
            <a:ext cx="3455018"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AB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 + h</a:t>
            </a:r>
          </a:p>
        </p:txBody>
      </p:sp>
      <p:cxnSp>
        <p:nvCxnSpPr>
          <p:cNvPr id="454" name="Straight Connector 453">
            <a:extLst>
              <a:ext uri="{FF2B5EF4-FFF2-40B4-BE49-F238E27FC236}">
                <a16:creationId xmlns:a16="http://schemas.microsoft.com/office/drawing/2014/main" id="{B0F6D1BF-FAEC-4494-9D92-9265D615B8B2}"/>
              </a:ext>
            </a:extLst>
          </p:cNvPr>
          <p:cNvCxnSpPr>
            <a:cxnSpLocks/>
          </p:cNvCxnSpPr>
          <p:nvPr/>
        </p:nvCxnSpPr>
        <p:spPr>
          <a:xfrm flipV="1">
            <a:off x="9916134" y="3428999"/>
            <a:ext cx="746765" cy="729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a:extLst>
              <a:ext uri="{FF2B5EF4-FFF2-40B4-BE49-F238E27FC236}">
                <a16:creationId xmlns:a16="http://schemas.microsoft.com/office/drawing/2014/main" id="{550A115D-777B-4353-A8CD-4E144FBA3184}"/>
              </a:ext>
            </a:extLst>
          </p:cNvPr>
          <p:cNvCxnSpPr>
            <a:cxnSpLocks/>
          </p:cNvCxnSpPr>
          <p:nvPr/>
        </p:nvCxnSpPr>
        <p:spPr>
          <a:xfrm flipV="1">
            <a:off x="8893043" y="3428999"/>
            <a:ext cx="560709" cy="3649"/>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030B528-6F19-45E8-A9D1-0856C871D5D8}"/>
              </a:ext>
            </a:extLst>
          </p:cNvPr>
          <p:cNvSpPr txBox="1"/>
          <p:nvPr/>
        </p:nvSpPr>
        <p:spPr>
          <a:xfrm>
            <a:off x="9548496" y="3233820"/>
            <a:ext cx="291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2" name="Footer Placeholder 1">
            <a:extLst>
              <a:ext uri="{FF2B5EF4-FFF2-40B4-BE49-F238E27FC236}">
                <a16:creationId xmlns:a16="http://schemas.microsoft.com/office/drawing/2014/main" id="{C36F719E-207B-0AB3-11EF-1A22D294B46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86979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54833" y="-145411"/>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424" name="TextBox 423">
            <a:extLst>
              <a:ext uri="{FF2B5EF4-FFF2-40B4-BE49-F238E27FC236}">
                <a16:creationId xmlns:a16="http://schemas.microsoft.com/office/drawing/2014/main" id="{11AD33C1-8083-4FDD-BE63-EAF5F1724412}"/>
              </a:ext>
            </a:extLst>
          </p:cNvPr>
          <p:cNvSpPr txBox="1"/>
          <p:nvPr/>
        </p:nvSpPr>
        <p:spPr>
          <a:xfrm rot="18502863">
            <a:off x="5116183" y="3882387"/>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a:t>
            </a:r>
          </a:p>
        </p:txBody>
      </p:sp>
      <p:sp>
        <p:nvSpPr>
          <p:cNvPr id="425" name="TextBox 424">
            <a:extLst>
              <a:ext uri="{FF2B5EF4-FFF2-40B4-BE49-F238E27FC236}">
                <a16:creationId xmlns:a16="http://schemas.microsoft.com/office/drawing/2014/main" id="{6936CED3-DD7F-4EDF-B8F4-7A9C6F7DCA2D}"/>
              </a:ext>
            </a:extLst>
          </p:cNvPr>
          <p:cNvSpPr txBox="1"/>
          <p:nvPr/>
        </p:nvSpPr>
        <p:spPr>
          <a:xfrm rot="18502863">
            <a:off x="6227062" y="2740704"/>
            <a:ext cx="41736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26" name="TextBox 425">
            <a:extLst>
              <a:ext uri="{FF2B5EF4-FFF2-40B4-BE49-F238E27FC236}">
                <a16:creationId xmlns:a16="http://schemas.microsoft.com/office/drawing/2014/main" id="{41725460-6F9C-4161-810E-53F16579705F}"/>
              </a:ext>
            </a:extLst>
          </p:cNvPr>
          <p:cNvSpPr txBox="1"/>
          <p:nvPr/>
        </p:nvSpPr>
        <p:spPr>
          <a:xfrm rot="18502863">
            <a:off x="6640183" y="2316300"/>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t>
            </a:r>
          </a:p>
        </p:txBody>
      </p:sp>
      <p:sp>
        <p:nvSpPr>
          <p:cNvPr id="427" name="TextBox 426">
            <a:extLst>
              <a:ext uri="{FF2B5EF4-FFF2-40B4-BE49-F238E27FC236}">
                <a16:creationId xmlns:a16="http://schemas.microsoft.com/office/drawing/2014/main" id="{5005C482-2EA6-45E8-AA27-FAA71F5B424D}"/>
              </a:ext>
            </a:extLst>
          </p:cNvPr>
          <p:cNvSpPr txBox="1"/>
          <p:nvPr/>
        </p:nvSpPr>
        <p:spPr>
          <a:xfrm rot="2846219">
            <a:off x="1973792" y="2912641"/>
            <a:ext cx="4154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429" name="TextBox 428">
            <a:extLst>
              <a:ext uri="{FF2B5EF4-FFF2-40B4-BE49-F238E27FC236}">
                <a16:creationId xmlns:a16="http://schemas.microsoft.com/office/drawing/2014/main" id="{B4F111E2-0B44-465C-9774-A2C598319276}"/>
              </a:ext>
            </a:extLst>
          </p:cNvPr>
          <p:cNvSpPr txBox="1"/>
          <p:nvPr/>
        </p:nvSpPr>
        <p:spPr>
          <a:xfrm rot="18502863">
            <a:off x="6196371" y="2425707"/>
            <a:ext cx="304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t>
            </a:r>
          </a:p>
        </p:txBody>
      </p:sp>
      <p:sp>
        <p:nvSpPr>
          <p:cNvPr id="33" name="Content Placeholder 2">
            <a:extLst>
              <a:ext uri="{FF2B5EF4-FFF2-40B4-BE49-F238E27FC236}">
                <a16:creationId xmlns:a16="http://schemas.microsoft.com/office/drawing/2014/main" id="{A946BA4A-0B3E-44C2-94FD-D7CF36D495F1}"/>
              </a:ext>
            </a:extLst>
          </p:cNvPr>
          <p:cNvSpPr>
            <a:spLocks noGrp="1"/>
          </p:cNvSpPr>
          <p:nvPr>
            <p:ph idx="1"/>
          </p:nvPr>
        </p:nvSpPr>
        <p:spPr>
          <a:xfrm>
            <a:off x="1606389" y="1613571"/>
            <a:ext cx="7886700" cy="4906964"/>
          </a:xfrm>
        </p:spPr>
        <p:txBody>
          <a:bodyPr>
            <a:normAutofit lnSpcReduction="10000"/>
          </a:bodyPr>
          <a:lstStyle/>
          <a:p>
            <a:pPr>
              <a:buFont typeface="Wingdings" panose="05000000000000000000" pitchFamily="2" charset="2"/>
              <a:buChar char="Ø"/>
            </a:pPr>
            <a:r>
              <a:rPr lang="en-US" sz="3200" dirty="0">
                <a:solidFill>
                  <a:schemeClr val="bg1"/>
                </a:solidFill>
                <a:latin typeface="Trebuchet MS" panose="020B0603020202020204" pitchFamily="34" charset="0"/>
              </a:rPr>
              <a:t>Remember! Scale factor formulas and projection tables were developed </a:t>
            </a:r>
            <a:r>
              <a:rPr lang="en-US" sz="3200" b="1" u="sng" dirty="0">
                <a:solidFill>
                  <a:schemeClr val="bg1"/>
                </a:solidFill>
                <a:latin typeface="Trebuchet MS" panose="020B0603020202020204" pitchFamily="34" charset="0"/>
              </a:rPr>
              <a:t>before</a:t>
            </a:r>
            <a:r>
              <a:rPr lang="en-US" sz="3200" dirty="0">
                <a:solidFill>
                  <a:schemeClr val="bg1"/>
                </a:solidFill>
                <a:latin typeface="Trebuchet MS" panose="020B0603020202020204" pitchFamily="34" charset="0"/>
              </a:rPr>
              <a:t> GPS! They were designed to reduce conventional traverses surveyed on the Ground to Grid distances. With GNSS equipment we are now working on the ellipsoid surface, computing Grid positions and now need to transfer them to the actual Ground surface!</a:t>
            </a:r>
          </a:p>
        </p:txBody>
      </p:sp>
      <p:sp>
        <p:nvSpPr>
          <p:cNvPr id="2" name="Footer Placeholder 1">
            <a:extLst>
              <a:ext uri="{FF2B5EF4-FFF2-40B4-BE49-F238E27FC236}">
                <a16:creationId xmlns:a16="http://schemas.microsoft.com/office/drawing/2014/main" id="{7E750C8F-7DEF-C0C0-9B15-13A6CD2EC43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773525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07282"/>
            <a:ext cx="10515600" cy="1325563"/>
          </a:xfrm>
          <a:noFill/>
        </p:spPr>
        <p:txBody>
          <a:bodyPr>
            <a:normAutofit/>
          </a:bodyPr>
          <a:lstStyle/>
          <a:p>
            <a:r>
              <a:rPr lang="en-US" b="1" dirty="0">
                <a:solidFill>
                  <a:schemeClr val="bg1"/>
                </a:solidFill>
                <a:latin typeface="Trebuchet MS" panose="020B0603020202020204" pitchFamily="34" charset="0"/>
              </a:rPr>
              <a:t>Ohio Revised Code</a:t>
            </a:r>
            <a:br>
              <a:rPr lang="en-US" dirty="0">
                <a:solidFill>
                  <a:schemeClr val="bg1"/>
                </a:solidFill>
                <a:latin typeface="Trebuchet MS" panose="020B0603020202020204" pitchFamily="34" charset="0"/>
              </a:rPr>
            </a:br>
            <a:r>
              <a:rPr lang="en-US" dirty="0">
                <a:solidFill>
                  <a:schemeClr val="bg1"/>
                </a:solidFill>
                <a:latin typeface="Trebuchet MS" panose="020B0603020202020204" pitchFamily="34" charset="0"/>
              </a:rPr>
              <a:t>157.03     Plane co-ordinates; description</a:t>
            </a:r>
          </a:p>
        </p:txBody>
      </p:sp>
      <p:sp>
        <p:nvSpPr>
          <p:cNvPr id="3" name="Content Placeholder 2"/>
          <p:cNvSpPr>
            <a:spLocks noGrp="1"/>
          </p:cNvSpPr>
          <p:nvPr>
            <p:ph idx="1"/>
          </p:nvPr>
        </p:nvSpPr>
        <p:spPr>
          <a:xfrm>
            <a:off x="597945" y="2935841"/>
            <a:ext cx="10996110" cy="3922159"/>
          </a:xfrm>
        </p:spPr>
        <p:txBody>
          <a:bodyPr/>
          <a:lstStyle/>
          <a:p>
            <a:r>
              <a:rPr lang="en-US" sz="2400" dirty="0">
                <a:solidFill>
                  <a:schemeClr val="bg1"/>
                </a:solidFill>
                <a:latin typeface="Trebuchet MS" panose="020B0603020202020204" pitchFamily="34" charset="0"/>
              </a:rPr>
              <a:t>The plane co-ordinates of a point on the earth’s surface, to be used in expressing the position or location of such point in the appropriate zone of the systems specified in section 157.01 of the Revised Code, shall consist of two distances, expressed in United States survey feet and decimals of a United States survey foot when using the Ohio co-ordinate system of 1927, and expressed in meters and decimals of a meter when using the Ohio co-ordinate system of 1983…</a:t>
            </a:r>
          </a:p>
          <a:p>
            <a:r>
              <a:rPr lang="en-US" sz="2400" dirty="0">
                <a:solidFill>
                  <a:schemeClr val="bg1"/>
                </a:solidFill>
                <a:latin typeface="Trebuchet MS" panose="020B0603020202020204" pitchFamily="34" charset="0"/>
              </a:rPr>
              <a:t>We find the practice of having Grid coordinates in meters and Ground coordinates in feet a simple and effective way to distinguish between the two systems.</a:t>
            </a:r>
          </a:p>
          <a:p>
            <a:endParaRPr lang="en-US" dirty="0"/>
          </a:p>
        </p:txBody>
      </p:sp>
      <p:sp>
        <p:nvSpPr>
          <p:cNvPr id="4" name="Title 1">
            <a:extLst>
              <a:ext uri="{FF2B5EF4-FFF2-40B4-BE49-F238E27FC236}">
                <a16:creationId xmlns:a16="http://schemas.microsoft.com/office/drawing/2014/main" id="{5D713358-37A2-484D-87FE-9C13EEE5F7CB}"/>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5" name="Footer Placeholder 4">
            <a:extLst>
              <a:ext uri="{FF2B5EF4-FFF2-40B4-BE49-F238E27FC236}">
                <a16:creationId xmlns:a16="http://schemas.microsoft.com/office/drawing/2014/main" id="{9892ACBE-AB99-6270-E03B-F1C6E445C67A}"/>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243971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07282"/>
            <a:ext cx="11304868" cy="1616016"/>
          </a:xfrm>
          <a:noFill/>
        </p:spPr>
        <p:txBody>
          <a:bodyPr>
            <a:normAutofit fontScale="90000"/>
          </a:bodyPr>
          <a:lstStyle/>
          <a:p>
            <a:r>
              <a:rPr lang="en-US" sz="2700" b="1" dirty="0">
                <a:solidFill>
                  <a:schemeClr val="bg1"/>
                </a:solidFill>
                <a:latin typeface="Trebuchet MS" panose="020B0603020202020204" pitchFamily="34" charset="0"/>
              </a:rPr>
              <a:t>Ohio Revised Code</a:t>
            </a:r>
            <a:br>
              <a:rPr lang="en-US" sz="2700" dirty="0">
                <a:latin typeface="Trebuchet MS" panose="020B0603020202020204" pitchFamily="34" charset="0"/>
              </a:rPr>
            </a:br>
            <a:r>
              <a:rPr lang="en-US" sz="2700" dirty="0">
                <a:solidFill>
                  <a:schemeClr val="bg1"/>
                </a:solidFill>
                <a:latin typeface="Trebuchet MS" panose="020B0603020202020204" pitchFamily="34" charset="0"/>
              </a:rPr>
              <a:t>157.04   Evidence of corner location, purchaser need not rely on system description</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565189" y="2731326"/>
            <a:ext cx="11417013" cy="4349912"/>
          </a:xfrm>
        </p:spPr>
        <p:txBody>
          <a:bodyPr>
            <a:noAutofit/>
          </a:bodyPr>
          <a:lstStyle/>
          <a:p>
            <a:r>
              <a:rPr lang="en-US" sz="2400" dirty="0">
                <a:solidFill>
                  <a:schemeClr val="bg1"/>
                </a:solidFill>
              </a:rPr>
              <a:t>      </a:t>
            </a:r>
            <a:r>
              <a:rPr lang="en-US" sz="2400" dirty="0">
                <a:solidFill>
                  <a:schemeClr val="bg1"/>
                </a:solidFill>
                <a:latin typeface="Trebuchet MS" panose="020B0603020202020204" pitchFamily="34" charset="0"/>
              </a:rPr>
              <a:t>Plane co-ordinates, used to reference and describe land boundary corners and made part of the recorded description of such corners, shall be considered adequate evidence of the location of such corners in the absence of original physical monuments or other acceptable controlling evidence of original corner locations. In all instances where reference has been made to such co-ordinates in land surveys, the </a:t>
            </a:r>
            <a:r>
              <a:rPr lang="en-US" sz="2400" b="1" dirty="0">
                <a:solidFill>
                  <a:schemeClr val="bg1"/>
                </a:solidFill>
                <a:latin typeface="Trebuchet MS" panose="020B0603020202020204" pitchFamily="34" charset="0"/>
              </a:rPr>
              <a:t>scale</a:t>
            </a:r>
            <a:r>
              <a:rPr lang="en-US" sz="2400" dirty="0">
                <a:solidFill>
                  <a:schemeClr val="bg1"/>
                </a:solidFill>
                <a:latin typeface="Trebuchet MS" panose="020B0603020202020204" pitchFamily="34" charset="0"/>
              </a:rPr>
              <a:t>, </a:t>
            </a:r>
            <a:r>
              <a:rPr lang="en-US" sz="2400" b="1" dirty="0">
                <a:solidFill>
                  <a:schemeClr val="bg1"/>
                </a:solidFill>
                <a:latin typeface="Trebuchet MS" panose="020B0603020202020204" pitchFamily="34" charset="0"/>
              </a:rPr>
              <a:t>sea level</a:t>
            </a:r>
            <a:r>
              <a:rPr lang="en-US" sz="2400" dirty="0">
                <a:solidFill>
                  <a:schemeClr val="bg1"/>
                </a:solidFill>
                <a:latin typeface="Trebuchet MS" panose="020B0603020202020204" pitchFamily="34" charset="0"/>
              </a:rPr>
              <a:t>, and </a:t>
            </a:r>
            <a:r>
              <a:rPr lang="en-US" sz="2400" b="1" dirty="0">
                <a:solidFill>
                  <a:schemeClr val="bg1"/>
                </a:solidFill>
                <a:latin typeface="Trebuchet MS" panose="020B0603020202020204" pitchFamily="34" charset="0"/>
              </a:rPr>
              <a:t>grid factors </a:t>
            </a:r>
            <a:r>
              <a:rPr lang="en-US" sz="2400" dirty="0">
                <a:solidFill>
                  <a:schemeClr val="bg1"/>
                </a:solidFill>
                <a:latin typeface="Trebuchet MS" panose="020B0603020202020204" pitchFamily="34" charset="0"/>
              </a:rPr>
              <a:t>must also be stated for the survey lines used in computing ground distances and areas.</a:t>
            </a:r>
          </a:p>
          <a:p>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     Nothing in this chapter shall be construed to require a purchaser or mortgagee of real property to rely wholly on a land description, any part of which depends exclusively upon either Ohio co-ordinate system.</a:t>
            </a:r>
          </a:p>
        </p:txBody>
      </p:sp>
      <p:sp>
        <p:nvSpPr>
          <p:cNvPr id="4" name="Title 1">
            <a:extLst>
              <a:ext uri="{FF2B5EF4-FFF2-40B4-BE49-F238E27FC236}">
                <a16:creationId xmlns:a16="http://schemas.microsoft.com/office/drawing/2014/main" id="{0FC4A364-2FCE-433F-B10F-B82A33DDE0D4}"/>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5" name="Footer Placeholder 4">
            <a:extLst>
              <a:ext uri="{FF2B5EF4-FFF2-40B4-BE49-F238E27FC236}">
                <a16:creationId xmlns:a16="http://schemas.microsoft.com/office/drawing/2014/main" id="{2A4BDF97-EFC6-2EF5-116D-715400E0D8E6}"/>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857677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5857" y="1380497"/>
            <a:ext cx="8682326" cy="1616016"/>
          </a:xfrm>
          <a:noFill/>
        </p:spPr>
        <p:txBody>
          <a:bodyPr>
            <a:noAutofit/>
          </a:bodyPr>
          <a:lstStyle/>
          <a:p>
            <a:r>
              <a:rPr lang="en-US" sz="2800" b="1" dirty="0">
                <a:solidFill>
                  <a:schemeClr val="bg1"/>
                </a:solidFill>
                <a:latin typeface="Trebuchet MS" panose="020B0603020202020204" pitchFamily="34" charset="0"/>
              </a:rPr>
              <a:t>Ohio Revised Code</a:t>
            </a:r>
            <a:br>
              <a:rPr lang="en-US" sz="2800" dirty="0">
                <a:solidFill>
                  <a:schemeClr val="bg1"/>
                </a:solidFill>
                <a:latin typeface="Trebuchet MS" panose="020B0603020202020204" pitchFamily="34" charset="0"/>
              </a:rPr>
            </a:br>
            <a:r>
              <a:rPr lang="en-US" sz="2800" dirty="0">
                <a:solidFill>
                  <a:schemeClr val="bg1"/>
                </a:solidFill>
                <a:latin typeface="Trebuchet MS" panose="020B0603020202020204" pitchFamily="34" charset="0"/>
              </a:rPr>
              <a:t>157.09  Distances, bearings, and areas computed indirectly from co-ordinates</a:t>
            </a:r>
          </a:p>
        </p:txBody>
      </p:sp>
      <p:sp>
        <p:nvSpPr>
          <p:cNvPr id="3" name="Content Placeholder 2"/>
          <p:cNvSpPr>
            <a:spLocks noGrp="1"/>
          </p:cNvSpPr>
          <p:nvPr>
            <p:ph idx="1"/>
          </p:nvPr>
        </p:nvSpPr>
        <p:spPr>
          <a:xfrm>
            <a:off x="1797666" y="4234702"/>
            <a:ext cx="8596668" cy="2172397"/>
          </a:xfrm>
        </p:spPr>
        <p:txBody>
          <a:bodyPr>
            <a:normAutofit/>
          </a:bodyPr>
          <a:lstStyle/>
          <a:p>
            <a:r>
              <a:rPr lang="en-US" sz="2400" dirty="0">
                <a:latin typeface="Trebuchet MS" panose="020B0603020202020204" pitchFamily="34" charset="0"/>
              </a:rPr>
              <a:t>      </a:t>
            </a:r>
            <a:r>
              <a:rPr lang="en-US" sz="2400" dirty="0">
                <a:solidFill>
                  <a:schemeClr val="bg1"/>
                </a:solidFill>
                <a:latin typeface="Trebuchet MS" panose="020B0603020202020204" pitchFamily="34" charset="0"/>
              </a:rPr>
              <a:t>Distances, bearings, and areas computed indirectly from co-ordinates shall be considered acceptable measurement evidence for land and other surveys if such co-ordinates have been determined in accordance with sections 157.04, 157.07, and 157.08 of the Revised Code</a:t>
            </a:r>
          </a:p>
        </p:txBody>
      </p:sp>
      <p:sp>
        <p:nvSpPr>
          <p:cNvPr id="4" name="Title 1">
            <a:extLst>
              <a:ext uri="{FF2B5EF4-FFF2-40B4-BE49-F238E27FC236}">
                <a16:creationId xmlns:a16="http://schemas.microsoft.com/office/drawing/2014/main" id="{9BB678C5-6278-409C-B5FC-18419CD88F72}"/>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5" name="Footer Placeholder 4">
            <a:extLst>
              <a:ext uri="{FF2B5EF4-FFF2-40B4-BE49-F238E27FC236}">
                <a16:creationId xmlns:a16="http://schemas.microsoft.com/office/drawing/2014/main" id="{741C528B-C10F-50D5-4A8B-1DCEB58F6B45}"/>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631989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287694" y="0"/>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6" name="Content Placeholder 2">
            <a:extLst>
              <a:ext uri="{FF2B5EF4-FFF2-40B4-BE49-F238E27FC236}">
                <a16:creationId xmlns:a16="http://schemas.microsoft.com/office/drawing/2014/main" id="{C7392BBC-49D9-4CFD-B35E-39E398385B11}"/>
              </a:ext>
            </a:extLst>
          </p:cNvPr>
          <p:cNvSpPr>
            <a:spLocks noGrp="1"/>
          </p:cNvSpPr>
          <p:nvPr>
            <p:ph idx="1"/>
          </p:nvPr>
        </p:nvSpPr>
        <p:spPr>
          <a:xfrm>
            <a:off x="838200" y="1533795"/>
            <a:ext cx="10515600" cy="4351338"/>
          </a:xfrm>
        </p:spPr>
        <p:txBody>
          <a:bodyPr>
            <a:normAutofit lnSpcReduction="10000"/>
          </a:bodyPr>
          <a:lstStyle/>
          <a:p>
            <a:endParaRPr lang="en-US" sz="1800" dirty="0">
              <a:solidFill>
                <a:schemeClr val="bg1"/>
              </a:solidFill>
              <a:latin typeface="Trebuchet MS" panose="020B0603020202020204" pitchFamily="34" charset="0"/>
            </a:endParaRPr>
          </a:p>
          <a:p>
            <a:pPr marL="0" indent="0">
              <a:buNone/>
            </a:pPr>
            <a:endParaRPr lang="en-US" sz="1800" dirty="0">
              <a:solidFill>
                <a:schemeClr val="bg1"/>
              </a:solidFill>
              <a:latin typeface="Trebuchet MS" panose="020B0603020202020204" pitchFamily="34" charset="0"/>
            </a:endParaRPr>
          </a:p>
          <a:p>
            <a:pPr marL="0" indent="0" algn="ctr">
              <a:buNone/>
            </a:pPr>
            <a:r>
              <a:rPr lang="en-US" sz="3600" dirty="0">
                <a:solidFill>
                  <a:schemeClr val="bg1"/>
                </a:solidFill>
                <a:latin typeface="Trebuchet MS" panose="020B0603020202020204" pitchFamily="34" charset="0"/>
              </a:rPr>
              <a:t>State Plane Coordinates -Units </a:t>
            </a:r>
          </a:p>
          <a:p>
            <a:endParaRPr lang="en-US"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NAD 27 -Coordinates in U.S. Survey Feet </a:t>
            </a:r>
          </a:p>
          <a:p>
            <a:r>
              <a:rPr lang="en-US" sz="2400" dirty="0">
                <a:solidFill>
                  <a:schemeClr val="bg1"/>
                </a:solidFill>
                <a:latin typeface="Trebuchet MS" panose="020B0603020202020204" pitchFamily="34" charset="0"/>
              </a:rPr>
              <a:t>NAD 83 -Coordinates Metric w/State Defined Foot Conversion </a:t>
            </a:r>
          </a:p>
          <a:p>
            <a:r>
              <a:rPr lang="en-US" sz="2400" dirty="0">
                <a:solidFill>
                  <a:schemeClr val="bg1"/>
                </a:solidFill>
                <a:latin typeface="Trebuchet MS" panose="020B0603020202020204" pitchFamily="34" charset="0"/>
              </a:rPr>
              <a:t>1 Meter = 3937/1200 U.S. Survey Feet </a:t>
            </a:r>
          </a:p>
          <a:p>
            <a:r>
              <a:rPr lang="en-US" sz="2400" dirty="0">
                <a:solidFill>
                  <a:schemeClr val="bg1"/>
                </a:solidFill>
                <a:latin typeface="Trebuchet MS" panose="020B0603020202020204" pitchFamily="34" charset="0"/>
              </a:rPr>
              <a:t>1 Meter = 3.280840 International Feet  (Exact)</a:t>
            </a:r>
          </a:p>
          <a:p>
            <a:r>
              <a:rPr lang="en-US" sz="2400" dirty="0">
                <a:solidFill>
                  <a:schemeClr val="bg1"/>
                </a:solidFill>
                <a:latin typeface="Trebuchet MS" panose="020B0603020202020204" pitchFamily="34" charset="0"/>
              </a:rPr>
              <a:t>Difference is ~ 1:500,000 </a:t>
            </a:r>
          </a:p>
          <a:p>
            <a:r>
              <a:rPr lang="en-US" sz="2400" dirty="0">
                <a:solidFill>
                  <a:schemeClr val="bg1"/>
                </a:solidFill>
                <a:latin typeface="Trebuchet MS" panose="020B0603020202020204" pitchFamily="34" charset="0"/>
              </a:rPr>
              <a:t>U.S. Survey foot is the official foot used for SPCS 83 in Ohio…</a:t>
            </a:r>
          </a:p>
        </p:txBody>
      </p:sp>
      <p:sp>
        <p:nvSpPr>
          <p:cNvPr id="2" name="Footer Placeholder 1">
            <a:extLst>
              <a:ext uri="{FF2B5EF4-FFF2-40B4-BE49-F238E27FC236}">
                <a16:creationId xmlns:a16="http://schemas.microsoft.com/office/drawing/2014/main" id="{2070B797-113F-67DA-351E-8E0F1CC56552}"/>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4956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 calcmode="lin" valueType="num">
                                      <p:cBhvr additive="base">
                                        <p:cTn id="1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anim calcmode="lin" valueType="num">
                                      <p:cBhvr additive="base">
                                        <p:cTn id="19"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 calcmode="lin" valueType="num">
                                      <p:cBhvr additive="base">
                                        <p:cTn id="25"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anim calcmode="lin" valueType="num">
                                      <p:cBhvr additive="base">
                                        <p:cTn id="31"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8" end="8"/>
                                            </p:txEl>
                                          </p:spTgt>
                                        </p:tgtEl>
                                        <p:attrNameLst>
                                          <p:attrName>style.visibility</p:attrName>
                                        </p:attrNameLst>
                                      </p:cBhvr>
                                      <p:to>
                                        <p:strVal val="visible"/>
                                      </p:to>
                                    </p:set>
                                    <p:anim calcmode="lin" valueType="num">
                                      <p:cBhvr additive="base">
                                        <p:cTn id="37"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anim calcmode="lin" valueType="num">
                                      <p:cBhvr additive="base">
                                        <p:cTn id="43" dur="500" fill="hold"/>
                                        <p:tgtEl>
                                          <p:spTgt spid="6">
                                            <p:txEl>
                                              <p:pRg st="9" end="9"/>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graphicFrame>
        <p:nvGraphicFramePr>
          <p:cNvPr id="4" name="Table 3">
            <a:extLst>
              <a:ext uri="{FF2B5EF4-FFF2-40B4-BE49-F238E27FC236}">
                <a16:creationId xmlns:a16="http://schemas.microsoft.com/office/drawing/2014/main" id="{1EE3CEF3-9A45-443B-9194-98C945630C12}"/>
              </a:ext>
            </a:extLst>
          </p:cNvPr>
          <p:cNvGraphicFramePr>
            <a:graphicFrameLocks noGrp="1"/>
          </p:cNvGraphicFramePr>
          <p:nvPr/>
        </p:nvGraphicFramePr>
        <p:xfrm>
          <a:off x="247253" y="2247089"/>
          <a:ext cx="11669130" cy="4280171"/>
        </p:xfrm>
        <a:graphic>
          <a:graphicData uri="http://schemas.openxmlformats.org/drawingml/2006/table">
            <a:tbl>
              <a:tblPr>
                <a:effectLst>
                  <a:outerShdw blurRad="50800" dist="38100" dir="5400000" algn="t" rotWithShape="0">
                    <a:prstClr val="black">
                      <a:alpha val="40000"/>
                    </a:prstClr>
                  </a:outerShdw>
                </a:effectLst>
              </a:tblPr>
              <a:tblGrid>
                <a:gridCol w="3272840">
                  <a:extLst>
                    <a:ext uri="{9D8B030D-6E8A-4147-A177-3AD203B41FA5}">
                      <a16:colId xmlns:a16="http://schemas.microsoft.com/office/drawing/2014/main" val="20000"/>
                    </a:ext>
                  </a:extLst>
                </a:gridCol>
                <a:gridCol w="3307110">
                  <a:extLst>
                    <a:ext uri="{9D8B030D-6E8A-4147-A177-3AD203B41FA5}">
                      <a16:colId xmlns:a16="http://schemas.microsoft.com/office/drawing/2014/main" val="20001"/>
                    </a:ext>
                  </a:extLst>
                </a:gridCol>
                <a:gridCol w="2758781">
                  <a:extLst>
                    <a:ext uri="{9D8B030D-6E8A-4147-A177-3AD203B41FA5}">
                      <a16:colId xmlns:a16="http://schemas.microsoft.com/office/drawing/2014/main" val="20002"/>
                    </a:ext>
                  </a:extLst>
                </a:gridCol>
                <a:gridCol w="2330399">
                  <a:extLst>
                    <a:ext uri="{9D8B030D-6E8A-4147-A177-3AD203B41FA5}">
                      <a16:colId xmlns:a16="http://schemas.microsoft.com/office/drawing/2014/main" val="20003"/>
                    </a:ext>
                  </a:extLst>
                </a:gridCol>
              </a:tblGrid>
              <a:tr h="48417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endParaRPr lang="en-US" sz="2000" b="0" i="0" u="none" strike="noStrike" dirty="0">
                        <a:solidFill>
                          <a:srgbClr val="FFFFFF"/>
                        </a:solidFill>
                        <a:effectLst/>
                        <a:latin typeface="Arial Black" panose="020B0A04020102020204" pitchFamily="34" charset="0"/>
                      </a:endParaRPr>
                    </a:p>
                  </a:txBody>
                  <a:tcPr marL="7620" marR="7620" marT="7620" marB="0" anchor="b">
                    <a:lnL w="12700" cap="flat" cmpd="sng" algn="ctr">
                      <a:solidFill>
                        <a:srgbClr val="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dirty="0">
                          <a:solidFill>
                            <a:srgbClr val="000000"/>
                          </a:solidFill>
                          <a:effectLst/>
                          <a:latin typeface="Calibri" panose="020F0502020204030204" pitchFamily="34" charset="0"/>
                        </a:rPr>
                        <a:t> </a:t>
                      </a:r>
                    </a:p>
                  </a:txBody>
                  <a:tcPr marL="7620" marR="7620" marT="7620" marB="0" anchor="b">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a:solidFill>
                            <a:srgbClr val="000000"/>
                          </a:solidFill>
                          <a:effectLst/>
                          <a:latin typeface="Calibri" panose="020F0502020204030204" pitchFamily="34" charset="0"/>
                        </a:rPr>
                        <a:t> </a:t>
                      </a:r>
                    </a:p>
                  </a:txBody>
                  <a:tcPr marL="7620" marR="7620" marT="7620" marB="0" anchor="b">
                    <a:lnL w="12700" cap="flat" cmpd="sng" algn="ctr">
                      <a:solidFill>
                        <a:sysClr val="window" lastClr="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0"/>
                  </a:ext>
                </a:extLst>
              </a:tr>
              <a:tr h="1451971">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dirty="0">
                          <a:solidFill>
                            <a:srgbClr val="FFFFFF"/>
                          </a:solidFill>
                          <a:effectLst/>
                          <a:latin typeface="Arial Black" panose="020B0A04020102020204" pitchFamily="34" charset="0"/>
                        </a:rPr>
                        <a:t>MAXIMUM</a:t>
                      </a:r>
                    </a:p>
                    <a:p>
                      <a:pPr algn="ctr" fontAlgn="b"/>
                      <a:r>
                        <a:rPr lang="en-US" sz="2000" b="0" i="0" u="none" strike="noStrike" dirty="0">
                          <a:solidFill>
                            <a:srgbClr val="FFFFFF"/>
                          </a:solidFill>
                          <a:effectLst/>
                          <a:latin typeface="Arial Black" panose="020B0A04020102020204" pitchFamily="34" charset="0"/>
                        </a:rPr>
                        <a:t> ZONE WIDTH FOR SECANT PROJECTIONS</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gridSpan="3">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200" b="0" i="0" u="none" strike="noStrike" dirty="0">
                          <a:solidFill>
                            <a:srgbClr val="FFFFFF"/>
                          </a:solidFill>
                          <a:effectLst/>
                          <a:latin typeface="Arial Black" panose="020B0A04020102020204" pitchFamily="34" charset="0"/>
                        </a:rPr>
                        <a:t>MAXIMUM LINEAR HORIZONTAL DISTORTION</a:t>
                      </a:r>
                    </a:p>
                  </a:txBody>
                  <a:tcPr marL="7620" marR="7620" marT="7620"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9348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Parts per Million</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Feet per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Ratio</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2"/>
                  </a:ext>
                </a:extLst>
              </a:tr>
              <a:tr h="37011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35 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5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0.03ft.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200,000</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3"/>
                  </a:ext>
                </a:extLst>
              </a:tr>
              <a:tr h="37011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50 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10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0.05ft.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100,000</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4"/>
                  </a:ext>
                </a:extLst>
              </a:tr>
              <a:tr h="37011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71 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20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0.10ft.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50,000</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5"/>
                  </a:ext>
                </a:extLst>
              </a:tr>
              <a:tr h="37011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112 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50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0.30ft.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20,000</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6"/>
                  </a:ext>
                </a:extLst>
              </a:tr>
              <a:tr h="370110">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158 MILES</a:t>
                      </a:r>
                    </a:p>
                  </a:txBody>
                  <a:tcPr marL="7620" marR="7620" marT="7620" marB="0" anchor="b">
                    <a:lnL w="1270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100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0.50ft.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10,000</a:t>
                      </a:r>
                    </a:p>
                  </a:txBody>
                  <a:tcPr marL="7620" marR="7620" marT="7620" marB="0" anchor="b">
                    <a:lnL w="1905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7"/>
                  </a:ext>
                </a:extLst>
              </a:tr>
            </a:tbl>
          </a:graphicData>
        </a:graphic>
      </p:graphicFrame>
      <p:pic>
        <p:nvPicPr>
          <p:cNvPr id="5" name="Picture 4">
            <a:extLst>
              <a:ext uri="{FF2B5EF4-FFF2-40B4-BE49-F238E27FC236}">
                <a16:creationId xmlns:a16="http://schemas.microsoft.com/office/drawing/2014/main" id="{06D2EE21-CD91-42B6-A1BE-9B24E4CABFC6}"/>
              </a:ext>
            </a:extLst>
          </p:cNvPr>
          <p:cNvPicPr>
            <a:picLocks noChangeAspect="1"/>
          </p:cNvPicPr>
          <p:nvPr/>
        </p:nvPicPr>
        <p:blipFill>
          <a:blip r:embed="rId2"/>
          <a:stretch>
            <a:fillRect/>
          </a:stretch>
        </p:blipFill>
        <p:spPr>
          <a:xfrm>
            <a:off x="1350231" y="1070459"/>
            <a:ext cx="9144793" cy="1176630"/>
          </a:xfrm>
          <a:prstGeom prst="rect">
            <a:avLst/>
          </a:prstGeom>
        </p:spPr>
      </p:pic>
      <p:sp>
        <p:nvSpPr>
          <p:cNvPr id="2" name="Footer Placeholder 1">
            <a:extLst>
              <a:ext uri="{FF2B5EF4-FFF2-40B4-BE49-F238E27FC236}">
                <a16:creationId xmlns:a16="http://schemas.microsoft.com/office/drawing/2014/main" id="{B6949434-299A-990B-FADD-322384B96C42}"/>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890704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graphicFrame>
        <p:nvGraphicFramePr>
          <p:cNvPr id="4" name="Table 3">
            <a:extLst>
              <a:ext uri="{FF2B5EF4-FFF2-40B4-BE49-F238E27FC236}">
                <a16:creationId xmlns:a16="http://schemas.microsoft.com/office/drawing/2014/main" id="{D39A149F-9BD9-4E58-83AC-6F839933A9A9}"/>
              </a:ext>
            </a:extLst>
          </p:cNvPr>
          <p:cNvGraphicFramePr>
            <a:graphicFrameLocks noGrp="1"/>
          </p:cNvGraphicFramePr>
          <p:nvPr/>
        </p:nvGraphicFramePr>
        <p:xfrm>
          <a:off x="170234" y="2469430"/>
          <a:ext cx="11851532" cy="3288214"/>
        </p:xfrm>
        <a:graphic>
          <a:graphicData uri="http://schemas.openxmlformats.org/drawingml/2006/table">
            <a:tbl>
              <a:tblPr>
                <a:effectLst>
                  <a:outerShdw blurRad="50800" dist="38100" dir="2700000" algn="tl" rotWithShape="0">
                    <a:prstClr val="black">
                      <a:alpha val="40000"/>
                    </a:prstClr>
                  </a:outerShdw>
                </a:effectLst>
              </a:tblPr>
              <a:tblGrid>
                <a:gridCol w="3323998">
                  <a:extLst>
                    <a:ext uri="{9D8B030D-6E8A-4147-A177-3AD203B41FA5}">
                      <a16:colId xmlns:a16="http://schemas.microsoft.com/office/drawing/2014/main" val="20000"/>
                    </a:ext>
                  </a:extLst>
                </a:gridCol>
                <a:gridCol w="3358804">
                  <a:extLst>
                    <a:ext uri="{9D8B030D-6E8A-4147-A177-3AD203B41FA5}">
                      <a16:colId xmlns:a16="http://schemas.microsoft.com/office/drawing/2014/main" val="20001"/>
                    </a:ext>
                  </a:extLst>
                </a:gridCol>
                <a:gridCol w="2801904">
                  <a:extLst>
                    <a:ext uri="{9D8B030D-6E8A-4147-A177-3AD203B41FA5}">
                      <a16:colId xmlns:a16="http://schemas.microsoft.com/office/drawing/2014/main" val="20002"/>
                    </a:ext>
                  </a:extLst>
                </a:gridCol>
                <a:gridCol w="2366826">
                  <a:extLst>
                    <a:ext uri="{9D8B030D-6E8A-4147-A177-3AD203B41FA5}">
                      <a16:colId xmlns:a16="http://schemas.microsoft.com/office/drawing/2014/main" val="20003"/>
                    </a:ext>
                  </a:extLst>
                </a:gridCol>
              </a:tblGrid>
              <a:tr h="911632">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HEIGHT</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dirty="0">
                          <a:solidFill>
                            <a:srgbClr val="FFFFFF"/>
                          </a:solidFill>
                          <a:effectLst/>
                          <a:latin typeface="Calibri" panose="020F0502020204030204" pitchFamily="34" charset="0"/>
                        </a:rPr>
                        <a:t> </a:t>
                      </a:r>
                    </a:p>
                  </a:txBody>
                  <a:tcPr marL="7620" marR="7620" marT="7620" marB="0" anchor="b">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a:solidFill>
                            <a:srgbClr val="FFFFFF"/>
                          </a:solidFill>
                          <a:effectLst/>
                          <a:latin typeface="Calibri" panose="020F0502020204030204" pitchFamily="34" charset="0"/>
                        </a:rPr>
                        <a:t> </a:t>
                      </a:r>
                    </a:p>
                  </a:txBody>
                  <a:tcPr marL="7620" marR="7620" marT="7620" marB="0" anchor="b">
                    <a:lnL>
                      <a:noFill/>
                    </a:lnL>
                    <a:lnR>
                      <a:noFill/>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l" fontAlgn="b"/>
                      <a:r>
                        <a:rPr lang="en-US" sz="1100" b="0" i="0" u="none" strike="noStrike">
                          <a:solidFill>
                            <a:srgbClr val="FFFFFF"/>
                          </a:solidFill>
                          <a:effectLst/>
                          <a:latin typeface="Calibri" panose="020F0502020204030204" pitchFamily="34" charset="0"/>
                        </a:rPr>
                        <a:t> </a:t>
                      </a:r>
                    </a:p>
                  </a:txBody>
                  <a:tcPr marL="7620" marR="7620" marT="7620" marB="0" anchor="b">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0"/>
                  </a:ext>
                </a:extLst>
              </a:tr>
              <a:tr h="1218342">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ABOVE AND BELOW PROJECTION SURFACE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gridSpan="3">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200" b="0" i="0" u="none" strike="noStrike" dirty="0">
                          <a:solidFill>
                            <a:srgbClr val="FFFFFF"/>
                          </a:solidFill>
                          <a:effectLst/>
                          <a:latin typeface="Arial Black" panose="020B0A04020102020204" pitchFamily="34" charset="0"/>
                        </a:rPr>
                        <a:t>LINEAR DISTORTION DUE TO ELEVATION</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12088">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a:solidFill>
                            <a:srgbClr val="FFFFFF"/>
                          </a:solidFill>
                          <a:effectLst/>
                          <a:latin typeface="Arial Black" panose="020B0A04020102020204" pitchFamily="34" charset="0"/>
                        </a:rPr>
                        <a:t>FEET</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a:solidFill>
                            <a:srgbClr val="FFFFFF"/>
                          </a:solidFill>
                          <a:effectLst/>
                          <a:latin typeface="Arial Black" panose="020B0A04020102020204" pitchFamily="34" charset="0"/>
                        </a:rPr>
                        <a:t>Parts per Million</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dirty="0">
                          <a:solidFill>
                            <a:srgbClr val="FFFFFF"/>
                          </a:solidFill>
                          <a:effectLst/>
                          <a:latin typeface="Arial Black" panose="020B0A04020102020204" pitchFamily="34" charset="0"/>
                        </a:rPr>
                        <a:t>Feet per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2000" b="0" i="0" u="none" strike="noStrike">
                          <a:solidFill>
                            <a:srgbClr val="FFFFFF"/>
                          </a:solidFill>
                          <a:effectLst/>
                          <a:latin typeface="Arial Black" panose="020B0A04020102020204" pitchFamily="34" charset="0"/>
                        </a:rPr>
                        <a:t>Ratio</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2"/>
                  </a:ext>
                </a:extLst>
              </a:tr>
              <a:tr h="246069">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Calibri" panose="020F0502020204030204" pitchFamily="34" charset="0"/>
                        </a:rPr>
                        <a:t>±</a:t>
                      </a:r>
                      <a:r>
                        <a:rPr lang="en-US" sz="1800" b="0" i="0" u="none" strike="noStrike">
                          <a:solidFill>
                            <a:srgbClr val="FFFFFF"/>
                          </a:solidFill>
                          <a:effectLst/>
                          <a:latin typeface="Arial Rounded MT Bold" panose="020F0704030504030204" pitchFamily="34" charset="0"/>
                        </a:rPr>
                        <a:t> 100 ft.</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Arial Rounded MT Bold" panose="020F0704030504030204" pitchFamily="34" charset="0"/>
                        </a:rPr>
                        <a:t>± 4.8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0.03ft.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Arial Rounded MT Bold" panose="020F0704030504030204" pitchFamily="34" charset="0"/>
                        </a:rPr>
                        <a:t>1 : 209,000</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3"/>
                  </a:ext>
                </a:extLst>
              </a:tr>
              <a:tr h="246069">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Calibri" panose="020F0502020204030204" pitchFamily="34" charset="0"/>
                        </a:rPr>
                        <a:t>±</a:t>
                      </a:r>
                      <a:r>
                        <a:rPr lang="en-US" sz="1800" b="0" i="0" u="none" strike="noStrike">
                          <a:solidFill>
                            <a:srgbClr val="FFFFFF"/>
                          </a:solidFill>
                          <a:effectLst/>
                          <a:latin typeface="Arial Rounded MT Bold" panose="020F0704030504030204" pitchFamily="34" charset="0"/>
                        </a:rPr>
                        <a:t> 400 ft.</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Arial Rounded MT Bold" panose="020F0704030504030204" pitchFamily="34" charset="0"/>
                        </a:rPr>
                        <a:t>± 19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0.10ft.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Arial Rounded MT Bold" panose="020F0704030504030204" pitchFamily="34" charset="0"/>
                        </a:rPr>
                        <a:t>1 : 52,000</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4"/>
                  </a:ext>
                </a:extLst>
              </a:tr>
              <a:tr h="246069">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Calibri" panose="020F0502020204030204" pitchFamily="34" charset="0"/>
                        </a:rPr>
                        <a:t>±</a:t>
                      </a:r>
                      <a:r>
                        <a:rPr lang="en-US" sz="1800" b="0" i="0" u="none" strike="noStrike" dirty="0">
                          <a:solidFill>
                            <a:srgbClr val="FFFFFF"/>
                          </a:solidFill>
                          <a:effectLst/>
                          <a:latin typeface="Arial Rounded MT Bold" panose="020F0704030504030204" pitchFamily="34" charset="0"/>
                        </a:rPr>
                        <a:t>1,000 ft.</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a:solidFill>
                            <a:srgbClr val="FFFFFF"/>
                          </a:solidFill>
                          <a:effectLst/>
                          <a:latin typeface="Arial Rounded MT Bold" panose="020F0704030504030204" pitchFamily="34" charset="0"/>
                        </a:rPr>
                        <a:t>± 48 ppm</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 0.25ft. / mile</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tx1"/>
                          </a:solidFill>
                          <a:latin typeface="Trebuchet MS" panose="020B0603020202020204"/>
                        </a:defRPr>
                      </a:lvl1pPr>
                      <a:lvl2pPr marL="457200" algn="l" defTabSz="914400" rtl="0" eaLnBrk="1" latinLnBrk="0" hangingPunct="1">
                        <a:defRPr sz="1800" kern="1200">
                          <a:solidFill>
                            <a:schemeClr val="tx1"/>
                          </a:solidFill>
                          <a:latin typeface="Trebuchet MS" panose="020B0603020202020204"/>
                        </a:defRPr>
                      </a:lvl2pPr>
                      <a:lvl3pPr marL="914400" algn="l" defTabSz="914400" rtl="0" eaLnBrk="1" latinLnBrk="0" hangingPunct="1">
                        <a:defRPr sz="1800" kern="1200">
                          <a:solidFill>
                            <a:schemeClr val="tx1"/>
                          </a:solidFill>
                          <a:latin typeface="Trebuchet MS" panose="020B0603020202020204"/>
                        </a:defRPr>
                      </a:lvl3pPr>
                      <a:lvl4pPr marL="1371600" algn="l" defTabSz="914400" rtl="0" eaLnBrk="1" latinLnBrk="0" hangingPunct="1">
                        <a:defRPr sz="1800" kern="1200">
                          <a:solidFill>
                            <a:schemeClr val="tx1"/>
                          </a:solidFill>
                          <a:latin typeface="Trebuchet MS" panose="020B0603020202020204"/>
                        </a:defRPr>
                      </a:lvl4pPr>
                      <a:lvl5pPr marL="1828800" algn="l" defTabSz="914400" rtl="0" eaLnBrk="1" latinLnBrk="0" hangingPunct="1">
                        <a:defRPr sz="1800" kern="1200">
                          <a:solidFill>
                            <a:schemeClr val="tx1"/>
                          </a:solidFill>
                          <a:latin typeface="Trebuchet MS" panose="020B0603020202020204"/>
                        </a:defRPr>
                      </a:lvl5pPr>
                      <a:lvl6pPr marL="2286000" algn="l" defTabSz="914400" rtl="0" eaLnBrk="1" latinLnBrk="0" hangingPunct="1">
                        <a:defRPr sz="1800" kern="1200">
                          <a:solidFill>
                            <a:schemeClr val="tx1"/>
                          </a:solidFill>
                          <a:latin typeface="Trebuchet MS" panose="020B0603020202020204"/>
                        </a:defRPr>
                      </a:lvl6pPr>
                      <a:lvl7pPr marL="2743200" algn="l" defTabSz="914400" rtl="0" eaLnBrk="1" latinLnBrk="0" hangingPunct="1">
                        <a:defRPr sz="1800" kern="1200">
                          <a:solidFill>
                            <a:schemeClr val="tx1"/>
                          </a:solidFill>
                          <a:latin typeface="Trebuchet MS" panose="020B0603020202020204"/>
                        </a:defRPr>
                      </a:lvl7pPr>
                      <a:lvl8pPr marL="3200400" algn="l" defTabSz="914400" rtl="0" eaLnBrk="1" latinLnBrk="0" hangingPunct="1">
                        <a:defRPr sz="1800" kern="1200">
                          <a:solidFill>
                            <a:schemeClr val="tx1"/>
                          </a:solidFill>
                          <a:latin typeface="Trebuchet MS" panose="020B0603020202020204"/>
                        </a:defRPr>
                      </a:lvl8pPr>
                      <a:lvl9pPr marL="3657600" algn="l" defTabSz="914400" rtl="0" eaLnBrk="1" latinLnBrk="0" hangingPunct="1">
                        <a:defRPr sz="1800" kern="1200">
                          <a:solidFill>
                            <a:schemeClr val="tx1"/>
                          </a:solidFill>
                          <a:latin typeface="Trebuchet MS" panose="020B0603020202020204"/>
                        </a:defRPr>
                      </a:lvl9pPr>
                    </a:lstStyle>
                    <a:p>
                      <a:pPr algn="ctr" fontAlgn="b"/>
                      <a:r>
                        <a:rPr lang="en-US" sz="1800" b="0" i="0" u="none" strike="noStrike" dirty="0">
                          <a:solidFill>
                            <a:srgbClr val="FFFFFF"/>
                          </a:solidFill>
                          <a:effectLst/>
                          <a:latin typeface="Arial Rounded MT Bold" panose="020F0704030504030204" pitchFamily="34" charset="0"/>
                        </a:rPr>
                        <a:t>1 : 21,000</a:t>
                      </a:r>
                    </a:p>
                  </a:txBody>
                  <a:tcPr marL="7620" marR="7620" marT="7620" marB="0" anchor="b">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005"/>
                  </a:ext>
                </a:extLst>
              </a:tr>
            </a:tbl>
          </a:graphicData>
        </a:graphic>
      </p:graphicFrame>
      <p:pic>
        <p:nvPicPr>
          <p:cNvPr id="5" name="Picture 4">
            <a:extLst>
              <a:ext uri="{FF2B5EF4-FFF2-40B4-BE49-F238E27FC236}">
                <a16:creationId xmlns:a16="http://schemas.microsoft.com/office/drawing/2014/main" id="{A6E6B8BA-3F0B-4624-BB48-D0905E46FCD8}"/>
              </a:ext>
            </a:extLst>
          </p:cNvPr>
          <p:cNvPicPr>
            <a:picLocks noChangeAspect="1"/>
          </p:cNvPicPr>
          <p:nvPr/>
        </p:nvPicPr>
        <p:blipFill>
          <a:blip r:embed="rId2"/>
          <a:stretch>
            <a:fillRect/>
          </a:stretch>
        </p:blipFill>
        <p:spPr>
          <a:xfrm>
            <a:off x="1350231" y="1100356"/>
            <a:ext cx="9144793" cy="1176630"/>
          </a:xfrm>
          <a:prstGeom prst="rect">
            <a:avLst/>
          </a:prstGeom>
        </p:spPr>
      </p:pic>
      <p:sp>
        <p:nvSpPr>
          <p:cNvPr id="2" name="Footer Placeholder 1">
            <a:extLst>
              <a:ext uri="{FF2B5EF4-FFF2-40B4-BE49-F238E27FC236}">
                <a16:creationId xmlns:a16="http://schemas.microsoft.com/office/drawing/2014/main" id="{35669AC9-1FEF-AAE8-652C-332A815E7355}"/>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601535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grpSp>
        <p:nvGrpSpPr>
          <p:cNvPr id="9" name="Group 8">
            <a:extLst>
              <a:ext uri="{FF2B5EF4-FFF2-40B4-BE49-F238E27FC236}">
                <a16:creationId xmlns:a16="http://schemas.microsoft.com/office/drawing/2014/main" id="{0AB74B2F-BA0B-4B59-A024-3DECFADFA923}"/>
              </a:ext>
            </a:extLst>
          </p:cNvPr>
          <p:cNvGrpSpPr>
            <a:grpSpLocks noChangeAspect="1"/>
          </p:cNvGrpSpPr>
          <p:nvPr/>
        </p:nvGrpSpPr>
        <p:grpSpPr bwMode="auto">
          <a:xfrm>
            <a:off x="136622" y="2008593"/>
            <a:ext cx="11991963" cy="2991423"/>
            <a:chOff x="428" y="1706"/>
            <a:chExt cx="6390" cy="1594"/>
          </a:xfrm>
          <a:solidFill>
            <a:srgbClr val="009969"/>
          </a:solidFill>
        </p:grpSpPr>
        <p:sp>
          <p:nvSpPr>
            <p:cNvPr id="10" name="AutoShape 3">
              <a:extLst>
                <a:ext uri="{FF2B5EF4-FFF2-40B4-BE49-F238E27FC236}">
                  <a16:creationId xmlns:a16="http://schemas.microsoft.com/office/drawing/2014/main" id="{0A66816E-1323-4B0B-BB9E-D890BBFBA4F3}"/>
                </a:ext>
              </a:extLst>
            </p:cNvPr>
            <p:cNvSpPr>
              <a:spLocks noChangeAspect="1" noTextEdit="1"/>
            </p:cNvSpPr>
            <p:nvPr/>
          </p:nvSpPr>
          <p:spPr bwMode="auto">
            <a:xfrm>
              <a:off x="432" y="1710"/>
              <a:ext cx="6382" cy="1577"/>
            </a:xfrm>
            <a:prstGeom prst="rect">
              <a:avLst/>
            </a:prstGeom>
            <a:grpFill/>
            <a:ln w="9525" cap="flat" cmpd="sng" algn="ctr">
              <a:solidFill>
                <a:srgbClr val="FFFFFF"/>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E4DC278D-00EE-4C64-9C0C-CD7D71FC3CAF}"/>
                </a:ext>
              </a:extLst>
            </p:cNvPr>
            <p:cNvSpPr>
              <a:spLocks noChangeArrowheads="1"/>
            </p:cNvSpPr>
            <p:nvPr/>
          </p:nvSpPr>
          <p:spPr bwMode="auto">
            <a:xfrm>
              <a:off x="432" y="1710"/>
              <a:ext cx="6382" cy="430"/>
            </a:xfrm>
            <a:prstGeom prst="rect">
              <a:avLst/>
            </a:prstGeom>
            <a:grp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Rectangle 6">
              <a:extLst>
                <a:ext uri="{FF2B5EF4-FFF2-40B4-BE49-F238E27FC236}">
                  <a16:creationId xmlns:a16="http://schemas.microsoft.com/office/drawing/2014/main" id="{D43D446F-84A6-4A5A-B7D2-6504250CBCAC}"/>
                </a:ext>
              </a:extLst>
            </p:cNvPr>
            <p:cNvSpPr>
              <a:spLocks noChangeArrowheads="1"/>
            </p:cNvSpPr>
            <p:nvPr/>
          </p:nvSpPr>
          <p:spPr bwMode="auto">
            <a:xfrm>
              <a:off x="432" y="2136"/>
              <a:ext cx="6382" cy="269"/>
            </a:xfrm>
            <a:prstGeom prst="rect">
              <a:avLst/>
            </a:prstGeom>
            <a:grpFill/>
            <a:ln w="28575">
              <a:solidFill>
                <a:schemeClr val="tx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3" name="Rectangle 7">
              <a:extLst>
                <a:ext uri="{FF2B5EF4-FFF2-40B4-BE49-F238E27FC236}">
                  <a16:creationId xmlns:a16="http://schemas.microsoft.com/office/drawing/2014/main" id="{0A86348D-ABE3-404A-8C98-3D506CBD02FA}"/>
                </a:ext>
              </a:extLst>
            </p:cNvPr>
            <p:cNvSpPr>
              <a:spLocks noChangeArrowheads="1"/>
            </p:cNvSpPr>
            <p:nvPr/>
          </p:nvSpPr>
          <p:spPr bwMode="auto">
            <a:xfrm>
              <a:off x="586" y="2203"/>
              <a:ext cx="436" cy="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Black" panose="020B0A04020102020204" pitchFamily="34" charset="0"/>
                </a:rPr>
                <a:t>Latitude</a:t>
              </a:r>
              <a:endParaRPr kumimoji="0" lang="en-US" altLang="en-US" sz="1800" b="0" i="0" u="none" strike="noStrike" cap="none" normalizeH="0" baseline="0" dirty="0">
                <a:ln>
                  <a:noFill/>
                </a:ln>
                <a:solidFill>
                  <a:schemeClr val="bg1"/>
                </a:solidFill>
                <a:effectLst/>
              </a:endParaRPr>
            </a:p>
          </p:txBody>
        </p:sp>
        <p:sp>
          <p:nvSpPr>
            <p:cNvPr id="14" name="Rectangle 8">
              <a:extLst>
                <a:ext uri="{FF2B5EF4-FFF2-40B4-BE49-F238E27FC236}">
                  <a16:creationId xmlns:a16="http://schemas.microsoft.com/office/drawing/2014/main" id="{9251E26E-9651-44FC-8DD6-38046033F059}"/>
                </a:ext>
              </a:extLst>
            </p:cNvPr>
            <p:cNvSpPr>
              <a:spLocks noChangeArrowheads="1"/>
            </p:cNvSpPr>
            <p:nvPr/>
          </p:nvSpPr>
          <p:spPr bwMode="auto">
            <a:xfrm>
              <a:off x="1404" y="2197"/>
              <a:ext cx="485" cy="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Black" panose="020B0A04020102020204" pitchFamily="34" charset="0"/>
                </a:rPr>
                <a:t>Elevation</a:t>
              </a:r>
              <a:endParaRPr kumimoji="0" lang="en-US" altLang="en-US" sz="1800" b="0" i="0" u="none" strike="noStrike" cap="none" normalizeH="0" baseline="0" dirty="0">
                <a:ln>
                  <a:noFill/>
                </a:ln>
                <a:solidFill>
                  <a:schemeClr val="bg1"/>
                </a:solidFill>
                <a:effectLst/>
              </a:endParaRPr>
            </a:p>
          </p:txBody>
        </p:sp>
        <p:sp>
          <p:nvSpPr>
            <p:cNvPr id="15" name="Rectangle 9">
              <a:extLst>
                <a:ext uri="{FF2B5EF4-FFF2-40B4-BE49-F238E27FC236}">
                  <a16:creationId xmlns:a16="http://schemas.microsoft.com/office/drawing/2014/main" id="{EDC10B57-3E1E-429A-9A19-CB2DEF403BDF}"/>
                </a:ext>
              </a:extLst>
            </p:cNvPr>
            <p:cNvSpPr>
              <a:spLocks noChangeArrowheads="1"/>
            </p:cNvSpPr>
            <p:nvPr/>
          </p:nvSpPr>
          <p:spPr bwMode="auto">
            <a:xfrm>
              <a:off x="2459" y="2194"/>
              <a:ext cx="713" cy="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Black" panose="020B0A04020102020204" pitchFamily="34" charset="0"/>
                </a:rPr>
                <a:t>Combined S/F</a:t>
              </a:r>
              <a:endParaRPr kumimoji="0" lang="en-US" altLang="en-US" sz="1800" b="0" i="0" u="none" strike="noStrike" cap="none" normalizeH="0" baseline="0" dirty="0">
                <a:ln>
                  <a:noFill/>
                </a:ln>
                <a:solidFill>
                  <a:schemeClr val="bg1"/>
                </a:solidFill>
                <a:effectLst/>
              </a:endParaRPr>
            </a:p>
          </p:txBody>
        </p:sp>
        <p:sp>
          <p:nvSpPr>
            <p:cNvPr id="16" name="Rectangle 10">
              <a:extLst>
                <a:ext uri="{FF2B5EF4-FFF2-40B4-BE49-F238E27FC236}">
                  <a16:creationId xmlns:a16="http://schemas.microsoft.com/office/drawing/2014/main" id="{92CEBC42-4A70-4A8E-92D6-9B3CB47C6886}"/>
                </a:ext>
              </a:extLst>
            </p:cNvPr>
            <p:cNvSpPr>
              <a:spLocks noChangeArrowheads="1"/>
            </p:cNvSpPr>
            <p:nvPr/>
          </p:nvSpPr>
          <p:spPr bwMode="auto">
            <a:xfrm>
              <a:off x="3984" y="2232"/>
              <a:ext cx="1397" cy="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Black" panose="020B0A04020102020204" pitchFamily="34" charset="0"/>
                </a:rPr>
                <a:t>Distance variation in 1000'</a:t>
              </a:r>
              <a:endParaRPr kumimoji="0" lang="en-US" altLang="en-US" sz="1800" b="0" i="0" u="none" strike="noStrike" cap="none" normalizeH="0" baseline="0" dirty="0">
                <a:ln>
                  <a:noFill/>
                </a:ln>
                <a:solidFill>
                  <a:schemeClr val="bg1"/>
                </a:solidFill>
                <a:effectLst/>
              </a:endParaRPr>
            </a:p>
          </p:txBody>
        </p:sp>
        <p:sp>
          <p:nvSpPr>
            <p:cNvPr id="17" name="Rectangle 11">
              <a:extLst>
                <a:ext uri="{FF2B5EF4-FFF2-40B4-BE49-F238E27FC236}">
                  <a16:creationId xmlns:a16="http://schemas.microsoft.com/office/drawing/2014/main" id="{D2FDB08F-12CB-4337-8BE4-785C3FC398E9}"/>
                </a:ext>
              </a:extLst>
            </p:cNvPr>
            <p:cNvSpPr>
              <a:spLocks noChangeArrowheads="1"/>
            </p:cNvSpPr>
            <p:nvPr/>
          </p:nvSpPr>
          <p:spPr bwMode="auto">
            <a:xfrm>
              <a:off x="6010" y="2232"/>
              <a:ext cx="457" cy="1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a:ln>
                    <a:noFill/>
                  </a:ln>
                  <a:solidFill>
                    <a:schemeClr val="bg1"/>
                  </a:solidFill>
                  <a:effectLst/>
                  <a:latin typeface="Arial Black" panose="020B0A04020102020204" pitchFamily="34" charset="0"/>
                </a:rPr>
                <a:t>Location</a:t>
              </a:r>
              <a:endParaRPr kumimoji="0" lang="en-US" altLang="en-US" sz="1800" b="0" i="0" u="none" strike="noStrike" cap="none" normalizeH="0" baseline="0" dirty="0">
                <a:ln>
                  <a:noFill/>
                </a:ln>
                <a:solidFill>
                  <a:schemeClr val="bg1"/>
                </a:solidFill>
                <a:effectLst/>
              </a:endParaRPr>
            </a:p>
          </p:txBody>
        </p:sp>
        <p:sp>
          <p:nvSpPr>
            <p:cNvPr id="18" name="Rectangle 12">
              <a:extLst>
                <a:ext uri="{FF2B5EF4-FFF2-40B4-BE49-F238E27FC236}">
                  <a16:creationId xmlns:a16="http://schemas.microsoft.com/office/drawing/2014/main" id="{C367BB4C-A2A7-46E7-9B2C-72D5B11C0C78}"/>
                </a:ext>
              </a:extLst>
            </p:cNvPr>
            <p:cNvSpPr>
              <a:spLocks noChangeArrowheads="1"/>
            </p:cNvSpPr>
            <p:nvPr/>
          </p:nvSpPr>
          <p:spPr bwMode="auto">
            <a:xfrm>
              <a:off x="542" y="2412"/>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40°-12'-55"</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19" name="Rectangle 13">
              <a:extLst>
                <a:ext uri="{FF2B5EF4-FFF2-40B4-BE49-F238E27FC236}">
                  <a16:creationId xmlns:a16="http://schemas.microsoft.com/office/drawing/2014/main" id="{3E90DDC7-36A1-40EE-ABDE-3CF8EF239B00}"/>
                </a:ext>
              </a:extLst>
            </p:cNvPr>
            <p:cNvSpPr>
              <a:spLocks noChangeArrowheads="1"/>
            </p:cNvSpPr>
            <p:nvPr/>
          </p:nvSpPr>
          <p:spPr bwMode="auto">
            <a:xfrm>
              <a:off x="1616" y="2412"/>
              <a:ext cx="216"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930’</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0" name="Rectangle 14">
              <a:extLst>
                <a:ext uri="{FF2B5EF4-FFF2-40B4-BE49-F238E27FC236}">
                  <a16:creationId xmlns:a16="http://schemas.microsoft.com/office/drawing/2014/main" id="{39148DB9-CCE8-4E56-9957-8C4E6746C420}"/>
                </a:ext>
              </a:extLst>
            </p:cNvPr>
            <p:cNvSpPr>
              <a:spLocks noChangeArrowheads="1"/>
            </p:cNvSpPr>
            <p:nvPr/>
          </p:nvSpPr>
          <p:spPr bwMode="auto">
            <a:xfrm>
              <a:off x="2740" y="2412"/>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0.99999483</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1" name="Rectangle 15">
              <a:extLst>
                <a:ext uri="{FF2B5EF4-FFF2-40B4-BE49-F238E27FC236}">
                  <a16:creationId xmlns:a16="http://schemas.microsoft.com/office/drawing/2014/main" id="{3856FA46-2CBC-4BB0-8B99-9660B584E4BD}"/>
                </a:ext>
              </a:extLst>
            </p:cNvPr>
            <p:cNvSpPr>
              <a:spLocks noChangeArrowheads="1"/>
            </p:cNvSpPr>
            <p:nvPr/>
          </p:nvSpPr>
          <p:spPr bwMode="auto">
            <a:xfrm>
              <a:off x="4634" y="2412"/>
              <a:ext cx="35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999.99</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2" name="Rectangle 16">
              <a:extLst>
                <a:ext uri="{FF2B5EF4-FFF2-40B4-BE49-F238E27FC236}">
                  <a16:creationId xmlns:a16="http://schemas.microsoft.com/office/drawing/2014/main" id="{6BABB08F-501B-4CD3-A1CA-CE8A16BE1C98}"/>
                </a:ext>
              </a:extLst>
            </p:cNvPr>
            <p:cNvSpPr>
              <a:spLocks noChangeArrowheads="1"/>
            </p:cNvSpPr>
            <p:nvPr/>
          </p:nvSpPr>
          <p:spPr bwMode="auto">
            <a:xfrm>
              <a:off x="5746" y="2412"/>
              <a:ext cx="814"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Delaware South</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3" name="Rectangle 17">
              <a:extLst>
                <a:ext uri="{FF2B5EF4-FFF2-40B4-BE49-F238E27FC236}">
                  <a16:creationId xmlns:a16="http://schemas.microsoft.com/office/drawing/2014/main" id="{0FE71973-65D6-4EC2-B48D-CC8A21D3C09B}"/>
                </a:ext>
              </a:extLst>
            </p:cNvPr>
            <p:cNvSpPr>
              <a:spLocks noChangeArrowheads="1"/>
            </p:cNvSpPr>
            <p:nvPr/>
          </p:nvSpPr>
          <p:spPr bwMode="auto">
            <a:xfrm>
              <a:off x="542" y="2537"/>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40°-26'-02"</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4" name="Rectangle 18">
              <a:extLst>
                <a:ext uri="{FF2B5EF4-FFF2-40B4-BE49-F238E27FC236}">
                  <a16:creationId xmlns:a16="http://schemas.microsoft.com/office/drawing/2014/main" id="{A12E362E-2588-48BE-AB9F-6F1042192BEF}"/>
                </a:ext>
              </a:extLst>
            </p:cNvPr>
            <p:cNvSpPr>
              <a:spLocks noChangeArrowheads="1"/>
            </p:cNvSpPr>
            <p:nvPr/>
          </p:nvSpPr>
          <p:spPr bwMode="auto">
            <a:xfrm>
              <a:off x="1610" y="2537"/>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946'</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5" name="Rectangle 19">
              <a:extLst>
                <a:ext uri="{FF2B5EF4-FFF2-40B4-BE49-F238E27FC236}">
                  <a16:creationId xmlns:a16="http://schemas.microsoft.com/office/drawing/2014/main" id="{0FF0F59B-79F7-41EF-99CC-231C7530AF5F}"/>
                </a:ext>
              </a:extLst>
            </p:cNvPr>
            <p:cNvSpPr>
              <a:spLocks noChangeArrowheads="1"/>
            </p:cNvSpPr>
            <p:nvPr/>
          </p:nvSpPr>
          <p:spPr bwMode="auto">
            <a:xfrm>
              <a:off x="2740" y="2537"/>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1.00004223</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6" name="Rectangle 20">
              <a:extLst>
                <a:ext uri="{FF2B5EF4-FFF2-40B4-BE49-F238E27FC236}">
                  <a16:creationId xmlns:a16="http://schemas.microsoft.com/office/drawing/2014/main" id="{5E8B977D-7E8B-4B62-8C0F-56C26F58E3EF}"/>
                </a:ext>
              </a:extLst>
            </p:cNvPr>
            <p:cNvSpPr>
              <a:spLocks noChangeArrowheads="1"/>
            </p:cNvSpPr>
            <p:nvPr/>
          </p:nvSpPr>
          <p:spPr bwMode="auto">
            <a:xfrm>
              <a:off x="4605" y="2537"/>
              <a:ext cx="41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1000.04</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7" name="Rectangle 21">
              <a:extLst>
                <a:ext uri="{FF2B5EF4-FFF2-40B4-BE49-F238E27FC236}">
                  <a16:creationId xmlns:a16="http://schemas.microsoft.com/office/drawing/2014/main" id="{A2F59578-8250-4E75-92AA-B7FB1BF20E73}"/>
                </a:ext>
              </a:extLst>
            </p:cNvPr>
            <p:cNvSpPr>
              <a:spLocks noChangeArrowheads="1"/>
            </p:cNvSpPr>
            <p:nvPr/>
          </p:nvSpPr>
          <p:spPr bwMode="auto">
            <a:xfrm>
              <a:off x="5746" y="2537"/>
              <a:ext cx="864"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Delaware/Marion</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8" name="Rectangle 22">
              <a:extLst>
                <a:ext uri="{FF2B5EF4-FFF2-40B4-BE49-F238E27FC236}">
                  <a16:creationId xmlns:a16="http://schemas.microsoft.com/office/drawing/2014/main" id="{32AE40E1-123B-419D-B955-2F346D75977B}"/>
                </a:ext>
              </a:extLst>
            </p:cNvPr>
            <p:cNvSpPr>
              <a:spLocks noChangeArrowheads="1"/>
            </p:cNvSpPr>
            <p:nvPr/>
          </p:nvSpPr>
          <p:spPr bwMode="auto">
            <a:xfrm>
              <a:off x="542" y="2662"/>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40°-42'-09"</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29" name="Rectangle 23">
              <a:extLst>
                <a:ext uri="{FF2B5EF4-FFF2-40B4-BE49-F238E27FC236}">
                  <a16:creationId xmlns:a16="http://schemas.microsoft.com/office/drawing/2014/main" id="{2915ACA2-459D-4885-A9F8-4D97CFF008C4}"/>
                </a:ext>
              </a:extLst>
            </p:cNvPr>
            <p:cNvSpPr>
              <a:spLocks noChangeArrowheads="1"/>
            </p:cNvSpPr>
            <p:nvPr/>
          </p:nvSpPr>
          <p:spPr bwMode="auto">
            <a:xfrm>
              <a:off x="1610" y="2662"/>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945'</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0" name="Rectangle 24">
              <a:extLst>
                <a:ext uri="{FF2B5EF4-FFF2-40B4-BE49-F238E27FC236}">
                  <a16:creationId xmlns:a16="http://schemas.microsoft.com/office/drawing/2014/main" id="{D8556E4C-15FC-47AD-A277-4C6AA277EF1F}"/>
                </a:ext>
              </a:extLst>
            </p:cNvPr>
            <p:cNvSpPr>
              <a:spLocks noChangeArrowheads="1"/>
            </p:cNvSpPr>
            <p:nvPr/>
          </p:nvSpPr>
          <p:spPr bwMode="auto">
            <a:xfrm>
              <a:off x="2755" y="2662"/>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1.00008586</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1" name="Rectangle 25">
              <a:extLst>
                <a:ext uri="{FF2B5EF4-FFF2-40B4-BE49-F238E27FC236}">
                  <a16:creationId xmlns:a16="http://schemas.microsoft.com/office/drawing/2014/main" id="{2510919E-8A5C-4559-A368-C16F7EAA942D}"/>
                </a:ext>
              </a:extLst>
            </p:cNvPr>
            <p:cNvSpPr>
              <a:spLocks noChangeArrowheads="1"/>
            </p:cNvSpPr>
            <p:nvPr/>
          </p:nvSpPr>
          <p:spPr bwMode="auto">
            <a:xfrm>
              <a:off x="4605" y="2662"/>
              <a:ext cx="41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1000.09</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2" name="Rectangle 26">
              <a:extLst>
                <a:ext uri="{FF2B5EF4-FFF2-40B4-BE49-F238E27FC236}">
                  <a16:creationId xmlns:a16="http://schemas.microsoft.com/office/drawing/2014/main" id="{454C7F85-C56B-4D06-931F-68B48FBA233E}"/>
                </a:ext>
              </a:extLst>
            </p:cNvPr>
            <p:cNvSpPr>
              <a:spLocks noChangeArrowheads="1"/>
            </p:cNvSpPr>
            <p:nvPr/>
          </p:nvSpPr>
          <p:spPr bwMode="auto">
            <a:xfrm>
              <a:off x="5746" y="2662"/>
              <a:ext cx="83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Marion/Wyandot</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3" name="Rectangle 27">
              <a:extLst>
                <a:ext uri="{FF2B5EF4-FFF2-40B4-BE49-F238E27FC236}">
                  <a16:creationId xmlns:a16="http://schemas.microsoft.com/office/drawing/2014/main" id="{46B9899F-2F3E-4CFC-BC1C-D19CB3391FB4}"/>
                </a:ext>
              </a:extLst>
            </p:cNvPr>
            <p:cNvSpPr>
              <a:spLocks noChangeArrowheads="1"/>
            </p:cNvSpPr>
            <p:nvPr/>
          </p:nvSpPr>
          <p:spPr bwMode="auto">
            <a:xfrm>
              <a:off x="542" y="2787"/>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40°-59'-38"</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4" name="Rectangle 28">
              <a:extLst>
                <a:ext uri="{FF2B5EF4-FFF2-40B4-BE49-F238E27FC236}">
                  <a16:creationId xmlns:a16="http://schemas.microsoft.com/office/drawing/2014/main" id="{B1B141B4-9A0E-4178-8D52-D3B904DA4C76}"/>
                </a:ext>
              </a:extLst>
            </p:cNvPr>
            <p:cNvSpPr>
              <a:spLocks noChangeArrowheads="1"/>
            </p:cNvSpPr>
            <p:nvPr/>
          </p:nvSpPr>
          <p:spPr bwMode="auto">
            <a:xfrm>
              <a:off x="1610" y="2787"/>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956'</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5" name="Rectangle 29">
              <a:extLst>
                <a:ext uri="{FF2B5EF4-FFF2-40B4-BE49-F238E27FC236}">
                  <a16:creationId xmlns:a16="http://schemas.microsoft.com/office/drawing/2014/main" id="{46FEE550-32D1-4FDC-B5DF-4EE8BDC44F11}"/>
                </a:ext>
              </a:extLst>
            </p:cNvPr>
            <p:cNvSpPr>
              <a:spLocks noChangeArrowheads="1"/>
            </p:cNvSpPr>
            <p:nvPr/>
          </p:nvSpPr>
          <p:spPr bwMode="auto">
            <a:xfrm>
              <a:off x="2740" y="2787"/>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1.00010576</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6" name="Rectangle 30">
              <a:extLst>
                <a:ext uri="{FF2B5EF4-FFF2-40B4-BE49-F238E27FC236}">
                  <a16:creationId xmlns:a16="http://schemas.microsoft.com/office/drawing/2014/main" id="{F6F5DA50-5C5A-4DED-9194-3E6201F9980D}"/>
                </a:ext>
              </a:extLst>
            </p:cNvPr>
            <p:cNvSpPr>
              <a:spLocks noChangeArrowheads="1"/>
            </p:cNvSpPr>
            <p:nvPr/>
          </p:nvSpPr>
          <p:spPr bwMode="auto">
            <a:xfrm>
              <a:off x="4605" y="2787"/>
              <a:ext cx="405"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1000.11</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7" name="Rectangle 31">
              <a:extLst>
                <a:ext uri="{FF2B5EF4-FFF2-40B4-BE49-F238E27FC236}">
                  <a16:creationId xmlns:a16="http://schemas.microsoft.com/office/drawing/2014/main" id="{FED5C9E5-8F87-4DDB-A031-F8C410F1203D}"/>
                </a:ext>
              </a:extLst>
            </p:cNvPr>
            <p:cNvSpPr>
              <a:spLocks noChangeArrowheads="1"/>
            </p:cNvSpPr>
            <p:nvPr/>
          </p:nvSpPr>
          <p:spPr bwMode="auto">
            <a:xfrm>
              <a:off x="5746" y="2787"/>
              <a:ext cx="87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Wyandot/Seneca</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8" name="Rectangle 32">
              <a:extLst>
                <a:ext uri="{FF2B5EF4-FFF2-40B4-BE49-F238E27FC236}">
                  <a16:creationId xmlns:a16="http://schemas.microsoft.com/office/drawing/2014/main" id="{5ED6E17F-6066-49A7-AAF9-93562B35249D}"/>
                </a:ext>
              </a:extLst>
            </p:cNvPr>
            <p:cNvSpPr>
              <a:spLocks noChangeArrowheads="1"/>
            </p:cNvSpPr>
            <p:nvPr/>
          </p:nvSpPr>
          <p:spPr bwMode="auto">
            <a:xfrm>
              <a:off x="542" y="2912"/>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41°-15'-19"</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39" name="Rectangle 33">
              <a:extLst>
                <a:ext uri="{FF2B5EF4-FFF2-40B4-BE49-F238E27FC236}">
                  <a16:creationId xmlns:a16="http://schemas.microsoft.com/office/drawing/2014/main" id="{61836944-44AD-4764-B605-E68E05B5963E}"/>
                </a:ext>
              </a:extLst>
            </p:cNvPr>
            <p:cNvSpPr>
              <a:spLocks noChangeArrowheads="1"/>
            </p:cNvSpPr>
            <p:nvPr/>
          </p:nvSpPr>
          <p:spPr bwMode="auto">
            <a:xfrm>
              <a:off x="1610" y="2912"/>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785'</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0" name="Rectangle 34">
              <a:extLst>
                <a:ext uri="{FF2B5EF4-FFF2-40B4-BE49-F238E27FC236}">
                  <a16:creationId xmlns:a16="http://schemas.microsoft.com/office/drawing/2014/main" id="{8254B643-44A4-4860-A919-7E6B4C88B11F}"/>
                </a:ext>
              </a:extLst>
            </p:cNvPr>
            <p:cNvSpPr>
              <a:spLocks noChangeArrowheads="1"/>
            </p:cNvSpPr>
            <p:nvPr/>
          </p:nvSpPr>
          <p:spPr bwMode="auto">
            <a:xfrm>
              <a:off x="2740" y="2912"/>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1.00009271</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1" name="Rectangle 35">
              <a:extLst>
                <a:ext uri="{FF2B5EF4-FFF2-40B4-BE49-F238E27FC236}">
                  <a16:creationId xmlns:a16="http://schemas.microsoft.com/office/drawing/2014/main" id="{D3F15A65-C242-4D66-9CF5-CAF03F725868}"/>
                </a:ext>
              </a:extLst>
            </p:cNvPr>
            <p:cNvSpPr>
              <a:spLocks noChangeArrowheads="1"/>
            </p:cNvSpPr>
            <p:nvPr/>
          </p:nvSpPr>
          <p:spPr bwMode="auto">
            <a:xfrm>
              <a:off x="4605" y="2912"/>
              <a:ext cx="41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1000.09</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2" name="Rectangle 36">
              <a:extLst>
                <a:ext uri="{FF2B5EF4-FFF2-40B4-BE49-F238E27FC236}">
                  <a16:creationId xmlns:a16="http://schemas.microsoft.com/office/drawing/2014/main" id="{D23FA031-2353-46A8-9DD8-294DFA2D833B}"/>
                </a:ext>
              </a:extLst>
            </p:cNvPr>
            <p:cNvSpPr>
              <a:spLocks noChangeArrowheads="1"/>
            </p:cNvSpPr>
            <p:nvPr/>
          </p:nvSpPr>
          <p:spPr bwMode="auto">
            <a:xfrm>
              <a:off x="5746" y="2912"/>
              <a:ext cx="92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Seneca/Sandusky</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3" name="Rectangle 37">
              <a:extLst>
                <a:ext uri="{FF2B5EF4-FFF2-40B4-BE49-F238E27FC236}">
                  <a16:creationId xmlns:a16="http://schemas.microsoft.com/office/drawing/2014/main" id="{31EF23D7-2032-4CB7-97E8-622605E0A7D4}"/>
                </a:ext>
              </a:extLst>
            </p:cNvPr>
            <p:cNvSpPr>
              <a:spLocks noChangeArrowheads="1"/>
            </p:cNvSpPr>
            <p:nvPr/>
          </p:nvSpPr>
          <p:spPr bwMode="auto">
            <a:xfrm>
              <a:off x="542" y="3037"/>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41°-27'-14"</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4" name="Rectangle 38">
              <a:extLst>
                <a:ext uri="{FF2B5EF4-FFF2-40B4-BE49-F238E27FC236}">
                  <a16:creationId xmlns:a16="http://schemas.microsoft.com/office/drawing/2014/main" id="{F0C2B2F0-69E3-4EFA-AEE3-A94C499F418E}"/>
                </a:ext>
              </a:extLst>
            </p:cNvPr>
            <p:cNvSpPr>
              <a:spLocks noChangeArrowheads="1"/>
            </p:cNvSpPr>
            <p:nvPr/>
          </p:nvSpPr>
          <p:spPr bwMode="auto">
            <a:xfrm>
              <a:off x="1610" y="3037"/>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574'</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5" name="Rectangle 39">
              <a:extLst>
                <a:ext uri="{FF2B5EF4-FFF2-40B4-BE49-F238E27FC236}">
                  <a16:creationId xmlns:a16="http://schemas.microsoft.com/office/drawing/2014/main" id="{ED5F5CC3-9151-47B4-A880-64C7E2CD90BD}"/>
                </a:ext>
              </a:extLst>
            </p:cNvPr>
            <p:cNvSpPr>
              <a:spLocks noChangeArrowheads="1"/>
            </p:cNvSpPr>
            <p:nvPr/>
          </p:nvSpPr>
          <p:spPr bwMode="auto">
            <a:xfrm>
              <a:off x="2740" y="3037"/>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1.00006458</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6" name="Rectangle 40">
              <a:extLst>
                <a:ext uri="{FF2B5EF4-FFF2-40B4-BE49-F238E27FC236}">
                  <a16:creationId xmlns:a16="http://schemas.microsoft.com/office/drawing/2014/main" id="{F169B795-A4CD-4218-AA0D-0AB18A9C5C84}"/>
                </a:ext>
              </a:extLst>
            </p:cNvPr>
            <p:cNvSpPr>
              <a:spLocks noChangeArrowheads="1"/>
            </p:cNvSpPr>
            <p:nvPr/>
          </p:nvSpPr>
          <p:spPr bwMode="auto">
            <a:xfrm>
              <a:off x="4605" y="3037"/>
              <a:ext cx="41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1000.06</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7" name="Rectangle 41">
              <a:extLst>
                <a:ext uri="{FF2B5EF4-FFF2-40B4-BE49-F238E27FC236}">
                  <a16:creationId xmlns:a16="http://schemas.microsoft.com/office/drawing/2014/main" id="{836CA110-FCCC-4B89-BDED-B59B441723A0}"/>
                </a:ext>
              </a:extLst>
            </p:cNvPr>
            <p:cNvSpPr>
              <a:spLocks noChangeArrowheads="1"/>
            </p:cNvSpPr>
            <p:nvPr/>
          </p:nvSpPr>
          <p:spPr bwMode="auto">
            <a:xfrm>
              <a:off x="5746" y="3037"/>
              <a:ext cx="899"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Sandusky/Ottawa</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8" name="Rectangle 42">
              <a:extLst>
                <a:ext uri="{FF2B5EF4-FFF2-40B4-BE49-F238E27FC236}">
                  <a16:creationId xmlns:a16="http://schemas.microsoft.com/office/drawing/2014/main" id="{14C5A2C5-EAF5-4789-854C-CBB35C4BD7A4}"/>
                </a:ext>
              </a:extLst>
            </p:cNvPr>
            <p:cNvSpPr>
              <a:spLocks noChangeArrowheads="1"/>
            </p:cNvSpPr>
            <p:nvPr/>
          </p:nvSpPr>
          <p:spPr bwMode="auto">
            <a:xfrm>
              <a:off x="542" y="3162"/>
              <a:ext cx="680"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 41°-42'-00"</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49" name="Rectangle 43">
              <a:extLst>
                <a:ext uri="{FF2B5EF4-FFF2-40B4-BE49-F238E27FC236}">
                  <a16:creationId xmlns:a16="http://schemas.microsoft.com/office/drawing/2014/main" id="{59F93BE3-A87B-46A8-A0F5-A2F25F19CD89}"/>
                </a:ext>
              </a:extLst>
            </p:cNvPr>
            <p:cNvSpPr>
              <a:spLocks noChangeArrowheads="1"/>
            </p:cNvSpPr>
            <p:nvPr/>
          </p:nvSpPr>
          <p:spPr bwMode="auto">
            <a:xfrm>
              <a:off x="1610" y="3162"/>
              <a:ext cx="212"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558'</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50" name="Rectangle 44">
              <a:extLst>
                <a:ext uri="{FF2B5EF4-FFF2-40B4-BE49-F238E27FC236}">
                  <a16:creationId xmlns:a16="http://schemas.microsoft.com/office/drawing/2014/main" id="{D5087C81-8D60-4995-9B08-3C085EB4E9F3}"/>
                </a:ext>
              </a:extLst>
            </p:cNvPr>
            <p:cNvSpPr>
              <a:spLocks noChangeArrowheads="1"/>
            </p:cNvSpPr>
            <p:nvPr/>
          </p:nvSpPr>
          <p:spPr bwMode="auto">
            <a:xfrm>
              <a:off x="2740" y="3162"/>
              <a:ext cx="60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1.00002343</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51" name="Rectangle 45">
              <a:extLst>
                <a:ext uri="{FF2B5EF4-FFF2-40B4-BE49-F238E27FC236}">
                  <a16:creationId xmlns:a16="http://schemas.microsoft.com/office/drawing/2014/main" id="{42FBEFA1-D14E-4AD9-AEEE-8D9E280E907E}"/>
                </a:ext>
              </a:extLst>
            </p:cNvPr>
            <p:cNvSpPr>
              <a:spLocks noChangeArrowheads="1"/>
            </p:cNvSpPr>
            <p:nvPr/>
          </p:nvSpPr>
          <p:spPr bwMode="auto">
            <a:xfrm>
              <a:off x="4605" y="3162"/>
              <a:ext cx="413"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1000.02</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52" name="Rectangle 46">
              <a:extLst>
                <a:ext uri="{FF2B5EF4-FFF2-40B4-BE49-F238E27FC236}">
                  <a16:creationId xmlns:a16="http://schemas.microsoft.com/office/drawing/2014/main" id="{E26399EC-BB30-43CE-B88A-0C432EB9B548}"/>
                </a:ext>
              </a:extLst>
            </p:cNvPr>
            <p:cNvSpPr>
              <a:spLocks noChangeArrowheads="1"/>
            </p:cNvSpPr>
            <p:nvPr/>
          </p:nvSpPr>
          <p:spPr bwMode="auto">
            <a:xfrm>
              <a:off x="5746" y="3162"/>
              <a:ext cx="905" cy="1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Arial" panose="020B0604020202020204" pitchFamily="34" charset="0"/>
                </a:rPr>
                <a:t>North Bass Island</a:t>
              </a:r>
              <a:endParaRPr kumimoji="0" lang="en-US" altLang="en-US" sz="1800" b="0" i="0" u="none" strike="noStrike" cap="none" normalizeH="0" baseline="0" dirty="0">
                <a:ln>
                  <a:noFill/>
                </a:ln>
                <a:solidFill>
                  <a:schemeClr val="bg1"/>
                </a:solidFill>
                <a:effectLst/>
                <a:latin typeface="Arial" panose="020B0604020202020204" pitchFamily="34" charset="0"/>
              </a:endParaRPr>
            </a:p>
          </p:txBody>
        </p:sp>
        <p:sp>
          <p:nvSpPr>
            <p:cNvPr id="53" name="Rectangle 47">
              <a:extLst>
                <a:ext uri="{FF2B5EF4-FFF2-40B4-BE49-F238E27FC236}">
                  <a16:creationId xmlns:a16="http://schemas.microsoft.com/office/drawing/2014/main" id="{1ECA4C1B-7E75-4FE0-B147-DA843C5ADF67}"/>
                </a:ext>
              </a:extLst>
            </p:cNvPr>
            <p:cNvSpPr>
              <a:spLocks noChangeArrowheads="1"/>
            </p:cNvSpPr>
            <p:nvPr/>
          </p:nvSpPr>
          <p:spPr bwMode="auto">
            <a:xfrm>
              <a:off x="3016" y="1717"/>
              <a:ext cx="1044" cy="1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Arial Black" panose="020B0A04020102020204" pitchFamily="34" charset="0"/>
                </a:rPr>
                <a:t>Ohio North Zone</a:t>
              </a:r>
              <a:endParaRPr kumimoji="0" lang="en-US" altLang="en-US" sz="1800" b="0" i="0" u="none" strike="noStrike" cap="none" normalizeH="0" baseline="0" dirty="0">
                <a:ln>
                  <a:noFill/>
                </a:ln>
                <a:solidFill>
                  <a:schemeClr val="bg1"/>
                </a:solidFill>
                <a:effectLst/>
              </a:endParaRPr>
            </a:p>
          </p:txBody>
        </p:sp>
        <p:sp>
          <p:nvSpPr>
            <p:cNvPr id="54" name="Rectangle 48">
              <a:extLst>
                <a:ext uri="{FF2B5EF4-FFF2-40B4-BE49-F238E27FC236}">
                  <a16:creationId xmlns:a16="http://schemas.microsoft.com/office/drawing/2014/main" id="{C2A01479-31D0-4321-A23E-58F3FCF6529F}"/>
                </a:ext>
              </a:extLst>
            </p:cNvPr>
            <p:cNvSpPr>
              <a:spLocks noChangeArrowheads="1"/>
            </p:cNvSpPr>
            <p:nvPr/>
          </p:nvSpPr>
          <p:spPr bwMode="auto">
            <a:xfrm>
              <a:off x="1702" y="1927"/>
              <a:ext cx="3276" cy="13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700" b="0" i="0" u="none" strike="noStrike" cap="none" normalizeH="0" baseline="0" dirty="0">
                  <a:ln>
                    <a:noFill/>
                  </a:ln>
                  <a:solidFill>
                    <a:schemeClr val="bg1"/>
                  </a:solidFill>
                  <a:effectLst/>
                  <a:latin typeface="Arial Black" panose="020B0A04020102020204" pitchFamily="34" charset="0"/>
                </a:rPr>
                <a:t>Grid to Ground Combined Scale Factor Calculations</a:t>
              </a:r>
              <a:endParaRPr kumimoji="0" lang="en-US" altLang="en-US" sz="1800" b="0" i="0" u="none" strike="noStrike" cap="none" normalizeH="0" baseline="0" dirty="0">
                <a:ln>
                  <a:noFill/>
                </a:ln>
                <a:solidFill>
                  <a:schemeClr val="bg1"/>
                </a:solidFill>
                <a:effectLst/>
              </a:endParaRPr>
            </a:p>
          </p:txBody>
        </p:sp>
        <p:sp>
          <p:nvSpPr>
            <p:cNvPr id="55" name="Line 49">
              <a:extLst>
                <a:ext uri="{FF2B5EF4-FFF2-40B4-BE49-F238E27FC236}">
                  <a16:creationId xmlns:a16="http://schemas.microsoft.com/office/drawing/2014/main" id="{686E3702-CFC6-46A7-89FE-991E3127BB3E}"/>
                </a:ext>
              </a:extLst>
            </p:cNvPr>
            <p:cNvSpPr>
              <a:spLocks noChangeShapeType="1"/>
            </p:cNvSpPr>
            <p:nvPr/>
          </p:nvSpPr>
          <p:spPr bwMode="auto">
            <a:xfrm flipV="1">
              <a:off x="432"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Rectangle 50">
              <a:extLst>
                <a:ext uri="{FF2B5EF4-FFF2-40B4-BE49-F238E27FC236}">
                  <a16:creationId xmlns:a16="http://schemas.microsoft.com/office/drawing/2014/main" id="{19122386-C1D2-4940-9E9B-05BF69DD7DF4}"/>
                </a:ext>
              </a:extLst>
            </p:cNvPr>
            <p:cNvSpPr>
              <a:spLocks noChangeArrowheads="1"/>
            </p:cNvSpPr>
            <p:nvPr/>
          </p:nvSpPr>
          <p:spPr bwMode="auto">
            <a:xfrm>
              <a:off x="432" y="170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Line 51">
              <a:extLst>
                <a:ext uri="{FF2B5EF4-FFF2-40B4-BE49-F238E27FC236}">
                  <a16:creationId xmlns:a16="http://schemas.microsoft.com/office/drawing/2014/main" id="{37E5A2C4-1996-4FA7-BF8E-EF8595002081}"/>
                </a:ext>
              </a:extLst>
            </p:cNvPr>
            <p:cNvSpPr>
              <a:spLocks noChangeShapeType="1"/>
            </p:cNvSpPr>
            <p:nvPr/>
          </p:nvSpPr>
          <p:spPr bwMode="auto">
            <a:xfrm flipV="1">
              <a:off x="6810"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Rectangle 52">
              <a:extLst>
                <a:ext uri="{FF2B5EF4-FFF2-40B4-BE49-F238E27FC236}">
                  <a16:creationId xmlns:a16="http://schemas.microsoft.com/office/drawing/2014/main" id="{E9460E05-ACF1-4A7F-A67F-6E41DC9681B3}"/>
                </a:ext>
              </a:extLst>
            </p:cNvPr>
            <p:cNvSpPr>
              <a:spLocks noChangeArrowheads="1"/>
            </p:cNvSpPr>
            <p:nvPr/>
          </p:nvSpPr>
          <p:spPr bwMode="auto">
            <a:xfrm>
              <a:off x="6810" y="170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Line 53">
              <a:extLst>
                <a:ext uri="{FF2B5EF4-FFF2-40B4-BE49-F238E27FC236}">
                  <a16:creationId xmlns:a16="http://schemas.microsoft.com/office/drawing/2014/main" id="{456A3312-FA5A-477C-BD72-9247B278F9CC}"/>
                </a:ext>
              </a:extLst>
            </p:cNvPr>
            <p:cNvSpPr>
              <a:spLocks noChangeShapeType="1"/>
            </p:cNvSpPr>
            <p:nvPr/>
          </p:nvSpPr>
          <p:spPr bwMode="auto">
            <a:xfrm flipV="1">
              <a:off x="1236"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Rectangle 54">
              <a:extLst>
                <a:ext uri="{FF2B5EF4-FFF2-40B4-BE49-F238E27FC236}">
                  <a16:creationId xmlns:a16="http://schemas.microsoft.com/office/drawing/2014/main" id="{90DE23D5-A310-44F6-A6BD-8DFA98001AB6}"/>
                </a:ext>
              </a:extLst>
            </p:cNvPr>
            <p:cNvSpPr>
              <a:spLocks noChangeArrowheads="1"/>
            </p:cNvSpPr>
            <p:nvPr/>
          </p:nvSpPr>
          <p:spPr bwMode="auto">
            <a:xfrm>
              <a:off x="1236" y="1706"/>
              <a:ext cx="3"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Line 55">
              <a:extLst>
                <a:ext uri="{FF2B5EF4-FFF2-40B4-BE49-F238E27FC236}">
                  <a16:creationId xmlns:a16="http://schemas.microsoft.com/office/drawing/2014/main" id="{A4571731-252B-43D9-A810-FAEFE1359617}"/>
                </a:ext>
              </a:extLst>
            </p:cNvPr>
            <p:cNvSpPr>
              <a:spLocks noChangeShapeType="1"/>
            </p:cNvSpPr>
            <p:nvPr/>
          </p:nvSpPr>
          <p:spPr bwMode="auto">
            <a:xfrm flipV="1">
              <a:off x="2164"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Rectangle 56">
              <a:extLst>
                <a:ext uri="{FF2B5EF4-FFF2-40B4-BE49-F238E27FC236}">
                  <a16:creationId xmlns:a16="http://schemas.microsoft.com/office/drawing/2014/main" id="{77C5F032-6D27-416A-9526-4F8048F7D03E}"/>
                </a:ext>
              </a:extLst>
            </p:cNvPr>
            <p:cNvSpPr>
              <a:spLocks noChangeArrowheads="1"/>
            </p:cNvSpPr>
            <p:nvPr/>
          </p:nvSpPr>
          <p:spPr bwMode="auto">
            <a:xfrm>
              <a:off x="2164" y="1706"/>
              <a:ext cx="4"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Line 57">
              <a:extLst>
                <a:ext uri="{FF2B5EF4-FFF2-40B4-BE49-F238E27FC236}">
                  <a16:creationId xmlns:a16="http://schemas.microsoft.com/office/drawing/2014/main" id="{4705966A-01D7-4805-A2BF-8932DFC9288F}"/>
                </a:ext>
              </a:extLst>
            </p:cNvPr>
            <p:cNvSpPr>
              <a:spLocks noChangeShapeType="1"/>
            </p:cNvSpPr>
            <p:nvPr/>
          </p:nvSpPr>
          <p:spPr bwMode="auto">
            <a:xfrm flipV="1">
              <a:off x="3838"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Rectangle 58">
              <a:extLst>
                <a:ext uri="{FF2B5EF4-FFF2-40B4-BE49-F238E27FC236}">
                  <a16:creationId xmlns:a16="http://schemas.microsoft.com/office/drawing/2014/main" id="{42A716D6-6D95-423F-B50C-438541972297}"/>
                </a:ext>
              </a:extLst>
            </p:cNvPr>
            <p:cNvSpPr>
              <a:spLocks noChangeArrowheads="1"/>
            </p:cNvSpPr>
            <p:nvPr/>
          </p:nvSpPr>
          <p:spPr bwMode="auto">
            <a:xfrm>
              <a:off x="3838" y="1706"/>
              <a:ext cx="3"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Line 59">
              <a:extLst>
                <a:ext uri="{FF2B5EF4-FFF2-40B4-BE49-F238E27FC236}">
                  <a16:creationId xmlns:a16="http://schemas.microsoft.com/office/drawing/2014/main" id="{498CD01B-E3D4-418D-92B2-6E5FFD235575}"/>
                </a:ext>
              </a:extLst>
            </p:cNvPr>
            <p:cNvSpPr>
              <a:spLocks noChangeShapeType="1"/>
            </p:cNvSpPr>
            <p:nvPr/>
          </p:nvSpPr>
          <p:spPr bwMode="auto">
            <a:xfrm flipV="1">
              <a:off x="5728" y="1710"/>
              <a:ext cx="1" cy="1"/>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Rectangle 60">
              <a:extLst>
                <a:ext uri="{FF2B5EF4-FFF2-40B4-BE49-F238E27FC236}">
                  <a16:creationId xmlns:a16="http://schemas.microsoft.com/office/drawing/2014/main" id="{6C85C913-D891-4F4B-A573-5229033F34B0}"/>
                </a:ext>
              </a:extLst>
            </p:cNvPr>
            <p:cNvSpPr>
              <a:spLocks noChangeArrowheads="1"/>
            </p:cNvSpPr>
            <p:nvPr/>
          </p:nvSpPr>
          <p:spPr bwMode="auto">
            <a:xfrm>
              <a:off x="5728" y="1706"/>
              <a:ext cx="3" cy="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Line 61">
              <a:extLst>
                <a:ext uri="{FF2B5EF4-FFF2-40B4-BE49-F238E27FC236}">
                  <a16:creationId xmlns:a16="http://schemas.microsoft.com/office/drawing/2014/main" id="{5E4E5FAF-491B-46FD-9B80-E9B243661542}"/>
                </a:ext>
              </a:extLst>
            </p:cNvPr>
            <p:cNvSpPr>
              <a:spLocks noChangeShapeType="1"/>
            </p:cNvSpPr>
            <p:nvPr/>
          </p:nvSpPr>
          <p:spPr bwMode="auto">
            <a:xfrm>
              <a:off x="439" y="2530"/>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Rectangle 62">
              <a:extLst>
                <a:ext uri="{FF2B5EF4-FFF2-40B4-BE49-F238E27FC236}">
                  <a16:creationId xmlns:a16="http://schemas.microsoft.com/office/drawing/2014/main" id="{A65B9A6D-83F2-4219-8515-C66350A21BEB}"/>
                </a:ext>
              </a:extLst>
            </p:cNvPr>
            <p:cNvSpPr>
              <a:spLocks noChangeArrowheads="1"/>
            </p:cNvSpPr>
            <p:nvPr/>
          </p:nvSpPr>
          <p:spPr bwMode="auto">
            <a:xfrm>
              <a:off x="439" y="2530"/>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Line 63">
              <a:extLst>
                <a:ext uri="{FF2B5EF4-FFF2-40B4-BE49-F238E27FC236}">
                  <a16:creationId xmlns:a16="http://schemas.microsoft.com/office/drawing/2014/main" id="{7C7F2993-8048-4479-B453-FA4F498D6864}"/>
                </a:ext>
              </a:extLst>
            </p:cNvPr>
            <p:cNvSpPr>
              <a:spLocks noChangeShapeType="1"/>
            </p:cNvSpPr>
            <p:nvPr/>
          </p:nvSpPr>
          <p:spPr bwMode="auto">
            <a:xfrm>
              <a:off x="1239" y="2530"/>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Rectangle 64">
              <a:extLst>
                <a:ext uri="{FF2B5EF4-FFF2-40B4-BE49-F238E27FC236}">
                  <a16:creationId xmlns:a16="http://schemas.microsoft.com/office/drawing/2014/main" id="{86AA50E3-B9C6-4537-8082-C359CBE7CF2F}"/>
                </a:ext>
              </a:extLst>
            </p:cNvPr>
            <p:cNvSpPr>
              <a:spLocks noChangeArrowheads="1"/>
            </p:cNvSpPr>
            <p:nvPr/>
          </p:nvSpPr>
          <p:spPr bwMode="auto">
            <a:xfrm>
              <a:off x="1239" y="2530"/>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Line 65">
              <a:extLst>
                <a:ext uri="{FF2B5EF4-FFF2-40B4-BE49-F238E27FC236}">
                  <a16:creationId xmlns:a16="http://schemas.microsoft.com/office/drawing/2014/main" id="{221E3EFF-A0B4-435D-AE21-943AFD8BD305}"/>
                </a:ext>
              </a:extLst>
            </p:cNvPr>
            <p:cNvSpPr>
              <a:spLocks noChangeShapeType="1"/>
            </p:cNvSpPr>
            <p:nvPr/>
          </p:nvSpPr>
          <p:spPr bwMode="auto">
            <a:xfrm>
              <a:off x="2168" y="2530"/>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Rectangle 66">
              <a:extLst>
                <a:ext uri="{FF2B5EF4-FFF2-40B4-BE49-F238E27FC236}">
                  <a16:creationId xmlns:a16="http://schemas.microsoft.com/office/drawing/2014/main" id="{70FD8730-E343-458A-BC78-C42B592FF8AC}"/>
                </a:ext>
              </a:extLst>
            </p:cNvPr>
            <p:cNvSpPr>
              <a:spLocks noChangeArrowheads="1"/>
            </p:cNvSpPr>
            <p:nvPr/>
          </p:nvSpPr>
          <p:spPr bwMode="auto">
            <a:xfrm>
              <a:off x="2168" y="2530"/>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Line 67">
              <a:extLst>
                <a:ext uri="{FF2B5EF4-FFF2-40B4-BE49-F238E27FC236}">
                  <a16:creationId xmlns:a16="http://schemas.microsoft.com/office/drawing/2014/main" id="{3C5ACD10-265D-4FC6-B0BB-713E8C70A281}"/>
                </a:ext>
              </a:extLst>
            </p:cNvPr>
            <p:cNvSpPr>
              <a:spLocks noChangeShapeType="1"/>
            </p:cNvSpPr>
            <p:nvPr/>
          </p:nvSpPr>
          <p:spPr bwMode="auto">
            <a:xfrm>
              <a:off x="3841" y="2530"/>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4" name="Rectangle 68">
              <a:extLst>
                <a:ext uri="{FF2B5EF4-FFF2-40B4-BE49-F238E27FC236}">
                  <a16:creationId xmlns:a16="http://schemas.microsoft.com/office/drawing/2014/main" id="{3E2548EC-F58F-4F2C-B851-B0C1C8F6D80F}"/>
                </a:ext>
              </a:extLst>
            </p:cNvPr>
            <p:cNvSpPr>
              <a:spLocks noChangeArrowheads="1"/>
            </p:cNvSpPr>
            <p:nvPr/>
          </p:nvSpPr>
          <p:spPr bwMode="auto">
            <a:xfrm>
              <a:off x="3841" y="2530"/>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Line 69">
              <a:extLst>
                <a:ext uri="{FF2B5EF4-FFF2-40B4-BE49-F238E27FC236}">
                  <a16:creationId xmlns:a16="http://schemas.microsoft.com/office/drawing/2014/main" id="{72DC8D48-6EBD-4B8C-A8CB-D392CF286B7C}"/>
                </a:ext>
              </a:extLst>
            </p:cNvPr>
            <p:cNvSpPr>
              <a:spLocks noChangeShapeType="1"/>
            </p:cNvSpPr>
            <p:nvPr/>
          </p:nvSpPr>
          <p:spPr bwMode="auto">
            <a:xfrm>
              <a:off x="439" y="2655"/>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6" name="Rectangle 70">
              <a:extLst>
                <a:ext uri="{FF2B5EF4-FFF2-40B4-BE49-F238E27FC236}">
                  <a16:creationId xmlns:a16="http://schemas.microsoft.com/office/drawing/2014/main" id="{C62F5CFF-681B-4FCE-B956-F6D6FED9DCB3}"/>
                </a:ext>
              </a:extLst>
            </p:cNvPr>
            <p:cNvSpPr>
              <a:spLocks noChangeArrowheads="1"/>
            </p:cNvSpPr>
            <p:nvPr/>
          </p:nvSpPr>
          <p:spPr bwMode="auto">
            <a:xfrm>
              <a:off x="439" y="2655"/>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Line 71">
              <a:extLst>
                <a:ext uri="{FF2B5EF4-FFF2-40B4-BE49-F238E27FC236}">
                  <a16:creationId xmlns:a16="http://schemas.microsoft.com/office/drawing/2014/main" id="{052E52A2-1AE3-42E2-BFB2-3A9F6F14E3C1}"/>
                </a:ext>
              </a:extLst>
            </p:cNvPr>
            <p:cNvSpPr>
              <a:spLocks noChangeShapeType="1"/>
            </p:cNvSpPr>
            <p:nvPr/>
          </p:nvSpPr>
          <p:spPr bwMode="auto">
            <a:xfrm>
              <a:off x="1239" y="2655"/>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8" name="Rectangle 72">
              <a:extLst>
                <a:ext uri="{FF2B5EF4-FFF2-40B4-BE49-F238E27FC236}">
                  <a16:creationId xmlns:a16="http://schemas.microsoft.com/office/drawing/2014/main" id="{A4A4D1F7-2C48-41AA-902E-69479BBFFE5D}"/>
                </a:ext>
              </a:extLst>
            </p:cNvPr>
            <p:cNvSpPr>
              <a:spLocks noChangeArrowheads="1"/>
            </p:cNvSpPr>
            <p:nvPr/>
          </p:nvSpPr>
          <p:spPr bwMode="auto">
            <a:xfrm>
              <a:off x="1239" y="2655"/>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Line 73">
              <a:extLst>
                <a:ext uri="{FF2B5EF4-FFF2-40B4-BE49-F238E27FC236}">
                  <a16:creationId xmlns:a16="http://schemas.microsoft.com/office/drawing/2014/main" id="{1FB87980-B07F-419C-B3C6-FE10DBE7B1D3}"/>
                </a:ext>
              </a:extLst>
            </p:cNvPr>
            <p:cNvSpPr>
              <a:spLocks noChangeShapeType="1"/>
            </p:cNvSpPr>
            <p:nvPr/>
          </p:nvSpPr>
          <p:spPr bwMode="auto">
            <a:xfrm>
              <a:off x="2168" y="2655"/>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0" name="Rectangle 74">
              <a:extLst>
                <a:ext uri="{FF2B5EF4-FFF2-40B4-BE49-F238E27FC236}">
                  <a16:creationId xmlns:a16="http://schemas.microsoft.com/office/drawing/2014/main" id="{AD3F5A2B-EFF3-47C7-8092-6ACF918C163D}"/>
                </a:ext>
              </a:extLst>
            </p:cNvPr>
            <p:cNvSpPr>
              <a:spLocks noChangeArrowheads="1"/>
            </p:cNvSpPr>
            <p:nvPr/>
          </p:nvSpPr>
          <p:spPr bwMode="auto">
            <a:xfrm>
              <a:off x="2168" y="2655"/>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Line 75">
              <a:extLst>
                <a:ext uri="{FF2B5EF4-FFF2-40B4-BE49-F238E27FC236}">
                  <a16:creationId xmlns:a16="http://schemas.microsoft.com/office/drawing/2014/main" id="{657925C7-4C07-4A99-8A93-A1826B45BB80}"/>
                </a:ext>
              </a:extLst>
            </p:cNvPr>
            <p:cNvSpPr>
              <a:spLocks noChangeShapeType="1"/>
            </p:cNvSpPr>
            <p:nvPr/>
          </p:nvSpPr>
          <p:spPr bwMode="auto">
            <a:xfrm>
              <a:off x="3841" y="2655"/>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2" name="Rectangle 76">
              <a:extLst>
                <a:ext uri="{FF2B5EF4-FFF2-40B4-BE49-F238E27FC236}">
                  <a16:creationId xmlns:a16="http://schemas.microsoft.com/office/drawing/2014/main" id="{8239AF7A-CEB3-4305-BFA1-72D3AA1FDBB7}"/>
                </a:ext>
              </a:extLst>
            </p:cNvPr>
            <p:cNvSpPr>
              <a:spLocks noChangeArrowheads="1"/>
            </p:cNvSpPr>
            <p:nvPr/>
          </p:nvSpPr>
          <p:spPr bwMode="auto">
            <a:xfrm>
              <a:off x="3841" y="2655"/>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Line 77">
              <a:extLst>
                <a:ext uri="{FF2B5EF4-FFF2-40B4-BE49-F238E27FC236}">
                  <a16:creationId xmlns:a16="http://schemas.microsoft.com/office/drawing/2014/main" id="{B552F13F-38B3-4CD1-8EC7-D44CE70C2E7F}"/>
                </a:ext>
              </a:extLst>
            </p:cNvPr>
            <p:cNvSpPr>
              <a:spLocks noChangeShapeType="1"/>
            </p:cNvSpPr>
            <p:nvPr/>
          </p:nvSpPr>
          <p:spPr bwMode="auto">
            <a:xfrm>
              <a:off x="439" y="2780"/>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4" name="Rectangle 78">
              <a:extLst>
                <a:ext uri="{FF2B5EF4-FFF2-40B4-BE49-F238E27FC236}">
                  <a16:creationId xmlns:a16="http://schemas.microsoft.com/office/drawing/2014/main" id="{B2E7107F-BC15-43D2-9B54-0B6399687E63}"/>
                </a:ext>
              </a:extLst>
            </p:cNvPr>
            <p:cNvSpPr>
              <a:spLocks noChangeArrowheads="1"/>
            </p:cNvSpPr>
            <p:nvPr/>
          </p:nvSpPr>
          <p:spPr bwMode="auto">
            <a:xfrm>
              <a:off x="439" y="2780"/>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Line 79">
              <a:extLst>
                <a:ext uri="{FF2B5EF4-FFF2-40B4-BE49-F238E27FC236}">
                  <a16:creationId xmlns:a16="http://schemas.microsoft.com/office/drawing/2014/main" id="{AB321A0A-94F6-451C-8770-C0D61CAAAEF8}"/>
                </a:ext>
              </a:extLst>
            </p:cNvPr>
            <p:cNvSpPr>
              <a:spLocks noChangeShapeType="1"/>
            </p:cNvSpPr>
            <p:nvPr/>
          </p:nvSpPr>
          <p:spPr bwMode="auto">
            <a:xfrm>
              <a:off x="1239" y="2780"/>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6" name="Rectangle 80">
              <a:extLst>
                <a:ext uri="{FF2B5EF4-FFF2-40B4-BE49-F238E27FC236}">
                  <a16:creationId xmlns:a16="http://schemas.microsoft.com/office/drawing/2014/main" id="{EFA5C887-B6E7-4DD8-B745-B7C4D0B9BD2A}"/>
                </a:ext>
              </a:extLst>
            </p:cNvPr>
            <p:cNvSpPr>
              <a:spLocks noChangeArrowheads="1"/>
            </p:cNvSpPr>
            <p:nvPr/>
          </p:nvSpPr>
          <p:spPr bwMode="auto">
            <a:xfrm>
              <a:off x="1239" y="2780"/>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Line 81">
              <a:extLst>
                <a:ext uri="{FF2B5EF4-FFF2-40B4-BE49-F238E27FC236}">
                  <a16:creationId xmlns:a16="http://schemas.microsoft.com/office/drawing/2014/main" id="{F18EF11E-DFED-4DAF-87D5-BB023B8C2AAA}"/>
                </a:ext>
              </a:extLst>
            </p:cNvPr>
            <p:cNvSpPr>
              <a:spLocks noChangeShapeType="1"/>
            </p:cNvSpPr>
            <p:nvPr/>
          </p:nvSpPr>
          <p:spPr bwMode="auto">
            <a:xfrm>
              <a:off x="2168" y="2780"/>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8" name="Rectangle 82">
              <a:extLst>
                <a:ext uri="{FF2B5EF4-FFF2-40B4-BE49-F238E27FC236}">
                  <a16:creationId xmlns:a16="http://schemas.microsoft.com/office/drawing/2014/main" id="{E779F5E0-A02B-4599-A2AB-84892632893D}"/>
                </a:ext>
              </a:extLst>
            </p:cNvPr>
            <p:cNvSpPr>
              <a:spLocks noChangeArrowheads="1"/>
            </p:cNvSpPr>
            <p:nvPr/>
          </p:nvSpPr>
          <p:spPr bwMode="auto">
            <a:xfrm>
              <a:off x="2168" y="2780"/>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Line 83">
              <a:extLst>
                <a:ext uri="{FF2B5EF4-FFF2-40B4-BE49-F238E27FC236}">
                  <a16:creationId xmlns:a16="http://schemas.microsoft.com/office/drawing/2014/main" id="{F7F82DB5-4745-4CF2-BE25-BFD26DD655D9}"/>
                </a:ext>
              </a:extLst>
            </p:cNvPr>
            <p:cNvSpPr>
              <a:spLocks noChangeShapeType="1"/>
            </p:cNvSpPr>
            <p:nvPr/>
          </p:nvSpPr>
          <p:spPr bwMode="auto">
            <a:xfrm>
              <a:off x="3841" y="2780"/>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Rectangle 84">
              <a:extLst>
                <a:ext uri="{FF2B5EF4-FFF2-40B4-BE49-F238E27FC236}">
                  <a16:creationId xmlns:a16="http://schemas.microsoft.com/office/drawing/2014/main" id="{9ECA754B-017A-490A-AD33-FEE0B11EAA0E}"/>
                </a:ext>
              </a:extLst>
            </p:cNvPr>
            <p:cNvSpPr>
              <a:spLocks noChangeArrowheads="1"/>
            </p:cNvSpPr>
            <p:nvPr/>
          </p:nvSpPr>
          <p:spPr bwMode="auto">
            <a:xfrm>
              <a:off x="3841" y="2780"/>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Line 85">
              <a:extLst>
                <a:ext uri="{FF2B5EF4-FFF2-40B4-BE49-F238E27FC236}">
                  <a16:creationId xmlns:a16="http://schemas.microsoft.com/office/drawing/2014/main" id="{FAB75D7E-EC90-4378-A941-0EA73CA6FEA7}"/>
                </a:ext>
              </a:extLst>
            </p:cNvPr>
            <p:cNvSpPr>
              <a:spLocks noChangeShapeType="1"/>
            </p:cNvSpPr>
            <p:nvPr/>
          </p:nvSpPr>
          <p:spPr bwMode="auto">
            <a:xfrm>
              <a:off x="439" y="2905"/>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2" name="Rectangle 86">
              <a:extLst>
                <a:ext uri="{FF2B5EF4-FFF2-40B4-BE49-F238E27FC236}">
                  <a16:creationId xmlns:a16="http://schemas.microsoft.com/office/drawing/2014/main" id="{DBEA69AD-C86F-45BB-89BF-8E50461A7805}"/>
                </a:ext>
              </a:extLst>
            </p:cNvPr>
            <p:cNvSpPr>
              <a:spLocks noChangeArrowheads="1"/>
            </p:cNvSpPr>
            <p:nvPr/>
          </p:nvSpPr>
          <p:spPr bwMode="auto">
            <a:xfrm>
              <a:off x="439" y="2905"/>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Line 87">
              <a:extLst>
                <a:ext uri="{FF2B5EF4-FFF2-40B4-BE49-F238E27FC236}">
                  <a16:creationId xmlns:a16="http://schemas.microsoft.com/office/drawing/2014/main" id="{A8783DCD-7890-4773-B910-ABD167205CF1}"/>
                </a:ext>
              </a:extLst>
            </p:cNvPr>
            <p:cNvSpPr>
              <a:spLocks noChangeShapeType="1"/>
            </p:cNvSpPr>
            <p:nvPr/>
          </p:nvSpPr>
          <p:spPr bwMode="auto">
            <a:xfrm>
              <a:off x="1239" y="2905"/>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4" name="Rectangle 88">
              <a:extLst>
                <a:ext uri="{FF2B5EF4-FFF2-40B4-BE49-F238E27FC236}">
                  <a16:creationId xmlns:a16="http://schemas.microsoft.com/office/drawing/2014/main" id="{E6014E93-6564-45CC-B9A8-F46C0354E101}"/>
                </a:ext>
              </a:extLst>
            </p:cNvPr>
            <p:cNvSpPr>
              <a:spLocks noChangeArrowheads="1"/>
            </p:cNvSpPr>
            <p:nvPr/>
          </p:nvSpPr>
          <p:spPr bwMode="auto">
            <a:xfrm>
              <a:off x="1239" y="2905"/>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Line 89">
              <a:extLst>
                <a:ext uri="{FF2B5EF4-FFF2-40B4-BE49-F238E27FC236}">
                  <a16:creationId xmlns:a16="http://schemas.microsoft.com/office/drawing/2014/main" id="{F23DA4FE-3B0C-4908-BF31-C8BE610DA341}"/>
                </a:ext>
              </a:extLst>
            </p:cNvPr>
            <p:cNvSpPr>
              <a:spLocks noChangeShapeType="1"/>
            </p:cNvSpPr>
            <p:nvPr/>
          </p:nvSpPr>
          <p:spPr bwMode="auto">
            <a:xfrm>
              <a:off x="2168" y="2905"/>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6" name="Rectangle 90">
              <a:extLst>
                <a:ext uri="{FF2B5EF4-FFF2-40B4-BE49-F238E27FC236}">
                  <a16:creationId xmlns:a16="http://schemas.microsoft.com/office/drawing/2014/main" id="{3E4884DF-4A32-466D-AB5C-E51F2F8E4E3E}"/>
                </a:ext>
              </a:extLst>
            </p:cNvPr>
            <p:cNvSpPr>
              <a:spLocks noChangeArrowheads="1"/>
            </p:cNvSpPr>
            <p:nvPr/>
          </p:nvSpPr>
          <p:spPr bwMode="auto">
            <a:xfrm>
              <a:off x="2168" y="2905"/>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Line 91">
              <a:extLst>
                <a:ext uri="{FF2B5EF4-FFF2-40B4-BE49-F238E27FC236}">
                  <a16:creationId xmlns:a16="http://schemas.microsoft.com/office/drawing/2014/main" id="{73AB5BEE-4D86-4553-AC62-AE374803406B}"/>
                </a:ext>
              </a:extLst>
            </p:cNvPr>
            <p:cNvSpPr>
              <a:spLocks noChangeShapeType="1"/>
            </p:cNvSpPr>
            <p:nvPr/>
          </p:nvSpPr>
          <p:spPr bwMode="auto">
            <a:xfrm>
              <a:off x="3841" y="2905"/>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8" name="Rectangle 92">
              <a:extLst>
                <a:ext uri="{FF2B5EF4-FFF2-40B4-BE49-F238E27FC236}">
                  <a16:creationId xmlns:a16="http://schemas.microsoft.com/office/drawing/2014/main" id="{65B1CB0E-DAB1-4883-A992-02A611B9D582}"/>
                </a:ext>
              </a:extLst>
            </p:cNvPr>
            <p:cNvSpPr>
              <a:spLocks noChangeArrowheads="1"/>
            </p:cNvSpPr>
            <p:nvPr/>
          </p:nvSpPr>
          <p:spPr bwMode="auto">
            <a:xfrm>
              <a:off x="3841" y="2905"/>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Line 93">
              <a:extLst>
                <a:ext uri="{FF2B5EF4-FFF2-40B4-BE49-F238E27FC236}">
                  <a16:creationId xmlns:a16="http://schemas.microsoft.com/office/drawing/2014/main" id="{00D12CD2-7C50-44C9-A7D7-8142FFFDC973}"/>
                </a:ext>
              </a:extLst>
            </p:cNvPr>
            <p:cNvSpPr>
              <a:spLocks noChangeShapeType="1"/>
            </p:cNvSpPr>
            <p:nvPr/>
          </p:nvSpPr>
          <p:spPr bwMode="auto">
            <a:xfrm>
              <a:off x="439" y="3030"/>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0" name="Rectangle 94">
              <a:extLst>
                <a:ext uri="{FF2B5EF4-FFF2-40B4-BE49-F238E27FC236}">
                  <a16:creationId xmlns:a16="http://schemas.microsoft.com/office/drawing/2014/main" id="{9FF25672-06FC-4C65-B2E9-BAA0DB12B99E}"/>
                </a:ext>
              </a:extLst>
            </p:cNvPr>
            <p:cNvSpPr>
              <a:spLocks noChangeArrowheads="1"/>
            </p:cNvSpPr>
            <p:nvPr/>
          </p:nvSpPr>
          <p:spPr bwMode="auto">
            <a:xfrm>
              <a:off x="439" y="3030"/>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Line 95">
              <a:extLst>
                <a:ext uri="{FF2B5EF4-FFF2-40B4-BE49-F238E27FC236}">
                  <a16:creationId xmlns:a16="http://schemas.microsoft.com/office/drawing/2014/main" id="{84349966-A9C7-49C3-A7D5-964E1CA97960}"/>
                </a:ext>
              </a:extLst>
            </p:cNvPr>
            <p:cNvSpPr>
              <a:spLocks noChangeShapeType="1"/>
            </p:cNvSpPr>
            <p:nvPr/>
          </p:nvSpPr>
          <p:spPr bwMode="auto">
            <a:xfrm>
              <a:off x="1239" y="3030"/>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2" name="Rectangle 96">
              <a:extLst>
                <a:ext uri="{FF2B5EF4-FFF2-40B4-BE49-F238E27FC236}">
                  <a16:creationId xmlns:a16="http://schemas.microsoft.com/office/drawing/2014/main" id="{78C90773-E072-4164-9E34-6AF29B1B1BF5}"/>
                </a:ext>
              </a:extLst>
            </p:cNvPr>
            <p:cNvSpPr>
              <a:spLocks noChangeArrowheads="1"/>
            </p:cNvSpPr>
            <p:nvPr/>
          </p:nvSpPr>
          <p:spPr bwMode="auto">
            <a:xfrm>
              <a:off x="1239" y="3030"/>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Line 97">
              <a:extLst>
                <a:ext uri="{FF2B5EF4-FFF2-40B4-BE49-F238E27FC236}">
                  <a16:creationId xmlns:a16="http://schemas.microsoft.com/office/drawing/2014/main" id="{72DF3217-1D3C-4602-92B8-8829787B16C9}"/>
                </a:ext>
              </a:extLst>
            </p:cNvPr>
            <p:cNvSpPr>
              <a:spLocks noChangeShapeType="1"/>
            </p:cNvSpPr>
            <p:nvPr/>
          </p:nvSpPr>
          <p:spPr bwMode="auto">
            <a:xfrm>
              <a:off x="2168" y="3030"/>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 name="Rectangle 98">
              <a:extLst>
                <a:ext uri="{FF2B5EF4-FFF2-40B4-BE49-F238E27FC236}">
                  <a16:creationId xmlns:a16="http://schemas.microsoft.com/office/drawing/2014/main" id="{53995F23-50CC-40C5-A9C7-3FA444C6529D}"/>
                </a:ext>
              </a:extLst>
            </p:cNvPr>
            <p:cNvSpPr>
              <a:spLocks noChangeArrowheads="1"/>
            </p:cNvSpPr>
            <p:nvPr/>
          </p:nvSpPr>
          <p:spPr bwMode="auto">
            <a:xfrm>
              <a:off x="2168" y="3030"/>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Line 99">
              <a:extLst>
                <a:ext uri="{FF2B5EF4-FFF2-40B4-BE49-F238E27FC236}">
                  <a16:creationId xmlns:a16="http://schemas.microsoft.com/office/drawing/2014/main" id="{D5E96CCB-C3B8-4447-9020-C6F4E8E7EA18}"/>
                </a:ext>
              </a:extLst>
            </p:cNvPr>
            <p:cNvSpPr>
              <a:spLocks noChangeShapeType="1"/>
            </p:cNvSpPr>
            <p:nvPr/>
          </p:nvSpPr>
          <p:spPr bwMode="auto">
            <a:xfrm>
              <a:off x="3841" y="3030"/>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 name="Rectangle 100">
              <a:extLst>
                <a:ext uri="{FF2B5EF4-FFF2-40B4-BE49-F238E27FC236}">
                  <a16:creationId xmlns:a16="http://schemas.microsoft.com/office/drawing/2014/main" id="{AA262857-6798-490B-A6A6-DF9E38031386}"/>
                </a:ext>
              </a:extLst>
            </p:cNvPr>
            <p:cNvSpPr>
              <a:spLocks noChangeArrowheads="1"/>
            </p:cNvSpPr>
            <p:nvPr/>
          </p:nvSpPr>
          <p:spPr bwMode="auto">
            <a:xfrm>
              <a:off x="3841" y="3030"/>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Line 101">
              <a:extLst>
                <a:ext uri="{FF2B5EF4-FFF2-40B4-BE49-F238E27FC236}">
                  <a16:creationId xmlns:a16="http://schemas.microsoft.com/office/drawing/2014/main" id="{AD01FEF0-66FA-4C9E-9849-3A1302452800}"/>
                </a:ext>
              </a:extLst>
            </p:cNvPr>
            <p:cNvSpPr>
              <a:spLocks noChangeShapeType="1"/>
            </p:cNvSpPr>
            <p:nvPr/>
          </p:nvSpPr>
          <p:spPr bwMode="auto">
            <a:xfrm>
              <a:off x="439" y="3155"/>
              <a:ext cx="79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 name="Rectangle 102">
              <a:extLst>
                <a:ext uri="{FF2B5EF4-FFF2-40B4-BE49-F238E27FC236}">
                  <a16:creationId xmlns:a16="http://schemas.microsoft.com/office/drawing/2014/main" id="{E3E5A3E6-C630-42A1-9119-519177DB26D1}"/>
                </a:ext>
              </a:extLst>
            </p:cNvPr>
            <p:cNvSpPr>
              <a:spLocks noChangeArrowheads="1"/>
            </p:cNvSpPr>
            <p:nvPr/>
          </p:nvSpPr>
          <p:spPr bwMode="auto">
            <a:xfrm>
              <a:off x="439" y="3155"/>
              <a:ext cx="79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Line 103">
              <a:extLst>
                <a:ext uri="{FF2B5EF4-FFF2-40B4-BE49-F238E27FC236}">
                  <a16:creationId xmlns:a16="http://schemas.microsoft.com/office/drawing/2014/main" id="{D04009D7-6F43-4D4B-BDAE-5AA07D16EEA0}"/>
                </a:ext>
              </a:extLst>
            </p:cNvPr>
            <p:cNvSpPr>
              <a:spLocks noChangeShapeType="1"/>
            </p:cNvSpPr>
            <p:nvPr/>
          </p:nvSpPr>
          <p:spPr bwMode="auto">
            <a:xfrm>
              <a:off x="1239" y="3155"/>
              <a:ext cx="922"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 name="Rectangle 104">
              <a:extLst>
                <a:ext uri="{FF2B5EF4-FFF2-40B4-BE49-F238E27FC236}">
                  <a16:creationId xmlns:a16="http://schemas.microsoft.com/office/drawing/2014/main" id="{57F21DAA-2C86-4784-AD08-6ECEB8C8DD74}"/>
                </a:ext>
              </a:extLst>
            </p:cNvPr>
            <p:cNvSpPr>
              <a:spLocks noChangeArrowheads="1"/>
            </p:cNvSpPr>
            <p:nvPr/>
          </p:nvSpPr>
          <p:spPr bwMode="auto">
            <a:xfrm>
              <a:off x="1239" y="3155"/>
              <a:ext cx="922"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Line 105">
              <a:extLst>
                <a:ext uri="{FF2B5EF4-FFF2-40B4-BE49-F238E27FC236}">
                  <a16:creationId xmlns:a16="http://schemas.microsoft.com/office/drawing/2014/main" id="{6F97B3E1-512B-41A2-9BBD-86EF5523A84C}"/>
                </a:ext>
              </a:extLst>
            </p:cNvPr>
            <p:cNvSpPr>
              <a:spLocks noChangeShapeType="1"/>
            </p:cNvSpPr>
            <p:nvPr/>
          </p:nvSpPr>
          <p:spPr bwMode="auto">
            <a:xfrm>
              <a:off x="2168" y="3155"/>
              <a:ext cx="166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 name="Rectangle 106">
              <a:extLst>
                <a:ext uri="{FF2B5EF4-FFF2-40B4-BE49-F238E27FC236}">
                  <a16:creationId xmlns:a16="http://schemas.microsoft.com/office/drawing/2014/main" id="{21EDDD83-E649-425F-8713-7D5231A3F206}"/>
                </a:ext>
              </a:extLst>
            </p:cNvPr>
            <p:cNvSpPr>
              <a:spLocks noChangeArrowheads="1"/>
            </p:cNvSpPr>
            <p:nvPr/>
          </p:nvSpPr>
          <p:spPr bwMode="auto">
            <a:xfrm>
              <a:off x="2168" y="3155"/>
              <a:ext cx="166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Line 107">
              <a:extLst>
                <a:ext uri="{FF2B5EF4-FFF2-40B4-BE49-F238E27FC236}">
                  <a16:creationId xmlns:a16="http://schemas.microsoft.com/office/drawing/2014/main" id="{E2D54A4F-6D4B-483A-BFC1-82EDAFB5DBA3}"/>
                </a:ext>
              </a:extLst>
            </p:cNvPr>
            <p:cNvSpPr>
              <a:spLocks noChangeShapeType="1"/>
            </p:cNvSpPr>
            <p:nvPr/>
          </p:nvSpPr>
          <p:spPr bwMode="auto">
            <a:xfrm>
              <a:off x="3841" y="3155"/>
              <a:ext cx="1883"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 name="Rectangle 108">
              <a:extLst>
                <a:ext uri="{FF2B5EF4-FFF2-40B4-BE49-F238E27FC236}">
                  <a16:creationId xmlns:a16="http://schemas.microsoft.com/office/drawing/2014/main" id="{A7116BBE-7859-4A14-9266-C51812F4F936}"/>
                </a:ext>
              </a:extLst>
            </p:cNvPr>
            <p:cNvSpPr>
              <a:spLocks noChangeArrowheads="1"/>
            </p:cNvSpPr>
            <p:nvPr/>
          </p:nvSpPr>
          <p:spPr bwMode="auto">
            <a:xfrm>
              <a:off x="3841" y="3155"/>
              <a:ext cx="1883"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Rectangle 109">
              <a:extLst>
                <a:ext uri="{FF2B5EF4-FFF2-40B4-BE49-F238E27FC236}">
                  <a16:creationId xmlns:a16="http://schemas.microsoft.com/office/drawing/2014/main" id="{088AD5D4-CB8D-40AA-B2D1-6BDD0A331A33}"/>
                </a:ext>
              </a:extLst>
            </p:cNvPr>
            <p:cNvSpPr>
              <a:spLocks noChangeArrowheads="1"/>
            </p:cNvSpPr>
            <p:nvPr/>
          </p:nvSpPr>
          <p:spPr bwMode="auto">
            <a:xfrm>
              <a:off x="428" y="1706"/>
              <a:ext cx="11" cy="1585"/>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6" name="Rectangle 110">
              <a:extLst>
                <a:ext uri="{FF2B5EF4-FFF2-40B4-BE49-F238E27FC236}">
                  <a16:creationId xmlns:a16="http://schemas.microsoft.com/office/drawing/2014/main" id="{FF7C9195-1B9E-4C52-AA1D-3CBB40925A55}"/>
                </a:ext>
              </a:extLst>
            </p:cNvPr>
            <p:cNvSpPr>
              <a:spLocks noChangeArrowheads="1"/>
            </p:cNvSpPr>
            <p:nvPr/>
          </p:nvSpPr>
          <p:spPr bwMode="auto">
            <a:xfrm>
              <a:off x="1232" y="2408"/>
              <a:ext cx="7" cy="872"/>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7" name="Rectangle 111">
              <a:extLst>
                <a:ext uri="{FF2B5EF4-FFF2-40B4-BE49-F238E27FC236}">
                  <a16:creationId xmlns:a16="http://schemas.microsoft.com/office/drawing/2014/main" id="{11481F10-7FA8-4066-8E34-646536382532}"/>
                </a:ext>
              </a:extLst>
            </p:cNvPr>
            <p:cNvSpPr>
              <a:spLocks noChangeArrowheads="1"/>
            </p:cNvSpPr>
            <p:nvPr/>
          </p:nvSpPr>
          <p:spPr bwMode="auto">
            <a:xfrm>
              <a:off x="2161" y="2408"/>
              <a:ext cx="7" cy="872"/>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8" name="Rectangle 112">
              <a:extLst>
                <a:ext uri="{FF2B5EF4-FFF2-40B4-BE49-F238E27FC236}">
                  <a16:creationId xmlns:a16="http://schemas.microsoft.com/office/drawing/2014/main" id="{8DE21B72-7E2E-4041-8D05-BA44FD844362}"/>
                </a:ext>
              </a:extLst>
            </p:cNvPr>
            <p:cNvSpPr>
              <a:spLocks noChangeArrowheads="1"/>
            </p:cNvSpPr>
            <p:nvPr/>
          </p:nvSpPr>
          <p:spPr bwMode="auto">
            <a:xfrm>
              <a:off x="3834" y="2408"/>
              <a:ext cx="7" cy="872"/>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19" name="Rectangle 113">
              <a:extLst>
                <a:ext uri="{FF2B5EF4-FFF2-40B4-BE49-F238E27FC236}">
                  <a16:creationId xmlns:a16="http://schemas.microsoft.com/office/drawing/2014/main" id="{BD7DD411-6129-4B33-A891-EC9BE3AB9DB9}"/>
                </a:ext>
              </a:extLst>
            </p:cNvPr>
            <p:cNvSpPr>
              <a:spLocks noChangeArrowheads="1"/>
            </p:cNvSpPr>
            <p:nvPr/>
          </p:nvSpPr>
          <p:spPr bwMode="auto">
            <a:xfrm>
              <a:off x="5724" y="2408"/>
              <a:ext cx="7" cy="872"/>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0" name="Rectangle 114">
              <a:extLst>
                <a:ext uri="{FF2B5EF4-FFF2-40B4-BE49-F238E27FC236}">
                  <a16:creationId xmlns:a16="http://schemas.microsoft.com/office/drawing/2014/main" id="{954DAE35-D001-43C6-A372-4040CE55D247}"/>
                </a:ext>
              </a:extLst>
            </p:cNvPr>
            <p:cNvSpPr>
              <a:spLocks noChangeArrowheads="1"/>
            </p:cNvSpPr>
            <p:nvPr/>
          </p:nvSpPr>
          <p:spPr bwMode="auto">
            <a:xfrm>
              <a:off x="6807" y="1717"/>
              <a:ext cx="11" cy="1574"/>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1" name="Rectangle 115">
              <a:extLst>
                <a:ext uri="{FF2B5EF4-FFF2-40B4-BE49-F238E27FC236}">
                  <a16:creationId xmlns:a16="http://schemas.microsoft.com/office/drawing/2014/main" id="{27EEC7BF-D485-47F2-AFA7-5383299E059C}"/>
                </a:ext>
              </a:extLst>
            </p:cNvPr>
            <p:cNvSpPr>
              <a:spLocks noChangeArrowheads="1"/>
            </p:cNvSpPr>
            <p:nvPr/>
          </p:nvSpPr>
          <p:spPr bwMode="auto">
            <a:xfrm>
              <a:off x="439" y="1706"/>
              <a:ext cx="6379" cy="11"/>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2" name="Rectangle 116">
              <a:extLst>
                <a:ext uri="{FF2B5EF4-FFF2-40B4-BE49-F238E27FC236}">
                  <a16:creationId xmlns:a16="http://schemas.microsoft.com/office/drawing/2014/main" id="{00602B34-1516-4A37-B56E-C202002E0857}"/>
                </a:ext>
              </a:extLst>
            </p:cNvPr>
            <p:cNvSpPr>
              <a:spLocks noChangeArrowheads="1"/>
            </p:cNvSpPr>
            <p:nvPr/>
          </p:nvSpPr>
          <p:spPr bwMode="auto">
            <a:xfrm>
              <a:off x="439" y="2133"/>
              <a:ext cx="6379" cy="11"/>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3" name="Rectangle 117">
              <a:extLst>
                <a:ext uri="{FF2B5EF4-FFF2-40B4-BE49-F238E27FC236}">
                  <a16:creationId xmlns:a16="http://schemas.microsoft.com/office/drawing/2014/main" id="{32FAB92C-7DC2-4D13-AFFA-FC78A7753E16}"/>
                </a:ext>
              </a:extLst>
            </p:cNvPr>
            <p:cNvSpPr>
              <a:spLocks noChangeArrowheads="1"/>
            </p:cNvSpPr>
            <p:nvPr/>
          </p:nvSpPr>
          <p:spPr bwMode="auto">
            <a:xfrm>
              <a:off x="439" y="2397"/>
              <a:ext cx="6379" cy="11"/>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4" name="Line 118">
              <a:extLst>
                <a:ext uri="{FF2B5EF4-FFF2-40B4-BE49-F238E27FC236}">
                  <a16:creationId xmlns:a16="http://schemas.microsoft.com/office/drawing/2014/main" id="{16225160-0D7D-4AC8-BAF0-9F5213AAE01F}"/>
                </a:ext>
              </a:extLst>
            </p:cNvPr>
            <p:cNvSpPr>
              <a:spLocks noChangeShapeType="1"/>
            </p:cNvSpPr>
            <p:nvPr/>
          </p:nvSpPr>
          <p:spPr bwMode="auto">
            <a:xfrm>
              <a:off x="5731" y="2530"/>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 name="Rectangle 119">
              <a:extLst>
                <a:ext uri="{FF2B5EF4-FFF2-40B4-BE49-F238E27FC236}">
                  <a16:creationId xmlns:a16="http://schemas.microsoft.com/office/drawing/2014/main" id="{EB7D7C29-AFE7-4232-9665-F154810E46AA}"/>
                </a:ext>
              </a:extLst>
            </p:cNvPr>
            <p:cNvSpPr>
              <a:spLocks noChangeArrowheads="1"/>
            </p:cNvSpPr>
            <p:nvPr/>
          </p:nvSpPr>
          <p:spPr bwMode="auto">
            <a:xfrm>
              <a:off x="5731" y="2530"/>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6" name="Line 120">
              <a:extLst>
                <a:ext uri="{FF2B5EF4-FFF2-40B4-BE49-F238E27FC236}">
                  <a16:creationId xmlns:a16="http://schemas.microsoft.com/office/drawing/2014/main" id="{A161811F-C636-45A9-A60B-358071F15E4E}"/>
                </a:ext>
              </a:extLst>
            </p:cNvPr>
            <p:cNvSpPr>
              <a:spLocks noChangeShapeType="1"/>
            </p:cNvSpPr>
            <p:nvPr/>
          </p:nvSpPr>
          <p:spPr bwMode="auto">
            <a:xfrm>
              <a:off x="5731" y="2655"/>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 name="Rectangle 121">
              <a:extLst>
                <a:ext uri="{FF2B5EF4-FFF2-40B4-BE49-F238E27FC236}">
                  <a16:creationId xmlns:a16="http://schemas.microsoft.com/office/drawing/2014/main" id="{9172C909-8A40-4F24-AFCE-A32C01FD3D53}"/>
                </a:ext>
              </a:extLst>
            </p:cNvPr>
            <p:cNvSpPr>
              <a:spLocks noChangeArrowheads="1"/>
            </p:cNvSpPr>
            <p:nvPr/>
          </p:nvSpPr>
          <p:spPr bwMode="auto">
            <a:xfrm>
              <a:off x="5731" y="2655"/>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8" name="Line 122">
              <a:extLst>
                <a:ext uri="{FF2B5EF4-FFF2-40B4-BE49-F238E27FC236}">
                  <a16:creationId xmlns:a16="http://schemas.microsoft.com/office/drawing/2014/main" id="{61A25A7F-A029-46DB-9F91-270316D70F19}"/>
                </a:ext>
              </a:extLst>
            </p:cNvPr>
            <p:cNvSpPr>
              <a:spLocks noChangeShapeType="1"/>
            </p:cNvSpPr>
            <p:nvPr/>
          </p:nvSpPr>
          <p:spPr bwMode="auto">
            <a:xfrm>
              <a:off x="5731" y="2780"/>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 name="Rectangle 123">
              <a:extLst>
                <a:ext uri="{FF2B5EF4-FFF2-40B4-BE49-F238E27FC236}">
                  <a16:creationId xmlns:a16="http://schemas.microsoft.com/office/drawing/2014/main" id="{3B6D0DF5-3676-4EEF-A74E-E3FCC3D4BAD7}"/>
                </a:ext>
              </a:extLst>
            </p:cNvPr>
            <p:cNvSpPr>
              <a:spLocks noChangeArrowheads="1"/>
            </p:cNvSpPr>
            <p:nvPr/>
          </p:nvSpPr>
          <p:spPr bwMode="auto">
            <a:xfrm>
              <a:off x="5731" y="2780"/>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Line 124">
              <a:extLst>
                <a:ext uri="{FF2B5EF4-FFF2-40B4-BE49-F238E27FC236}">
                  <a16:creationId xmlns:a16="http://schemas.microsoft.com/office/drawing/2014/main" id="{DD22F4E9-0EC1-40AC-9062-E216D7DAC388}"/>
                </a:ext>
              </a:extLst>
            </p:cNvPr>
            <p:cNvSpPr>
              <a:spLocks noChangeShapeType="1"/>
            </p:cNvSpPr>
            <p:nvPr/>
          </p:nvSpPr>
          <p:spPr bwMode="auto">
            <a:xfrm>
              <a:off x="5731" y="2905"/>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 name="Rectangle 125">
              <a:extLst>
                <a:ext uri="{FF2B5EF4-FFF2-40B4-BE49-F238E27FC236}">
                  <a16:creationId xmlns:a16="http://schemas.microsoft.com/office/drawing/2014/main" id="{5A296596-8F4B-4AED-B8CA-2E3137760734}"/>
                </a:ext>
              </a:extLst>
            </p:cNvPr>
            <p:cNvSpPr>
              <a:spLocks noChangeArrowheads="1"/>
            </p:cNvSpPr>
            <p:nvPr/>
          </p:nvSpPr>
          <p:spPr bwMode="auto">
            <a:xfrm>
              <a:off x="5731" y="2905"/>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Line 126">
              <a:extLst>
                <a:ext uri="{FF2B5EF4-FFF2-40B4-BE49-F238E27FC236}">
                  <a16:creationId xmlns:a16="http://schemas.microsoft.com/office/drawing/2014/main" id="{42AB6CC8-A92C-4583-8B69-95C652F96C89}"/>
                </a:ext>
              </a:extLst>
            </p:cNvPr>
            <p:cNvSpPr>
              <a:spLocks noChangeShapeType="1"/>
            </p:cNvSpPr>
            <p:nvPr/>
          </p:nvSpPr>
          <p:spPr bwMode="auto">
            <a:xfrm>
              <a:off x="5731" y="3030"/>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 name="Rectangle 127">
              <a:extLst>
                <a:ext uri="{FF2B5EF4-FFF2-40B4-BE49-F238E27FC236}">
                  <a16:creationId xmlns:a16="http://schemas.microsoft.com/office/drawing/2014/main" id="{6A0F4045-E501-491F-9B14-CC6E7B6869D5}"/>
                </a:ext>
              </a:extLst>
            </p:cNvPr>
            <p:cNvSpPr>
              <a:spLocks noChangeArrowheads="1"/>
            </p:cNvSpPr>
            <p:nvPr/>
          </p:nvSpPr>
          <p:spPr bwMode="auto">
            <a:xfrm>
              <a:off x="5731" y="3030"/>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Line 128">
              <a:extLst>
                <a:ext uri="{FF2B5EF4-FFF2-40B4-BE49-F238E27FC236}">
                  <a16:creationId xmlns:a16="http://schemas.microsoft.com/office/drawing/2014/main" id="{51165AFB-BD3C-4CB1-A208-A58EFDC902CD}"/>
                </a:ext>
              </a:extLst>
            </p:cNvPr>
            <p:cNvSpPr>
              <a:spLocks noChangeShapeType="1"/>
            </p:cNvSpPr>
            <p:nvPr/>
          </p:nvSpPr>
          <p:spPr bwMode="auto">
            <a:xfrm>
              <a:off x="5731" y="3155"/>
              <a:ext cx="1076" cy="0"/>
            </a:xfrm>
            <a:prstGeom prst="line">
              <a:avLst/>
            </a:prstGeom>
            <a:grpFill/>
            <a:ln w="0">
              <a:solidFill>
                <a:srgbClr val="D4D4D4"/>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 name="Rectangle 129">
              <a:extLst>
                <a:ext uri="{FF2B5EF4-FFF2-40B4-BE49-F238E27FC236}">
                  <a16:creationId xmlns:a16="http://schemas.microsoft.com/office/drawing/2014/main" id="{C9A6A735-CCBD-424D-A4C2-32C28D3F3810}"/>
                </a:ext>
              </a:extLst>
            </p:cNvPr>
            <p:cNvSpPr>
              <a:spLocks noChangeArrowheads="1"/>
            </p:cNvSpPr>
            <p:nvPr/>
          </p:nvSpPr>
          <p:spPr bwMode="auto">
            <a:xfrm>
              <a:off x="5731" y="3155"/>
              <a:ext cx="1076" cy="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Rectangle 130">
              <a:extLst>
                <a:ext uri="{FF2B5EF4-FFF2-40B4-BE49-F238E27FC236}">
                  <a16:creationId xmlns:a16="http://schemas.microsoft.com/office/drawing/2014/main" id="{CA405B96-B218-4018-B8A5-3F85C5551355}"/>
                </a:ext>
              </a:extLst>
            </p:cNvPr>
            <p:cNvSpPr>
              <a:spLocks noChangeArrowheads="1"/>
            </p:cNvSpPr>
            <p:nvPr/>
          </p:nvSpPr>
          <p:spPr bwMode="auto">
            <a:xfrm>
              <a:off x="439" y="3280"/>
              <a:ext cx="6379" cy="11"/>
            </a:xfrm>
            <a:prstGeom prst="rect">
              <a:avLst/>
            </a:prstGeom>
            <a:grpFill/>
            <a:ln w="9525">
              <a:solidFill>
                <a:schemeClr val="bg1"/>
              </a:solid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Footer Placeholder 1">
            <a:extLst>
              <a:ext uri="{FF2B5EF4-FFF2-40B4-BE49-F238E27FC236}">
                <a16:creationId xmlns:a16="http://schemas.microsoft.com/office/drawing/2014/main" id="{753BCB7F-BBE5-AA7B-9A25-C32FB178AFB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236305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0" y="266521"/>
            <a:ext cx="9144000" cy="626496"/>
          </a:xfrm>
          <a:prstGeom prst="rect">
            <a:avLst/>
          </a:prstGeom>
        </p:spPr>
        <p:txBody>
          <a:bodyPr vert="horz" wrap="square" lIns="0" tIns="16933" rIns="0" bIns="0" numCol="1" rtlCol="0" anchor="ctr" anchorCtr="0" compatLnSpc="1">
            <a:prstTxWarp prst="textNoShape">
              <a:avLst/>
            </a:prstTxWarp>
            <a:spAutoFit/>
          </a:bodyPr>
          <a:lstStyle/>
          <a:p>
            <a:pPr marL="16933" algn="ctr">
              <a:spcBef>
                <a:spcPts val="133"/>
              </a:spcBef>
            </a:pPr>
            <a:r>
              <a:rPr lang="en-US" b="1" spc="-40" dirty="0">
                <a:solidFill>
                  <a:schemeClr val="bg1"/>
                </a:solidFill>
                <a:latin typeface="Cambria" panose="02040503050406030204" pitchFamily="18" charset="0"/>
                <a:ea typeface="Cambria" panose="02040503050406030204" pitchFamily="18" charset="0"/>
                <a:cs typeface="Calibri"/>
              </a:rPr>
              <a:t>Non-</a:t>
            </a:r>
            <a:r>
              <a:rPr lang="en-US" b="1" spc="-40" dirty="0" err="1">
                <a:solidFill>
                  <a:schemeClr val="bg1"/>
                </a:solidFill>
                <a:latin typeface="Cambria" panose="02040503050406030204" pitchFamily="18" charset="0"/>
                <a:ea typeface="Cambria" panose="02040503050406030204" pitchFamily="18" charset="0"/>
                <a:cs typeface="Calibri"/>
              </a:rPr>
              <a:t>geocentricity</a:t>
            </a:r>
            <a:r>
              <a:rPr lang="en-US" b="1" spc="-40" dirty="0">
                <a:solidFill>
                  <a:schemeClr val="bg1"/>
                </a:solidFill>
                <a:latin typeface="Cambria" panose="02040503050406030204" pitchFamily="18" charset="0"/>
                <a:ea typeface="Cambria" panose="02040503050406030204" pitchFamily="18" charset="0"/>
                <a:cs typeface="Calibri"/>
              </a:rPr>
              <a:t> of </a:t>
            </a:r>
            <a:r>
              <a:rPr b="1" dirty="0">
                <a:solidFill>
                  <a:schemeClr val="bg1"/>
                </a:solidFill>
                <a:latin typeface="Cambria" panose="02040503050406030204" pitchFamily="18" charset="0"/>
                <a:ea typeface="Cambria" panose="02040503050406030204" pitchFamily="18" charset="0"/>
                <a:cs typeface="Calibri"/>
              </a:rPr>
              <a:t>NAD83</a:t>
            </a:r>
          </a:p>
        </p:txBody>
      </p:sp>
      <p:sp>
        <p:nvSpPr>
          <p:cNvPr id="5" name="Line 3"/>
          <p:cNvSpPr>
            <a:spLocks noChangeShapeType="1"/>
          </p:cNvSpPr>
          <p:nvPr/>
        </p:nvSpPr>
        <p:spPr bwMode="auto">
          <a:xfrm flipV="1">
            <a:off x="3092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2884976"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4215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4007837"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Line 11"/>
          <p:cNvSpPr>
            <a:spLocks noChangeShapeType="1"/>
          </p:cNvSpPr>
          <p:nvPr/>
        </p:nvSpPr>
        <p:spPr bwMode="auto">
          <a:xfrm flipV="1">
            <a:off x="7284910" y="1681926"/>
            <a:ext cx="510219" cy="795042"/>
          </a:xfrm>
          <a:prstGeom prst="line">
            <a:avLst/>
          </a:prstGeom>
          <a:noFill/>
          <a:ln w="28575">
            <a:solidFill>
              <a:schemeClr val="bg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2"/>
          <p:cNvSpPr>
            <a:spLocks/>
          </p:cNvSpPr>
          <p:nvPr/>
        </p:nvSpPr>
        <p:spPr bwMode="auto">
          <a:xfrm>
            <a:off x="6534329"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7369142" y="2364289"/>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6767059" y="1478645"/>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 Box 16"/>
          <p:cNvSpPr txBox="1">
            <a:spLocks noChangeArrowheads="1"/>
          </p:cNvSpPr>
          <p:nvPr/>
        </p:nvSpPr>
        <p:spPr bwMode="auto">
          <a:xfrm>
            <a:off x="3674265" y="5551505"/>
            <a:ext cx="2309108" cy="523220"/>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~2.2 meters</a:t>
            </a:r>
          </a:p>
        </p:txBody>
      </p:sp>
      <p:sp>
        <p:nvSpPr>
          <p:cNvPr id="19" name="Text Box 17"/>
          <p:cNvSpPr txBox="1">
            <a:spLocks noChangeArrowheads="1"/>
          </p:cNvSpPr>
          <p:nvPr/>
        </p:nvSpPr>
        <p:spPr bwMode="auto">
          <a:xfrm>
            <a:off x="1593269" y="3451753"/>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1" name="Text Box 19"/>
          <p:cNvSpPr txBox="1">
            <a:spLocks noChangeArrowheads="1"/>
          </p:cNvSpPr>
          <p:nvPr/>
        </p:nvSpPr>
        <p:spPr bwMode="auto">
          <a:xfrm>
            <a:off x="4612236" y="3451257"/>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ITRF2014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3" name="Line 21"/>
          <p:cNvSpPr>
            <a:spLocks noChangeShapeType="1"/>
          </p:cNvSpPr>
          <p:nvPr/>
        </p:nvSpPr>
        <p:spPr bwMode="auto">
          <a:xfrm>
            <a:off x="2592913" y="4195969"/>
            <a:ext cx="421064" cy="1002208"/>
          </a:xfrm>
          <a:prstGeom prst="line">
            <a:avLst/>
          </a:prstGeom>
          <a:noFill/>
          <a:ln w="38100">
            <a:solidFill>
              <a:srgbClr val="F6AB16"/>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Line 22"/>
          <p:cNvSpPr>
            <a:spLocks noChangeShapeType="1"/>
          </p:cNvSpPr>
          <p:nvPr/>
        </p:nvSpPr>
        <p:spPr bwMode="auto">
          <a:xfrm flipH="1">
            <a:off x="4293169" y="4142607"/>
            <a:ext cx="682691" cy="510535"/>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8481557"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27" name="Text Box 25"/>
          <p:cNvSpPr txBox="1">
            <a:spLocks noChangeArrowheads="1"/>
          </p:cNvSpPr>
          <p:nvPr/>
        </p:nvSpPr>
        <p:spPr bwMode="auto">
          <a:xfrm>
            <a:off x="6672241" y="279317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83</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8" name="Text Box 26"/>
          <p:cNvSpPr txBox="1">
            <a:spLocks noChangeArrowheads="1"/>
          </p:cNvSpPr>
          <p:nvPr/>
        </p:nvSpPr>
        <p:spPr bwMode="auto">
          <a:xfrm>
            <a:off x="7455662" y="1991966"/>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14</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8742513" y="5623593"/>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7586360" y="5177524"/>
            <a:ext cx="1336660" cy="624462"/>
          </a:xfrm>
          <a:prstGeom prst="line">
            <a:avLst/>
          </a:prstGeom>
          <a:noFill/>
          <a:ln w="19050">
            <a:solidFill>
              <a:schemeClr val="bg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Line 21"/>
          <p:cNvSpPr>
            <a:spLocks noChangeShapeType="1"/>
          </p:cNvSpPr>
          <p:nvPr/>
        </p:nvSpPr>
        <p:spPr bwMode="auto">
          <a:xfrm flipH="1" flipV="1">
            <a:off x="8629649" y="4767264"/>
            <a:ext cx="381378" cy="940117"/>
          </a:xfrm>
          <a:prstGeom prst="line">
            <a:avLst/>
          </a:prstGeom>
          <a:noFill/>
          <a:ln w="19050">
            <a:solidFill>
              <a:schemeClr val="bg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8101186"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4215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6428582" y="1681926"/>
            <a:ext cx="1366549" cy="1568746"/>
          </a:xfrm>
          <a:prstGeom prst="line">
            <a:avLst/>
          </a:prstGeom>
          <a:noFill/>
          <a:ln w="28575">
            <a:solidFill>
              <a:schemeClr val="bg1"/>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3092142" y="2178575"/>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7736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Line 21"/>
          <p:cNvSpPr>
            <a:spLocks noChangeShapeType="1"/>
          </p:cNvSpPr>
          <p:nvPr/>
        </p:nvSpPr>
        <p:spPr bwMode="auto">
          <a:xfrm flipH="1" flipV="1">
            <a:off x="3762273" y="5078820"/>
            <a:ext cx="357862" cy="544772"/>
          </a:xfrm>
          <a:prstGeom prst="line">
            <a:avLst/>
          </a:prstGeom>
          <a:noFill/>
          <a:ln w="19050">
            <a:solidFill>
              <a:schemeClr val="bg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2990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4107627" y="4624733"/>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3098462" y="472780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4" name="Footer Placeholder 3">
            <a:extLst>
              <a:ext uri="{FF2B5EF4-FFF2-40B4-BE49-F238E27FC236}">
                <a16:creationId xmlns:a16="http://schemas.microsoft.com/office/drawing/2014/main" id="{F2388873-4FC6-8BC5-797D-5EF9C0440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Datums/Coordinates and Other Stuff 2024</a:t>
            </a:r>
          </a:p>
        </p:txBody>
      </p:sp>
      <p:sp>
        <p:nvSpPr>
          <p:cNvPr id="17" name="Slide Number Placeholder 16">
            <a:extLst>
              <a:ext uri="{FF2B5EF4-FFF2-40B4-BE49-F238E27FC236}">
                <a16:creationId xmlns:a16="http://schemas.microsoft.com/office/drawing/2014/main" id="{71957B18-97C7-E5F7-AC08-C2063B318E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BFBAC-A956-45B0-95C8-3632388918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894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1"/>
                                        </p:tgtEl>
                                      </p:cBhvr>
                                    </p:animEffect>
                                    <p:animScale>
                                      <p:cBhvr>
                                        <p:cTn id="7" dur="500" autoRev="1" fill="hold"/>
                                        <p:tgtEl>
                                          <p:spTgt spid="31"/>
                                        </p:tgtEl>
                                      </p:cBhvr>
                                      <p:by x="105000" y="105000"/>
                                    </p:animScale>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32"/>
                                        </p:tgtEl>
                                      </p:cBhvr>
                                    </p:animEffect>
                                    <p:animScale>
                                      <p:cBhvr>
                                        <p:cTn id="10" dur="500" autoRev="1" fill="hold"/>
                                        <p:tgtEl>
                                          <p:spTgt spid="32"/>
                                        </p:tgtEl>
                                      </p:cBhvr>
                                      <p:by x="105000" y="105000"/>
                                    </p:animScale>
                                  </p:childTnLst>
                                </p:cTn>
                              </p:par>
                              <p:par>
                                <p:cTn id="11" presetID="26" presetClass="emph" presetSubtype="0" repeatCount="3000" fill="hold" grpId="0" nodeType="withEffect">
                                  <p:stCondLst>
                                    <p:cond delay="0"/>
                                  </p:stCondLst>
                                  <p:childTnLst>
                                    <p:animEffect transition="out" filter="fade">
                                      <p:cBhvr>
                                        <p:cTn id="12" dur="1000" tmFilter="0, 0; .2, .5; .8, .5; 1, 0"/>
                                        <p:tgtEl>
                                          <p:spTgt spid="33"/>
                                        </p:tgtEl>
                                      </p:cBhvr>
                                    </p:animEffect>
                                    <p:animScale>
                                      <p:cBhvr>
                                        <p:cTn id="13" dur="500" autoRev="1" fill="hold"/>
                                        <p:tgtEl>
                                          <p:spTgt spid="3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1000"/>
                            </p:stCondLst>
                            <p:childTnLst>
                              <p:par>
                                <p:cTn id="26" presetID="26" presetClass="emph" presetSubtype="0" repeatCount="3000" fill="hold" nodeType="after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animBg="1"/>
      <p:bldP spid="33" grpId="0" animBg="1"/>
      <p:bldP spid="3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noChangeAspect="1"/>
          </p:cNvGrpSpPr>
          <p:nvPr/>
        </p:nvGrpSpPr>
        <p:grpSpPr bwMode="auto">
          <a:xfrm>
            <a:off x="1536628" y="1516277"/>
            <a:ext cx="7778540" cy="3858675"/>
            <a:chOff x="34" y="607"/>
            <a:chExt cx="6483" cy="3216"/>
          </a:xfrm>
          <a:solidFill>
            <a:srgbClr val="009969"/>
          </a:solidFill>
        </p:grpSpPr>
        <p:grpSp>
          <p:nvGrpSpPr>
            <p:cNvPr id="5" name="Group 205"/>
            <p:cNvGrpSpPr>
              <a:grpSpLocks/>
            </p:cNvGrpSpPr>
            <p:nvPr/>
          </p:nvGrpSpPr>
          <p:grpSpPr bwMode="auto">
            <a:xfrm>
              <a:off x="34" y="607"/>
              <a:ext cx="6483" cy="3216"/>
              <a:chOff x="34" y="607"/>
              <a:chExt cx="6483" cy="3216"/>
            </a:xfrm>
            <a:grpFill/>
          </p:grpSpPr>
          <p:sp>
            <p:nvSpPr>
              <p:cNvPr id="82" name="Freeform 6"/>
              <p:cNvSpPr>
                <a:spLocks/>
              </p:cNvSpPr>
              <p:nvPr/>
            </p:nvSpPr>
            <p:spPr bwMode="auto">
              <a:xfrm>
                <a:off x="5048" y="1808"/>
                <a:ext cx="948" cy="1308"/>
              </a:xfrm>
              <a:custGeom>
                <a:avLst/>
                <a:gdLst>
                  <a:gd name="T0" fmla="*/ 0 w 948"/>
                  <a:gd name="T1" fmla="*/ 1303 h 1308"/>
                  <a:gd name="T2" fmla="*/ 7 w 948"/>
                  <a:gd name="T3" fmla="*/ 1308 h 1308"/>
                  <a:gd name="T4" fmla="*/ 948 w 948"/>
                  <a:gd name="T5" fmla="*/ 0 h 1308"/>
                  <a:gd name="T6" fmla="*/ 0 w 948"/>
                  <a:gd name="T7" fmla="*/ 1303 h 1308"/>
                </a:gdLst>
                <a:ahLst/>
                <a:cxnLst>
                  <a:cxn ang="0">
                    <a:pos x="T0" y="T1"/>
                  </a:cxn>
                  <a:cxn ang="0">
                    <a:pos x="T2" y="T3"/>
                  </a:cxn>
                  <a:cxn ang="0">
                    <a:pos x="T4" y="T5"/>
                  </a:cxn>
                  <a:cxn ang="0">
                    <a:pos x="T6" y="T7"/>
                  </a:cxn>
                </a:cxnLst>
                <a:rect l="0" t="0" r="r" b="b"/>
                <a:pathLst>
                  <a:path w="948" h="1308">
                    <a:moveTo>
                      <a:pt x="0" y="1303"/>
                    </a:moveTo>
                    <a:lnTo>
                      <a:pt x="7" y="1308"/>
                    </a:lnTo>
                    <a:lnTo>
                      <a:pt x="948" y="0"/>
                    </a:lnTo>
                    <a:lnTo>
                      <a:pt x="0"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3" name="Freeform 7"/>
              <p:cNvSpPr>
                <a:spLocks/>
              </p:cNvSpPr>
              <p:nvPr/>
            </p:nvSpPr>
            <p:spPr bwMode="auto">
              <a:xfrm>
                <a:off x="5055" y="1808"/>
                <a:ext cx="947" cy="1308"/>
              </a:xfrm>
              <a:custGeom>
                <a:avLst/>
                <a:gdLst>
                  <a:gd name="T0" fmla="*/ 0 w 947"/>
                  <a:gd name="T1" fmla="*/ 1308 h 1308"/>
                  <a:gd name="T2" fmla="*/ 941 w 947"/>
                  <a:gd name="T3" fmla="*/ 0 h 1308"/>
                  <a:gd name="T4" fmla="*/ 947 w 947"/>
                  <a:gd name="T5" fmla="*/ 5 h 1308"/>
                  <a:gd name="T6" fmla="*/ 0 w 947"/>
                  <a:gd name="T7" fmla="*/ 1308 h 1308"/>
                </a:gdLst>
                <a:ahLst/>
                <a:cxnLst>
                  <a:cxn ang="0">
                    <a:pos x="T0" y="T1"/>
                  </a:cxn>
                  <a:cxn ang="0">
                    <a:pos x="T2" y="T3"/>
                  </a:cxn>
                  <a:cxn ang="0">
                    <a:pos x="T4" y="T5"/>
                  </a:cxn>
                  <a:cxn ang="0">
                    <a:pos x="T6" y="T7"/>
                  </a:cxn>
                </a:cxnLst>
                <a:rect l="0" t="0" r="r" b="b"/>
                <a:pathLst>
                  <a:path w="947" h="1308">
                    <a:moveTo>
                      <a:pt x="0" y="1308"/>
                    </a:moveTo>
                    <a:lnTo>
                      <a:pt x="941" y="0"/>
                    </a:lnTo>
                    <a:lnTo>
                      <a:pt x="947" y="5"/>
                    </a:lnTo>
                    <a:lnTo>
                      <a:pt x="0" y="13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4" name="Freeform 8"/>
              <p:cNvSpPr>
                <a:spLocks/>
              </p:cNvSpPr>
              <p:nvPr/>
            </p:nvSpPr>
            <p:spPr bwMode="auto">
              <a:xfrm>
                <a:off x="5048" y="1808"/>
                <a:ext cx="954" cy="1308"/>
              </a:xfrm>
              <a:custGeom>
                <a:avLst/>
                <a:gdLst>
                  <a:gd name="T0" fmla="*/ 0 w 954"/>
                  <a:gd name="T1" fmla="*/ 1303 h 1308"/>
                  <a:gd name="T2" fmla="*/ 7 w 954"/>
                  <a:gd name="T3" fmla="*/ 1308 h 1308"/>
                  <a:gd name="T4" fmla="*/ 954 w 954"/>
                  <a:gd name="T5" fmla="*/ 5 h 1308"/>
                  <a:gd name="T6" fmla="*/ 948 w 954"/>
                  <a:gd name="T7" fmla="*/ 0 h 1308"/>
                  <a:gd name="T8" fmla="*/ 0 w 954"/>
                  <a:gd name="T9" fmla="*/ 1303 h 1308"/>
                </a:gdLst>
                <a:ahLst/>
                <a:cxnLst>
                  <a:cxn ang="0">
                    <a:pos x="T0" y="T1"/>
                  </a:cxn>
                  <a:cxn ang="0">
                    <a:pos x="T2" y="T3"/>
                  </a:cxn>
                  <a:cxn ang="0">
                    <a:pos x="T4" y="T5"/>
                  </a:cxn>
                  <a:cxn ang="0">
                    <a:pos x="T6" y="T7"/>
                  </a:cxn>
                  <a:cxn ang="0">
                    <a:pos x="T8" y="T9"/>
                  </a:cxn>
                </a:cxnLst>
                <a:rect l="0" t="0" r="r" b="b"/>
                <a:pathLst>
                  <a:path w="954" h="1308">
                    <a:moveTo>
                      <a:pt x="0" y="1303"/>
                    </a:moveTo>
                    <a:lnTo>
                      <a:pt x="7" y="1308"/>
                    </a:lnTo>
                    <a:lnTo>
                      <a:pt x="954" y="5"/>
                    </a:lnTo>
                    <a:lnTo>
                      <a:pt x="948" y="0"/>
                    </a:lnTo>
                    <a:lnTo>
                      <a:pt x="0" y="1303"/>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85" name="Freeform 9"/>
              <p:cNvSpPr>
                <a:spLocks/>
              </p:cNvSpPr>
              <p:nvPr/>
            </p:nvSpPr>
            <p:spPr bwMode="auto">
              <a:xfrm>
                <a:off x="4789" y="1808"/>
                <a:ext cx="748" cy="1307"/>
              </a:xfrm>
              <a:custGeom>
                <a:avLst/>
                <a:gdLst>
                  <a:gd name="T0" fmla="*/ 0 w 748"/>
                  <a:gd name="T1" fmla="*/ 1303 h 1307"/>
                  <a:gd name="T2" fmla="*/ 7 w 748"/>
                  <a:gd name="T3" fmla="*/ 1307 h 1307"/>
                  <a:gd name="T4" fmla="*/ 748 w 748"/>
                  <a:gd name="T5" fmla="*/ 0 h 1307"/>
                  <a:gd name="T6" fmla="*/ 0 w 748"/>
                  <a:gd name="T7" fmla="*/ 1303 h 1307"/>
                </a:gdLst>
                <a:ahLst/>
                <a:cxnLst>
                  <a:cxn ang="0">
                    <a:pos x="T0" y="T1"/>
                  </a:cxn>
                  <a:cxn ang="0">
                    <a:pos x="T2" y="T3"/>
                  </a:cxn>
                  <a:cxn ang="0">
                    <a:pos x="T4" y="T5"/>
                  </a:cxn>
                  <a:cxn ang="0">
                    <a:pos x="T6" y="T7"/>
                  </a:cxn>
                </a:cxnLst>
                <a:rect l="0" t="0" r="r" b="b"/>
                <a:pathLst>
                  <a:path w="748" h="1307">
                    <a:moveTo>
                      <a:pt x="0" y="1303"/>
                    </a:moveTo>
                    <a:lnTo>
                      <a:pt x="7" y="1307"/>
                    </a:lnTo>
                    <a:lnTo>
                      <a:pt x="748" y="0"/>
                    </a:lnTo>
                    <a:lnTo>
                      <a:pt x="0" y="1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6" name="Freeform 10"/>
              <p:cNvSpPr>
                <a:spLocks/>
              </p:cNvSpPr>
              <p:nvPr/>
            </p:nvSpPr>
            <p:spPr bwMode="auto">
              <a:xfrm>
                <a:off x="4796" y="1808"/>
                <a:ext cx="749" cy="1307"/>
              </a:xfrm>
              <a:custGeom>
                <a:avLst/>
                <a:gdLst>
                  <a:gd name="T0" fmla="*/ 0 w 749"/>
                  <a:gd name="T1" fmla="*/ 1307 h 1307"/>
                  <a:gd name="T2" fmla="*/ 741 w 749"/>
                  <a:gd name="T3" fmla="*/ 0 h 1307"/>
                  <a:gd name="T4" fmla="*/ 749 w 749"/>
                  <a:gd name="T5" fmla="*/ 5 h 1307"/>
                  <a:gd name="T6" fmla="*/ 0 w 749"/>
                  <a:gd name="T7" fmla="*/ 1307 h 1307"/>
                </a:gdLst>
                <a:ahLst/>
                <a:cxnLst>
                  <a:cxn ang="0">
                    <a:pos x="T0" y="T1"/>
                  </a:cxn>
                  <a:cxn ang="0">
                    <a:pos x="T2" y="T3"/>
                  </a:cxn>
                  <a:cxn ang="0">
                    <a:pos x="T4" y="T5"/>
                  </a:cxn>
                  <a:cxn ang="0">
                    <a:pos x="T6" y="T7"/>
                  </a:cxn>
                </a:cxnLst>
                <a:rect l="0" t="0" r="r" b="b"/>
                <a:pathLst>
                  <a:path w="749" h="1307">
                    <a:moveTo>
                      <a:pt x="0" y="1307"/>
                    </a:moveTo>
                    <a:lnTo>
                      <a:pt x="741" y="0"/>
                    </a:lnTo>
                    <a:lnTo>
                      <a:pt x="749" y="5"/>
                    </a:lnTo>
                    <a:lnTo>
                      <a:pt x="0" y="13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7" name="Freeform 11"/>
              <p:cNvSpPr>
                <a:spLocks/>
              </p:cNvSpPr>
              <p:nvPr/>
            </p:nvSpPr>
            <p:spPr bwMode="auto">
              <a:xfrm>
                <a:off x="4789" y="1808"/>
                <a:ext cx="756" cy="1307"/>
              </a:xfrm>
              <a:custGeom>
                <a:avLst/>
                <a:gdLst>
                  <a:gd name="T0" fmla="*/ 0 w 756"/>
                  <a:gd name="T1" fmla="*/ 1303 h 1307"/>
                  <a:gd name="T2" fmla="*/ 7 w 756"/>
                  <a:gd name="T3" fmla="*/ 1307 h 1307"/>
                  <a:gd name="T4" fmla="*/ 756 w 756"/>
                  <a:gd name="T5" fmla="*/ 5 h 1307"/>
                  <a:gd name="T6" fmla="*/ 748 w 756"/>
                  <a:gd name="T7" fmla="*/ 0 h 1307"/>
                  <a:gd name="T8" fmla="*/ 0 w 756"/>
                  <a:gd name="T9" fmla="*/ 1303 h 1307"/>
                </a:gdLst>
                <a:ahLst/>
                <a:cxnLst>
                  <a:cxn ang="0">
                    <a:pos x="T0" y="T1"/>
                  </a:cxn>
                  <a:cxn ang="0">
                    <a:pos x="T2" y="T3"/>
                  </a:cxn>
                  <a:cxn ang="0">
                    <a:pos x="T4" y="T5"/>
                  </a:cxn>
                  <a:cxn ang="0">
                    <a:pos x="T6" y="T7"/>
                  </a:cxn>
                  <a:cxn ang="0">
                    <a:pos x="T8" y="T9"/>
                  </a:cxn>
                </a:cxnLst>
                <a:rect l="0" t="0" r="r" b="b"/>
                <a:pathLst>
                  <a:path w="756" h="1307">
                    <a:moveTo>
                      <a:pt x="0" y="1303"/>
                    </a:moveTo>
                    <a:lnTo>
                      <a:pt x="7" y="1307"/>
                    </a:lnTo>
                    <a:lnTo>
                      <a:pt x="756" y="5"/>
                    </a:lnTo>
                    <a:lnTo>
                      <a:pt x="748" y="0"/>
                    </a:lnTo>
                    <a:lnTo>
                      <a:pt x="0" y="1303"/>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90" name="Freeform 14"/>
              <p:cNvSpPr>
                <a:spLocks/>
              </p:cNvSpPr>
              <p:nvPr/>
            </p:nvSpPr>
            <p:spPr bwMode="auto">
              <a:xfrm>
                <a:off x="3933" y="607"/>
                <a:ext cx="59" cy="2506"/>
              </a:xfrm>
              <a:custGeom>
                <a:avLst/>
                <a:gdLst>
                  <a:gd name="T0" fmla="*/ 0 w 80"/>
                  <a:gd name="T1" fmla="*/ 1679 h 1679"/>
                  <a:gd name="T2" fmla="*/ 8 w 80"/>
                  <a:gd name="T3" fmla="*/ 1679 h 1679"/>
                  <a:gd name="T4" fmla="*/ 80 w 80"/>
                  <a:gd name="T5" fmla="*/ 0 h 1679"/>
                  <a:gd name="T6" fmla="*/ 72 w 80"/>
                  <a:gd name="T7" fmla="*/ 0 h 1679"/>
                  <a:gd name="T8" fmla="*/ 0 w 80"/>
                  <a:gd name="T9" fmla="*/ 1679 h 1679"/>
                </a:gdLst>
                <a:ahLst/>
                <a:cxnLst>
                  <a:cxn ang="0">
                    <a:pos x="T0" y="T1"/>
                  </a:cxn>
                  <a:cxn ang="0">
                    <a:pos x="T2" y="T3"/>
                  </a:cxn>
                  <a:cxn ang="0">
                    <a:pos x="T4" y="T5"/>
                  </a:cxn>
                  <a:cxn ang="0">
                    <a:pos x="T6" y="T7"/>
                  </a:cxn>
                  <a:cxn ang="0">
                    <a:pos x="T8" y="T9"/>
                  </a:cxn>
                </a:cxnLst>
                <a:rect l="0" t="0" r="r" b="b"/>
                <a:pathLst>
                  <a:path w="80" h="1679">
                    <a:moveTo>
                      <a:pt x="0" y="1679"/>
                    </a:moveTo>
                    <a:lnTo>
                      <a:pt x="8" y="1679"/>
                    </a:lnTo>
                    <a:lnTo>
                      <a:pt x="80" y="0"/>
                    </a:lnTo>
                    <a:lnTo>
                      <a:pt x="72" y="0"/>
                    </a:lnTo>
                    <a:lnTo>
                      <a:pt x="0" y="1679"/>
                    </a:lnTo>
                    <a:close/>
                  </a:path>
                </a:pathLst>
              </a:custGeom>
              <a:solidFill>
                <a:schemeClr val="bg1"/>
              </a:solidFill>
              <a:ln w="285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93" name="Freeform 17"/>
              <p:cNvSpPr>
                <a:spLocks/>
              </p:cNvSpPr>
              <p:nvPr/>
            </p:nvSpPr>
            <p:spPr bwMode="auto">
              <a:xfrm>
                <a:off x="3304" y="736"/>
                <a:ext cx="348" cy="2378"/>
              </a:xfrm>
              <a:custGeom>
                <a:avLst/>
                <a:gdLst>
                  <a:gd name="T0" fmla="*/ 168 w 177"/>
                  <a:gd name="T1" fmla="*/ 1667 h 1667"/>
                  <a:gd name="T2" fmla="*/ 177 w 177"/>
                  <a:gd name="T3" fmla="*/ 1666 h 1667"/>
                  <a:gd name="T4" fmla="*/ 9 w 177"/>
                  <a:gd name="T5" fmla="*/ 0 h 1667"/>
                  <a:gd name="T6" fmla="*/ 0 w 177"/>
                  <a:gd name="T7" fmla="*/ 1 h 1667"/>
                  <a:gd name="T8" fmla="*/ 168 w 177"/>
                  <a:gd name="T9" fmla="*/ 1667 h 1667"/>
                </a:gdLst>
                <a:ahLst/>
                <a:cxnLst>
                  <a:cxn ang="0">
                    <a:pos x="T0" y="T1"/>
                  </a:cxn>
                  <a:cxn ang="0">
                    <a:pos x="T2" y="T3"/>
                  </a:cxn>
                  <a:cxn ang="0">
                    <a:pos x="T4" y="T5"/>
                  </a:cxn>
                  <a:cxn ang="0">
                    <a:pos x="T6" y="T7"/>
                  </a:cxn>
                  <a:cxn ang="0">
                    <a:pos x="T8" y="T9"/>
                  </a:cxn>
                </a:cxnLst>
                <a:rect l="0" t="0" r="r" b="b"/>
                <a:pathLst>
                  <a:path w="177" h="1667">
                    <a:moveTo>
                      <a:pt x="168" y="1667"/>
                    </a:moveTo>
                    <a:lnTo>
                      <a:pt x="177" y="1666"/>
                    </a:lnTo>
                    <a:lnTo>
                      <a:pt x="9" y="0"/>
                    </a:lnTo>
                    <a:lnTo>
                      <a:pt x="0" y="1"/>
                    </a:lnTo>
                    <a:lnTo>
                      <a:pt x="168" y="1667"/>
                    </a:lnTo>
                    <a:close/>
                  </a:path>
                </a:pathLst>
              </a:custGeom>
              <a:solidFill>
                <a:schemeClr val="bg1"/>
              </a:solidFill>
              <a:ln w="1270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94" name="Freeform 18"/>
              <p:cNvSpPr>
                <a:spLocks/>
              </p:cNvSpPr>
              <p:nvPr/>
            </p:nvSpPr>
            <p:spPr bwMode="auto">
              <a:xfrm>
                <a:off x="6366" y="2574"/>
                <a:ext cx="151" cy="205"/>
              </a:xfrm>
              <a:custGeom>
                <a:avLst/>
                <a:gdLst>
                  <a:gd name="T0" fmla="*/ 151 w 151"/>
                  <a:gd name="T1" fmla="*/ 187 h 205"/>
                  <a:gd name="T2" fmla="*/ 128 w 151"/>
                  <a:gd name="T3" fmla="*/ 205 h 205"/>
                  <a:gd name="T4" fmla="*/ 0 w 151"/>
                  <a:gd name="T5" fmla="*/ 0 h 205"/>
                  <a:gd name="T6" fmla="*/ 151 w 151"/>
                  <a:gd name="T7" fmla="*/ 187 h 205"/>
                </a:gdLst>
                <a:ahLst/>
                <a:cxnLst>
                  <a:cxn ang="0">
                    <a:pos x="T0" y="T1"/>
                  </a:cxn>
                  <a:cxn ang="0">
                    <a:pos x="T2" y="T3"/>
                  </a:cxn>
                  <a:cxn ang="0">
                    <a:pos x="T4" y="T5"/>
                  </a:cxn>
                  <a:cxn ang="0">
                    <a:pos x="T6" y="T7"/>
                  </a:cxn>
                </a:cxnLst>
                <a:rect l="0" t="0" r="r" b="b"/>
                <a:pathLst>
                  <a:path w="151" h="205">
                    <a:moveTo>
                      <a:pt x="151" y="187"/>
                    </a:moveTo>
                    <a:lnTo>
                      <a:pt x="128" y="205"/>
                    </a:lnTo>
                    <a:lnTo>
                      <a:pt x="0" y="0"/>
                    </a:lnTo>
                    <a:lnTo>
                      <a:pt x="151" y="1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5" name="Freeform 19"/>
              <p:cNvSpPr>
                <a:spLocks/>
              </p:cNvSpPr>
              <p:nvPr/>
            </p:nvSpPr>
            <p:spPr bwMode="auto">
              <a:xfrm>
                <a:off x="6343" y="2574"/>
                <a:ext cx="151" cy="205"/>
              </a:xfrm>
              <a:custGeom>
                <a:avLst/>
                <a:gdLst>
                  <a:gd name="T0" fmla="*/ 151 w 151"/>
                  <a:gd name="T1" fmla="*/ 205 h 205"/>
                  <a:gd name="T2" fmla="*/ 23 w 151"/>
                  <a:gd name="T3" fmla="*/ 0 h 205"/>
                  <a:gd name="T4" fmla="*/ 0 w 151"/>
                  <a:gd name="T5" fmla="*/ 20 h 205"/>
                  <a:gd name="T6" fmla="*/ 151 w 151"/>
                  <a:gd name="T7" fmla="*/ 205 h 205"/>
                </a:gdLst>
                <a:ahLst/>
                <a:cxnLst>
                  <a:cxn ang="0">
                    <a:pos x="T0" y="T1"/>
                  </a:cxn>
                  <a:cxn ang="0">
                    <a:pos x="T2" y="T3"/>
                  </a:cxn>
                  <a:cxn ang="0">
                    <a:pos x="T4" y="T5"/>
                  </a:cxn>
                  <a:cxn ang="0">
                    <a:pos x="T6" y="T7"/>
                  </a:cxn>
                </a:cxnLst>
                <a:rect l="0" t="0" r="r" b="b"/>
                <a:pathLst>
                  <a:path w="151" h="205">
                    <a:moveTo>
                      <a:pt x="151" y="205"/>
                    </a:moveTo>
                    <a:lnTo>
                      <a:pt x="23" y="0"/>
                    </a:lnTo>
                    <a:lnTo>
                      <a:pt x="0" y="20"/>
                    </a:lnTo>
                    <a:lnTo>
                      <a:pt x="151" y="2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6" name="Freeform 20"/>
              <p:cNvSpPr>
                <a:spLocks/>
              </p:cNvSpPr>
              <p:nvPr/>
            </p:nvSpPr>
            <p:spPr bwMode="auto">
              <a:xfrm>
                <a:off x="6343" y="2574"/>
                <a:ext cx="174" cy="205"/>
              </a:xfrm>
              <a:custGeom>
                <a:avLst/>
                <a:gdLst>
                  <a:gd name="T0" fmla="*/ 174 w 174"/>
                  <a:gd name="T1" fmla="*/ 187 h 205"/>
                  <a:gd name="T2" fmla="*/ 151 w 174"/>
                  <a:gd name="T3" fmla="*/ 205 h 205"/>
                  <a:gd name="T4" fmla="*/ 0 w 174"/>
                  <a:gd name="T5" fmla="*/ 20 h 205"/>
                  <a:gd name="T6" fmla="*/ 23 w 174"/>
                  <a:gd name="T7" fmla="*/ 0 h 205"/>
                  <a:gd name="T8" fmla="*/ 174 w 174"/>
                  <a:gd name="T9" fmla="*/ 187 h 205"/>
                </a:gdLst>
                <a:ahLst/>
                <a:cxnLst>
                  <a:cxn ang="0">
                    <a:pos x="T0" y="T1"/>
                  </a:cxn>
                  <a:cxn ang="0">
                    <a:pos x="T2" y="T3"/>
                  </a:cxn>
                  <a:cxn ang="0">
                    <a:pos x="T4" y="T5"/>
                  </a:cxn>
                  <a:cxn ang="0">
                    <a:pos x="T6" y="T7"/>
                  </a:cxn>
                  <a:cxn ang="0">
                    <a:pos x="T8" y="T9"/>
                  </a:cxn>
                </a:cxnLst>
                <a:rect l="0" t="0" r="r" b="b"/>
                <a:pathLst>
                  <a:path w="174" h="205">
                    <a:moveTo>
                      <a:pt x="174" y="187"/>
                    </a:moveTo>
                    <a:lnTo>
                      <a:pt x="151" y="205"/>
                    </a:lnTo>
                    <a:lnTo>
                      <a:pt x="0" y="20"/>
                    </a:lnTo>
                    <a:lnTo>
                      <a:pt x="23" y="0"/>
                    </a:lnTo>
                    <a:lnTo>
                      <a:pt x="174" y="187"/>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97" name="Freeform 21"/>
              <p:cNvSpPr>
                <a:spLocks/>
              </p:cNvSpPr>
              <p:nvPr/>
            </p:nvSpPr>
            <p:spPr bwMode="auto">
              <a:xfrm>
                <a:off x="6201" y="2399"/>
                <a:ext cx="165" cy="195"/>
              </a:xfrm>
              <a:custGeom>
                <a:avLst/>
                <a:gdLst>
                  <a:gd name="T0" fmla="*/ 165 w 165"/>
                  <a:gd name="T1" fmla="*/ 175 h 195"/>
                  <a:gd name="T2" fmla="*/ 142 w 165"/>
                  <a:gd name="T3" fmla="*/ 195 h 195"/>
                  <a:gd name="T4" fmla="*/ 0 w 165"/>
                  <a:gd name="T5" fmla="*/ 0 h 195"/>
                  <a:gd name="T6" fmla="*/ 165 w 165"/>
                  <a:gd name="T7" fmla="*/ 175 h 195"/>
                </a:gdLst>
                <a:ahLst/>
                <a:cxnLst>
                  <a:cxn ang="0">
                    <a:pos x="T0" y="T1"/>
                  </a:cxn>
                  <a:cxn ang="0">
                    <a:pos x="T2" y="T3"/>
                  </a:cxn>
                  <a:cxn ang="0">
                    <a:pos x="T4" y="T5"/>
                  </a:cxn>
                  <a:cxn ang="0">
                    <a:pos x="T6" y="T7"/>
                  </a:cxn>
                </a:cxnLst>
                <a:rect l="0" t="0" r="r" b="b"/>
                <a:pathLst>
                  <a:path w="165" h="195">
                    <a:moveTo>
                      <a:pt x="165" y="175"/>
                    </a:moveTo>
                    <a:lnTo>
                      <a:pt x="142" y="195"/>
                    </a:lnTo>
                    <a:lnTo>
                      <a:pt x="0" y="0"/>
                    </a:lnTo>
                    <a:lnTo>
                      <a:pt x="165"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8" name="Freeform 22"/>
              <p:cNvSpPr>
                <a:spLocks/>
              </p:cNvSpPr>
              <p:nvPr/>
            </p:nvSpPr>
            <p:spPr bwMode="auto">
              <a:xfrm>
                <a:off x="6180" y="2399"/>
                <a:ext cx="163" cy="195"/>
              </a:xfrm>
              <a:custGeom>
                <a:avLst/>
                <a:gdLst>
                  <a:gd name="T0" fmla="*/ 163 w 163"/>
                  <a:gd name="T1" fmla="*/ 195 h 195"/>
                  <a:gd name="T2" fmla="*/ 21 w 163"/>
                  <a:gd name="T3" fmla="*/ 0 h 195"/>
                  <a:gd name="T4" fmla="*/ 0 w 163"/>
                  <a:gd name="T5" fmla="*/ 21 h 195"/>
                  <a:gd name="T6" fmla="*/ 163 w 163"/>
                  <a:gd name="T7" fmla="*/ 195 h 195"/>
                </a:gdLst>
                <a:ahLst/>
                <a:cxnLst>
                  <a:cxn ang="0">
                    <a:pos x="T0" y="T1"/>
                  </a:cxn>
                  <a:cxn ang="0">
                    <a:pos x="T2" y="T3"/>
                  </a:cxn>
                  <a:cxn ang="0">
                    <a:pos x="T4" y="T5"/>
                  </a:cxn>
                  <a:cxn ang="0">
                    <a:pos x="T6" y="T7"/>
                  </a:cxn>
                </a:cxnLst>
                <a:rect l="0" t="0" r="r" b="b"/>
                <a:pathLst>
                  <a:path w="163" h="195">
                    <a:moveTo>
                      <a:pt x="163" y="195"/>
                    </a:moveTo>
                    <a:lnTo>
                      <a:pt x="21" y="0"/>
                    </a:lnTo>
                    <a:lnTo>
                      <a:pt x="0" y="21"/>
                    </a:lnTo>
                    <a:lnTo>
                      <a:pt x="163"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99" name="Freeform 23"/>
              <p:cNvSpPr>
                <a:spLocks/>
              </p:cNvSpPr>
              <p:nvPr/>
            </p:nvSpPr>
            <p:spPr bwMode="auto">
              <a:xfrm>
                <a:off x="6180" y="2399"/>
                <a:ext cx="186" cy="195"/>
              </a:xfrm>
              <a:custGeom>
                <a:avLst/>
                <a:gdLst>
                  <a:gd name="T0" fmla="*/ 186 w 186"/>
                  <a:gd name="T1" fmla="*/ 175 h 195"/>
                  <a:gd name="T2" fmla="*/ 163 w 186"/>
                  <a:gd name="T3" fmla="*/ 195 h 195"/>
                  <a:gd name="T4" fmla="*/ 0 w 186"/>
                  <a:gd name="T5" fmla="*/ 21 h 195"/>
                  <a:gd name="T6" fmla="*/ 21 w 186"/>
                  <a:gd name="T7" fmla="*/ 0 h 195"/>
                  <a:gd name="T8" fmla="*/ 186 w 186"/>
                  <a:gd name="T9" fmla="*/ 175 h 195"/>
                </a:gdLst>
                <a:ahLst/>
                <a:cxnLst>
                  <a:cxn ang="0">
                    <a:pos x="T0" y="T1"/>
                  </a:cxn>
                  <a:cxn ang="0">
                    <a:pos x="T2" y="T3"/>
                  </a:cxn>
                  <a:cxn ang="0">
                    <a:pos x="T4" y="T5"/>
                  </a:cxn>
                  <a:cxn ang="0">
                    <a:pos x="T6" y="T7"/>
                  </a:cxn>
                  <a:cxn ang="0">
                    <a:pos x="T8" y="T9"/>
                  </a:cxn>
                </a:cxnLst>
                <a:rect l="0" t="0" r="r" b="b"/>
                <a:pathLst>
                  <a:path w="186" h="195">
                    <a:moveTo>
                      <a:pt x="186" y="175"/>
                    </a:moveTo>
                    <a:lnTo>
                      <a:pt x="163" y="195"/>
                    </a:lnTo>
                    <a:lnTo>
                      <a:pt x="0" y="21"/>
                    </a:lnTo>
                    <a:lnTo>
                      <a:pt x="21" y="0"/>
                    </a:lnTo>
                    <a:lnTo>
                      <a:pt x="186" y="175"/>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00" name="Freeform 24"/>
              <p:cNvSpPr>
                <a:spLocks/>
              </p:cNvSpPr>
              <p:nvPr/>
            </p:nvSpPr>
            <p:spPr bwMode="auto">
              <a:xfrm>
                <a:off x="6025" y="2236"/>
                <a:ext cx="176" cy="184"/>
              </a:xfrm>
              <a:custGeom>
                <a:avLst/>
                <a:gdLst>
                  <a:gd name="T0" fmla="*/ 176 w 176"/>
                  <a:gd name="T1" fmla="*/ 163 h 184"/>
                  <a:gd name="T2" fmla="*/ 155 w 176"/>
                  <a:gd name="T3" fmla="*/ 184 h 184"/>
                  <a:gd name="T4" fmla="*/ 0 w 176"/>
                  <a:gd name="T5" fmla="*/ 0 h 184"/>
                  <a:gd name="T6" fmla="*/ 176 w 176"/>
                  <a:gd name="T7" fmla="*/ 163 h 184"/>
                </a:gdLst>
                <a:ahLst/>
                <a:cxnLst>
                  <a:cxn ang="0">
                    <a:pos x="T0" y="T1"/>
                  </a:cxn>
                  <a:cxn ang="0">
                    <a:pos x="T2" y="T3"/>
                  </a:cxn>
                  <a:cxn ang="0">
                    <a:pos x="T4" y="T5"/>
                  </a:cxn>
                  <a:cxn ang="0">
                    <a:pos x="T6" y="T7"/>
                  </a:cxn>
                </a:cxnLst>
                <a:rect l="0" t="0" r="r" b="b"/>
                <a:pathLst>
                  <a:path w="176" h="184">
                    <a:moveTo>
                      <a:pt x="176" y="163"/>
                    </a:moveTo>
                    <a:lnTo>
                      <a:pt x="155" y="184"/>
                    </a:lnTo>
                    <a:lnTo>
                      <a:pt x="0" y="0"/>
                    </a:lnTo>
                    <a:lnTo>
                      <a:pt x="176" y="1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1" name="Freeform 25"/>
              <p:cNvSpPr>
                <a:spLocks/>
              </p:cNvSpPr>
              <p:nvPr/>
            </p:nvSpPr>
            <p:spPr bwMode="auto">
              <a:xfrm>
                <a:off x="6005" y="2236"/>
                <a:ext cx="175" cy="184"/>
              </a:xfrm>
              <a:custGeom>
                <a:avLst/>
                <a:gdLst>
                  <a:gd name="T0" fmla="*/ 175 w 175"/>
                  <a:gd name="T1" fmla="*/ 184 h 184"/>
                  <a:gd name="T2" fmla="*/ 20 w 175"/>
                  <a:gd name="T3" fmla="*/ 0 h 184"/>
                  <a:gd name="T4" fmla="*/ 0 w 175"/>
                  <a:gd name="T5" fmla="*/ 22 h 184"/>
                  <a:gd name="T6" fmla="*/ 175 w 175"/>
                  <a:gd name="T7" fmla="*/ 184 h 184"/>
                </a:gdLst>
                <a:ahLst/>
                <a:cxnLst>
                  <a:cxn ang="0">
                    <a:pos x="T0" y="T1"/>
                  </a:cxn>
                  <a:cxn ang="0">
                    <a:pos x="T2" y="T3"/>
                  </a:cxn>
                  <a:cxn ang="0">
                    <a:pos x="T4" y="T5"/>
                  </a:cxn>
                  <a:cxn ang="0">
                    <a:pos x="T6" y="T7"/>
                  </a:cxn>
                </a:cxnLst>
                <a:rect l="0" t="0" r="r" b="b"/>
                <a:pathLst>
                  <a:path w="175" h="184">
                    <a:moveTo>
                      <a:pt x="175" y="184"/>
                    </a:moveTo>
                    <a:lnTo>
                      <a:pt x="20" y="0"/>
                    </a:lnTo>
                    <a:lnTo>
                      <a:pt x="0" y="22"/>
                    </a:lnTo>
                    <a:lnTo>
                      <a:pt x="175" y="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2" name="Freeform 26"/>
              <p:cNvSpPr>
                <a:spLocks/>
              </p:cNvSpPr>
              <p:nvPr/>
            </p:nvSpPr>
            <p:spPr bwMode="auto">
              <a:xfrm>
                <a:off x="6005" y="2236"/>
                <a:ext cx="196" cy="184"/>
              </a:xfrm>
              <a:custGeom>
                <a:avLst/>
                <a:gdLst>
                  <a:gd name="T0" fmla="*/ 196 w 196"/>
                  <a:gd name="T1" fmla="*/ 163 h 184"/>
                  <a:gd name="T2" fmla="*/ 175 w 196"/>
                  <a:gd name="T3" fmla="*/ 184 h 184"/>
                  <a:gd name="T4" fmla="*/ 0 w 196"/>
                  <a:gd name="T5" fmla="*/ 22 h 184"/>
                  <a:gd name="T6" fmla="*/ 20 w 196"/>
                  <a:gd name="T7" fmla="*/ 0 h 184"/>
                  <a:gd name="T8" fmla="*/ 196 w 196"/>
                  <a:gd name="T9" fmla="*/ 163 h 184"/>
                </a:gdLst>
                <a:ahLst/>
                <a:cxnLst>
                  <a:cxn ang="0">
                    <a:pos x="T0" y="T1"/>
                  </a:cxn>
                  <a:cxn ang="0">
                    <a:pos x="T2" y="T3"/>
                  </a:cxn>
                  <a:cxn ang="0">
                    <a:pos x="T4" y="T5"/>
                  </a:cxn>
                  <a:cxn ang="0">
                    <a:pos x="T6" y="T7"/>
                  </a:cxn>
                  <a:cxn ang="0">
                    <a:pos x="T8" y="T9"/>
                  </a:cxn>
                </a:cxnLst>
                <a:rect l="0" t="0" r="r" b="b"/>
                <a:pathLst>
                  <a:path w="196" h="184">
                    <a:moveTo>
                      <a:pt x="196" y="163"/>
                    </a:moveTo>
                    <a:lnTo>
                      <a:pt x="175" y="184"/>
                    </a:lnTo>
                    <a:lnTo>
                      <a:pt x="0" y="22"/>
                    </a:lnTo>
                    <a:lnTo>
                      <a:pt x="20" y="0"/>
                    </a:lnTo>
                    <a:lnTo>
                      <a:pt x="196" y="163"/>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03" name="Freeform 27"/>
              <p:cNvSpPr>
                <a:spLocks/>
              </p:cNvSpPr>
              <p:nvPr/>
            </p:nvSpPr>
            <p:spPr bwMode="auto">
              <a:xfrm>
                <a:off x="5837" y="2085"/>
                <a:ext cx="188" cy="173"/>
              </a:xfrm>
              <a:custGeom>
                <a:avLst/>
                <a:gdLst>
                  <a:gd name="T0" fmla="*/ 188 w 188"/>
                  <a:gd name="T1" fmla="*/ 151 h 173"/>
                  <a:gd name="T2" fmla="*/ 168 w 188"/>
                  <a:gd name="T3" fmla="*/ 173 h 173"/>
                  <a:gd name="T4" fmla="*/ 0 w 188"/>
                  <a:gd name="T5" fmla="*/ 0 h 173"/>
                  <a:gd name="T6" fmla="*/ 188 w 188"/>
                  <a:gd name="T7" fmla="*/ 151 h 173"/>
                </a:gdLst>
                <a:ahLst/>
                <a:cxnLst>
                  <a:cxn ang="0">
                    <a:pos x="T0" y="T1"/>
                  </a:cxn>
                  <a:cxn ang="0">
                    <a:pos x="T2" y="T3"/>
                  </a:cxn>
                  <a:cxn ang="0">
                    <a:pos x="T4" y="T5"/>
                  </a:cxn>
                  <a:cxn ang="0">
                    <a:pos x="T6" y="T7"/>
                  </a:cxn>
                </a:cxnLst>
                <a:rect l="0" t="0" r="r" b="b"/>
                <a:pathLst>
                  <a:path w="188" h="173">
                    <a:moveTo>
                      <a:pt x="188" y="151"/>
                    </a:moveTo>
                    <a:lnTo>
                      <a:pt x="168" y="173"/>
                    </a:lnTo>
                    <a:lnTo>
                      <a:pt x="0" y="0"/>
                    </a:lnTo>
                    <a:lnTo>
                      <a:pt x="188"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4" name="Freeform 28"/>
              <p:cNvSpPr>
                <a:spLocks/>
              </p:cNvSpPr>
              <p:nvPr/>
            </p:nvSpPr>
            <p:spPr bwMode="auto">
              <a:xfrm>
                <a:off x="5819" y="2085"/>
                <a:ext cx="186" cy="173"/>
              </a:xfrm>
              <a:custGeom>
                <a:avLst/>
                <a:gdLst>
                  <a:gd name="T0" fmla="*/ 186 w 186"/>
                  <a:gd name="T1" fmla="*/ 173 h 173"/>
                  <a:gd name="T2" fmla="*/ 18 w 186"/>
                  <a:gd name="T3" fmla="*/ 0 h 173"/>
                  <a:gd name="T4" fmla="*/ 0 w 186"/>
                  <a:gd name="T5" fmla="*/ 24 h 173"/>
                  <a:gd name="T6" fmla="*/ 186 w 186"/>
                  <a:gd name="T7" fmla="*/ 173 h 173"/>
                </a:gdLst>
                <a:ahLst/>
                <a:cxnLst>
                  <a:cxn ang="0">
                    <a:pos x="T0" y="T1"/>
                  </a:cxn>
                  <a:cxn ang="0">
                    <a:pos x="T2" y="T3"/>
                  </a:cxn>
                  <a:cxn ang="0">
                    <a:pos x="T4" y="T5"/>
                  </a:cxn>
                  <a:cxn ang="0">
                    <a:pos x="T6" y="T7"/>
                  </a:cxn>
                </a:cxnLst>
                <a:rect l="0" t="0" r="r" b="b"/>
                <a:pathLst>
                  <a:path w="186" h="173">
                    <a:moveTo>
                      <a:pt x="186" y="173"/>
                    </a:moveTo>
                    <a:lnTo>
                      <a:pt x="18" y="0"/>
                    </a:lnTo>
                    <a:lnTo>
                      <a:pt x="0" y="24"/>
                    </a:lnTo>
                    <a:lnTo>
                      <a:pt x="186" y="1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5" name="Freeform 29"/>
              <p:cNvSpPr>
                <a:spLocks/>
              </p:cNvSpPr>
              <p:nvPr/>
            </p:nvSpPr>
            <p:spPr bwMode="auto">
              <a:xfrm>
                <a:off x="5819" y="2085"/>
                <a:ext cx="206" cy="173"/>
              </a:xfrm>
              <a:custGeom>
                <a:avLst/>
                <a:gdLst>
                  <a:gd name="T0" fmla="*/ 206 w 206"/>
                  <a:gd name="T1" fmla="*/ 151 h 173"/>
                  <a:gd name="T2" fmla="*/ 186 w 206"/>
                  <a:gd name="T3" fmla="*/ 173 h 173"/>
                  <a:gd name="T4" fmla="*/ 0 w 206"/>
                  <a:gd name="T5" fmla="*/ 24 h 173"/>
                  <a:gd name="T6" fmla="*/ 18 w 206"/>
                  <a:gd name="T7" fmla="*/ 0 h 173"/>
                  <a:gd name="T8" fmla="*/ 206 w 206"/>
                  <a:gd name="T9" fmla="*/ 151 h 173"/>
                </a:gdLst>
                <a:ahLst/>
                <a:cxnLst>
                  <a:cxn ang="0">
                    <a:pos x="T0" y="T1"/>
                  </a:cxn>
                  <a:cxn ang="0">
                    <a:pos x="T2" y="T3"/>
                  </a:cxn>
                  <a:cxn ang="0">
                    <a:pos x="T4" y="T5"/>
                  </a:cxn>
                  <a:cxn ang="0">
                    <a:pos x="T6" y="T7"/>
                  </a:cxn>
                  <a:cxn ang="0">
                    <a:pos x="T8" y="T9"/>
                  </a:cxn>
                </a:cxnLst>
                <a:rect l="0" t="0" r="r" b="b"/>
                <a:pathLst>
                  <a:path w="206" h="173">
                    <a:moveTo>
                      <a:pt x="206" y="151"/>
                    </a:moveTo>
                    <a:lnTo>
                      <a:pt x="186" y="173"/>
                    </a:lnTo>
                    <a:lnTo>
                      <a:pt x="0" y="24"/>
                    </a:lnTo>
                    <a:lnTo>
                      <a:pt x="18" y="0"/>
                    </a:lnTo>
                    <a:lnTo>
                      <a:pt x="206" y="151"/>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06" name="Freeform 30"/>
              <p:cNvSpPr>
                <a:spLocks/>
              </p:cNvSpPr>
              <p:nvPr/>
            </p:nvSpPr>
            <p:spPr bwMode="auto">
              <a:xfrm>
                <a:off x="5639" y="1949"/>
                <a:ext cx="198" cy="160"/>
              </a:xfrm>
              <a:custGeom>
                <a:avLst/>
                <a:gdLst>
                  <a:gd name="T0" fmla="*/ 198 w 198"/>
                  <a:gd name="T1" fmla="*/ 136 h 160"/>
                  <a:gd name="T2" fmla="*/ 180 w 198"/>
                  <a:gd name="T3" fmla="*/ 160 h 160"/>
                  <a:gd name="T4" fmla="*/ 0 w 198"/>
                  <a:gd name="T5" fmla="*/ 0 h 160"/>
                  <a:gd name="T6" fmla="*/ 198 w 198"/>
                  <a:gd name="T7" fmla="*/ 136 h 160"/>
                </a:gdLst>
                <a:ahLst/>
                <a:cxnLst>
                  <a:cxn ang="0">
                    <a:pos x="T0" y="T1"/>
                  </a:cxn>
                  <a:cxn ang="0">
                    <a:pos x="T2" y="T3"/>
                  </a:cxn>
                  <a:cxn ang="0">
                    <a:pos x="T4" y="T5"/>
                  </a:cxn>
                  <a:cxn ang="0">
                    <a:pos x="T6" y="T7"/>
                  </a:cxn>
                </a:cxnLst>
                <a:rect l="0" t="0" r="r" b="b"/>
                <a:pathLst>
                  <a:path w="198" h="160">
                    <a:moveTo>
                      <a:pt x="198" y="136"/>
                    </a:moveTo>
                    <a:lnTo>
                      <a:pt x="180" y="160"/>
                    </a:lnTo>
                    <a:lnTo>
                      <a:pt x="0" y="0"/>
                    </a:lnTo>
                    <a:lnTo>
                      <a:pt x="198" y="1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7" name="Freeform 31"/>
              <p:cNvSpPr>
                <a:spLocks/>
              </p:cNvSpPr>
              <p:nvPr/>
            </p:nvSpPr>
            <p:spPr bwMode="auto">
              <a:xfrm>
                <a:off x="5623" y="1949"/>
                <a:ext cx="196" cy="160"/>
              </a:xfrm>
              <a:custGeom>
                <a:avLst/>
                <a:gdLst>
                  <a:gd name="T0" fmla="*/ 196 w 196"/>
                  <a:gd name="T1" fmla="*/ 160 h 160"/>
                  <a:gd name="T2" fmla="*/ 16 w 196"/>
                  <a:gd name="T3" fmla="*/ 0 h 160"/>
                  <a:gd name="T4" fmla="*/ 0 w 196"/>
                  <a:gd name="T5" fmla="*/ 25 h 160"/>
                  <a:gd name="T6" fmla="*/ 196 w 196"/>
                  <a:gd name="T7" fmla="*/ 160 h 160"/>
                </a:gdLst>
                <a:ahLst/>
                <a:cxnLst>
                  <a:cxn ang="0">
                    <a:pos x="T0" y="T1"/>
                  </a:cxn>
                  <a:cxn ang="0">
                    <a:pos x="T2" y="T3"/>
                  </a:cxn>
                  <a:cxn ang="0">
                    <a:pos x="T4" y="T5"/>
                  </a:cxn>
                  <a:cxn ang="0">
                    <a:pos x="T6" y="T7"/>
                  </a:cxn>
                </a:cxnLst>
                <a:rect l="0" t="0" r="r" b="b"/>
                <a:pathLst>
                  <a:path w="196" h="160">
                    <a:moveTo>
                      <a:pt x="196" y="160"/>
                    </a:moveTo>
                    <a:lnTo>
                      <a:pt x="16" y="0"/>
                    </a:lnTo>
                    <a:lnTo>
                      <a:pt x="0" y="25"/>
                    </a:lnTo>
                    <a:lnTo>
                      <a:pt x="19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8" name="Freeform 32"/>
              <p:cNvSpPr>
                <a:spLocks/>
              </p:cNvSpPr>
              <p:nvPr/>
            </p:nvSpPr>
            <p:spPr bwMode="auto">
              <a:xfrm>
                <a:off x="5623" y="1949"/>
                <a:ext cx="214" cy="160"/>
              </a:xfrm>
              <a:custGeom>
                <a:avLst/>
                <a:gdLst>
                  <a:gd name="T0" fmla="*/ 214 w 214"/>
                  <a:gd name="T1" fmla="*/ 136 h 160"/>
                  <a:gd name="T2" fmla="*/ 196 w 214"/>
                  <a:gd name="T3" fmla="*/ 160 h 160"/>
                  <a:gd name="T4" fmla="*/ 0 w 214"/>
                  <a:gd name="T5" fmla="*/ 25 h 160"/>
                  <a:gd name="T6" fmla="*/ 16 w 214"/>
                  <a:gd name="T7" fmla="*/ 0 h 160"/>
                  <a:gd name="T8" fmla="*/ 214 w 214"/>
                  <a:gd name="T9" fmla="*/ 136 h 160"/>
                </a:gdLst>
                <a:ahLst/>
                <a:cxnLst>
                  <a:cxn ang="0">
                    <a:pos x="T0" y="T1"/>
                  </a:cxn>
                  <a:cxn ang="0">
                    <a:pos x="T2" y="T3"/>
                  </a:cxn>
                  <a:cxn ang="0">
                    <a:pos x="T4" y="T5"/>
                  </a:cxn>
                  <a:cxn ang="0">
                    <a:pos x="T6" y="T7"/>
                  </a:cxn>
                  <a:cxn ang="0">
                    <a:pos x="T8" y="T9"/>
                  </a:cxn>
                </a:cxnLst>
                <a:rect l="0" t="0" r="r" b="b"/>
                <a:pathLst>
                  <a:path w="214" h="160">
                    <a:moveTo>
                      <a:pt x="214" y="136"/>
                    </a:moveTo>
                    <a:lnTo>
                      <a:pt x="196" y="160"/>
                    </a:lnTo>
                    <a:lnTo>
                      <a:pt x="0" y="25"/>
                    </a:lnTo>
                    <a:lnTo>
                      <a:pt x="16" y="0"/>
                    </a:lnTo>
                    <a:lnTo>
                      <a:pt x="214" y="136"/>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09" name="Freeform 33"/>
              <p:cNvSpPr>
                <a:spLocks/>
              </p:cNvSpPr>
              <p:nvPr/>
            </p:nvSpPr>
            <p:spPr bwMode="auto">
              <a:xfrm>
                <a:off x="5432" y="1826"/>
                <a:ext cx="207" cy="148"/>
              </a:xfrm>
              <a:custGeom>
                <a:avLst/>
                <a:gdLst>
                  <a:gd name="T0" fmla="*/ 207 w 207"/>
                  <a:gd name="T1" fmla="*/ 123 h 148"/>
                  <a:gd name="T2" fmla="*/ 191 w 207"/>
                  <a:gd name="T3" fmla="*/ 148 h 148"/>
                  <a:gd name="T4" fmla="*/ 0 w 207"/>
                  <a:gd name="T5" fmla="*/ 0 h 148"/>
                  <a:gd name="T6" fmla="*/ 207 w 207"/>
                  <a:gd name="T7" fmla="*/ 123 h 148"/>
                </a:gdLst>
                <a:ahLst/>
                <a:cxnLst>
                  <a:cxn ang="0">
                    <a:pos x="T0" y="T1"/>
                  </a:cxn>
                  <a:cxn ang="0">
                    <a:pos x="T2" y="T3"/>
                  </a:cxn>
                  <a:cxn ang="0">
                    <a:pos x="T4" y="T5"/>
                  </a:cxn>
                  <a:cxn ang="0">
                    <a:pos x="T6" y="T7"/>
                  </a:cxn>
                </a:cxnLst>
                <a:rect l="0" t="0" r="r" b="b"/>
                <a:pathLst>
                  <a:path w="207" h="148">
                    <a:moveTo>
                      <a:pt x="207" y="123"/>
                    </a:moveTo>
                    <a:lnTo>
                      <a:pt x="191" y="148"/>
                    </a:lnTo>
                    <a:lnTo>
                      <a:pt x="0" y="0"/>
                    </a:lnTo>
                    <a:lnTo>
                      <a:pt x="207" y="1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0" name="Freeform 34"/>
              <p:cNvSpPr>
                <a:spLocks/>
              </p:cNvSpPr>
              <p:nvPr/>
            </p:nvSpPr>
            <p:spPr bwMode="auto">
              <a:xfrm>
                <a:off x="5418" y="1826"/>
                <a:ext cx="205" cy="148"/>
              </a:xfrm>
              <a:custGeom>
                <a:avLst/>
                <a:gdLst>
                  <a:gd name="T0" fmla="*/ 205 w 205"/>
                  <a:gd name="T1" fmla="*/ 148 h 148"/>
                  <a:gd name="T2" fmla="*/ 14 w 205"/>
                  <a:gd name="T3" fmla="*/ 0 h 148"/>
                  <a:gd name="T4" fmla="*/ 0 w 205"/>
                  <a:gd name="T5" fmla="*/ 26 h 148"/>
                  <a:gd name="T6" fmla="*/ 205 w 205"/>
                  <a:gd name="T7" fmla="*/ 148 h 148"/>
                </a:gdLst>
                <a:ahLst/>
                <a:cxnLst>
                  <a:cxn ang="0">
                    <a:pos x="T0" y="T1"/>
                  </a:cxn>
                  <a:cxn ang="0">
                    <a:pos x="T2" y="T3"/>
                  </a:cxn>
                  <a:cxn ang="0">
                    <a:pos x="T4" y="T5"/>
                  </a:cxn>
                  <a:cxn ang="0">
                    <a:pos x="T6" y="T7"/>
                  </a:cxn>
                </a:cxnLst>
                <a:rect l="0" t="0" r="r" b="b"/>
                <a:pathLst>
                  <a:path w="205" h="148">
                    <a:moveTo>
                      <a:pt x="205" y="148"/>
                    </a:moveTo>
                    <a:lnTo>
                      <a:pt x="14" y="0"/>
                    </a:lnTo>
                    <a:lnTo>
                      <a:pt x="0" y="26"/>
                    </a:lnTo>
                    <a:lnTo>
                      <a:pt x="20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1" name="Freeform 35"/>
              <p:cNvSpPr>
                <a:spLocks/>
              </p:cNvSpPr>
              <p:nvPr/>
            </p:nvSpPr>
            <p:spPr bwMode="auto">
              <a:xfrm>
                <a:off x="5418" y="1826"/>
                <a:ext cx="221" cy="148"/>
              </a:xfrm>
              <a:custGeom>
                <a:avLst/>
                <a:gdLst>
                  <a:gd name="T0" fmla="*/ 221 w 221"/>
                  <a:gd name="T1" fmla="*/ 123 h 148"/>
                  <a:gd name="T2" fmla="*/ 205 w 221"/>
                  <a:gd name="T3" fmla="*/ 148 h 148"/>
                  <a:gd name="T4" fmla="*/ 0 w 221"/>
                  <a:gd name="T5" fmla="*/ 26 h 148"/>
                  <a:gd name="T6" fmla="*/ 14 w 221"/>
                  <a:gd name="T7" fmla="*/ 0 h 148"/>
                  <a:gd name="T8" fmla="*/ 221 w 221"/>
                  <a:gd name="T9" fmla="*/ 123 h 148"/>
                </a:gdLst>
                <a:ahLst/>
                <a:cxnLst>
                  <a:cxn ang="0">
                    <a:pos x="T0" y="T1"/>
                  </a:cxn>
                  <a:cxn ang="0">
                    <a:pos x="T2" y="T3"/>
                  </a:cxn>
                  <a:cxn ang="0">
                    <a:pos x="T4" y="T5"/>
                  </a:cxn>
                  <a:cxn ang="0">
                    <a:pos x="T6" y="T7"/>
                  </a:cxn>
                  <a:cxn ang="0">
                    <a:pos x="T8" y="T9"/>
                  </a:cxn>
                </a:cxnLst>
                <a:rect l="0" t="0" r="r" b="b"/>
                <a:pathLst>
                  <a:path w="221" h="148">
                    <a:moveTo>
                      <a:pt x="221" y="123"/>
                    </a:moveTo>
                    <a:lnTo>
                      <a:pt x="205" y="148"/>
                    </a:lnTo>
                    <a:lnTo>
                      <a:pt x="0" y="26"/>
                    </a:lnTo>
                    <a:lnTo>
                      <a:pt x="14" y="0"/>
                    </a:lnTo>
                    <a:lnTo>
                      <a:pt x="221" y="123"/>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12" name="Freeform 36"/>
              <p:cNvSpPr>
                <a:spLocks/>
              </p:cNvSpPr>
              <p:nvPr/>
            </p:nvSpPr>
            <p:spPr bwMode="auto">
              <a:xfrm>
                <a:off x="5217" y="1719"/>
                <a:ext cx="215" cy="133"/>
              </a:xfrm>
              <a:custGeom>
                <a:avLst/>
                <a:gdLst>
                  <a:gd name="T0" fmla="*/ 215 w 215"/>
                  <a:gd name="T1" fmla="*/ 107 h 133"/>
                  <a:gd name="T2" fmla="*/ 201 w 215"/>
                  <a:gd name="T3" fmla="*/ 133 h 133"/>
                  <a:gd name="T4" fmla="*/ 0 w 215"/>
                  <a:gd name="T5" fmla="*/ 0 h 133"/>
                  <a:gd name="T6" fmla="*/ 215 w 215"/>
                  <a:gd name="T7" fmla="*/ 107 h 133"/>
                </a:gdLst>
                <a:ahLst/>
                <a:cxnLst>
                  <a:cxn ang="0">
                    <a:pos x="T0" y="T1"/>
                  </a:cxn>
                  <a:cxn ang="0">
                    <a:pos x="T2" y="T3"/>
                  </a:cxn>
                  <a:cxn ang="0">
                    <a:pos x="T4" y="T5"/>
                  </a:cxn>
                  <a:cxn ang="0">
                    <a:pos x="T6" y="T7"/>
                  </a:cxn>
                </a:cxnLst>
                <a:rect l="0" t="0" r="r" b="b"/>
                <a:pathLst>
                  <a:path w="215" h="133">
                    <a:moveTo>
                      <a:pt x="215" y="107"/>
                    </a:moveTo>
                    <a:lnTo>
                      <a:pt x="201" y="133"/>
                    </a:lnTo>
                    <a:lnTo>
                      <a:pt x="0" y="0"/>
                    </a:lnTo>
                    <a:lnTo>
                      <a:pt x="215"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3" name="Freeform 37"/>
              <p:cNvSpPr>
                <a:spLocks/>
              </p:cNvSpPr>
              <p:nvPr/>
            </p:nvSpPr>
            <p:spPr bwMode="auto">
              <a:xfrm>
                <a:off x="5205" y="1719"/>
                <a:ext cx="213" cy="133"/>
              </a:xfrm>
              <a:custGeom>
                <a:avLst/>
                <a:gdLst>
                  <a:gd name="T0" fmla="*/ 213 w 213"/>
                  <a:gd name="T1" fmla="*/ 133 h 133"/>
                  <a:gd name="T2" fmla="*/ 12 w 213"/>
                  <a:gd name="T3" fmla="*/ 0 h 133"/>
                  <a:gd name="T4" fmla="*/ 0 w 213"/>
                  <a:gd name="T5" fmla="*/ 27 h 133"/>
                  <a:gd name="T6" fmla="*/ 213 w 213"/>
                  <a:gd name="T7" fmla="*/ 133 h 133"/>
                </a:gdLst>
                <a:ahLst/>
                <a:cxnLst>
                  <a:cxn ang="0">
                    <a:pos x="T0" y="T1"/>
                  </a:cxn>
                  <a:cxn ang="0">
                    <a:pos x="T2" y="T3"/>
                  </a:cxn>
                  <a:cxn ang="0">
                    <a:pos x="T4" y="T5"/>
                  </a:cxn>
                  <a:cxn ang="0">
                    <a:pos x="T6" y="T7"/>
                  </a:cxn>
                </a:cxnLst>
                <a:rect l="0" t="0" r="r" b="b"/>
                <a:pathLst>
                  <a:path w="213" h="133">
                    <a:moveTo>
                      <a:pt x="213" y="133"/>
                    </a:moveTo>
                    <a:lnTo>
                      <a:pt x="12" y="0"/>
                    </a:lnTo>
                    <a:lnTo>
                      <a:pt x="0" y="27"/>
                    </a:lnTo>
                    <a:lnTo>
                      <a:pt x="213" y="13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4" name="Freeform 38"/>
              <p:cNvSpPr>
                <a:spLocks/>
              </p:cNvSpPr>
              <p:nvPr/>
            </p:nvSpPr>
            <p:spPr bwMode="auto">
              <a:xfrm>
                <a:off x="5205" y="1719"/>
                <a:ext cx="227" cy="133"/>
              </a:xfrm>
              <a:custGeom>
                <a:avLst/>
                <a:gdLst>
                  <a:gd name="T0" fmla="*/ 227 w 227"/>
                  <a:gd name="T1" fmla="*/ 107 h 133"/>
                  <a:gd name="T2" fmla="*/ 213 w 227"/>
                  <a:gd name="T3" fmla="*/ 133 h 133"/>
                  <a:gd name="T4" fmla="*/ 0 w 227"/>
                  <a:gd name="T5" fmla="*/ 27 h 133"/>
                  <a:gd name="T6" fmla="*/ 12 w 227"/>
                  <a:gd name="T7" fmla="*/ 0 h 133"/>
                  <a:gd name="T8" fmla="*/ 227 w 227"/>
                  <a:gd name="T9" fmla="*/ 107 h 133"/>
                </a:gdLst>
                <a:ahLst/>
                <a:cxnLst>
                  <a:cxn ang="0">
                    <a:pos x="T0" y="T1"/>
                  </a:cxn>
                  <a:cxn ang="0">
                    <a:pos x="T2" y="T3"/>
                  </a:cxn>
                  <a:cxn ang="0">
                    <a:pos x="T4" y="T5"/>
                  </a:cxn>
                  <a:cxn ang="0">
                    <a:pos x="T6" y="T7"/>
                  </a:cxn>
                  <a:cxn ang="0">
                    <a:pos x="T8" y="T9"/>
                  </a:cxn>
                </a:cxnLst>
                <a:rect l="0" t="0" r="r" b="b"/>
                <a:pathLst>
                  <a:path w="227" h="133">
                    <a:moveTo>
                      <a:pt x="227" y="107"/>
                    </a:moveTo>
                    <a:lnTo>
                      <a:pt x="213" y="133"/>
                    </a:lnTo>
                    <a:lnTo>
                      <a:pt x="0" y="27"/>
                    </a:lnTo>
                    <a:lnTo>
                      <a:pt x="12" y="0"/>
                    </a:lnTo>
                    <a:lnTo>
                      <a:pt x="227" y="107"/>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15" name="Freeform 39"/>
              <p:cNvSpPr>
                <a:spLocks/>
              </p:cNvSpPr>
              <p:nvPr/>
            </p:nvSpPr>
            <p:spPr bwMode="auto">
              <a:xfrm>
                <a:off x="4995" y="1628"/>
                <a:ext cx="222" cy="118"/>
              </a:xfrm>
              <a:custGeom>
                <a:avLst/>
                <a:gdLst>
                  <a:gd name="T0" fmla="*/ 222 w 222"/>
                  <a:gd name="T1" fmla="*/ 91 h 118"/>
                  <a:gd name="T2" fmla="*/ 210 w 222"/>
                  <a:gd name="T3" fmla="*/ 118 h 118"/>
                  <a:gd name="T4" fmla="*/ 0 w 222"/>
                  <a:gd name="T5" fmla="*/ 0 h 118"/>
                  <a:gd name="T6" fmla="*/ 222 w 222"/>
                  <a:gd name="T7" fmla="*/ 91 h 118"/>
                </a:gdLst>
                <a:ahLst/>
                <a:cxnLst>
                  <a:cxn ang="0">
                    <a:pos x="T0" y="T1"/>
                  </a:cxn>
                  <a:cxn ang="0">
                    <a:pos x="T2" y="T3"/>
                  </a:cxn>
                  <a:cxn ang="0">
                    <a:pos x="T4" y="T5"/>
                  </a:cxn>
                  <a:cxn ang="0">
                    <a:pos x="T6" y="T7"/>
                  </a:cxn>
                </a:cxnLst>
                <a:rect l="0" t="0" r="r" b="b"/>
                <a:pathLst>
                  <a:path w="222" h="118">
                    <a:moveTo>
                      <a:pt x="222" y="91"/>
                    </a:moveTo>
                    <a:lnTo>
                      <a:pt x="210" y="118"/>
                    </a:lnTo>
                    <a:lnTo>
                      <a:pt x="0" y="0"/>
                    </a:lnTo>
                    <a:lnTo>
                      <a:pt x="222"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6" name="Freeform 40"/>
              <p:cNvSpPr>
                <a:spLocks/>
              </p:cNvSpPr>
              <p:nvPr/>
            </p:nvSpPr>
            <p:spPr bwMode="auto">
              <a:xfrm>
                <a:off x="4985" y="1628"/>
                <a:ext cx="220" cy="118"/>
              </a:xfrm>
              <a:custGeom>
                <a:avLst/>
                <a:gdLst>
                  <a:gd name="T0" fmla="*/ 220 w 220"/>
                  <a:gd name="T1" fmla="*/ 118 h 118"/>
                  <a:gd name="T2" fmla="*/ 10 w 220"/>
                  <a:gd name="T3" fmla="*/ 0 h 118"/>
                  <a:gd name="T4" fmla="*/ 0 w 220"/>
                  <a:gd name="T5" fmla="*/ 27 h 118"/>
                  <a:gd name="T6" fmla="*/ 220 w 220"/>
                  <a:gd name="T7" fmla="*/ 118 h 118"/>
                </a:gdLst>
                <a:ahLst/>
                <a:cxnLst>
                  <a:cxn ang="0">
                    <a:pos x="T0" y="T1"/>
                  </a:cxn>
                  <a:cxn ang="0">
                    <a:pos x="T2" y="T3"/>
                  </a:cxn>
                  <a:cxn ang="0">
                    <a:pos x="T4" y="T5"/>
                  </a:cxn>
                  <a:cxn ang="0">
                    <a:pos x="T6" y="T7"/>
                  </a:cxn>
                </a:cxnLst>
                <a:rect l="0" t="0" r="r" b="b"/>
                <a:pathLst>
                  <a:path w="220" h="118">
                    <a:moveTo>
                      <a:pt x="220" y="118"/>
                    </a:moveTo>
                    <a:lnTo>
                      <a:pt x="10" y="0"/>
                    </a:lnTo>
                    <a:lnTo>
                      <a:pt x="0" y="27"/>
                    </a:lnTo>
                    <a:lnTo>
                      <a:pt x="220"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7" name="Freeform 41"/>
              <p:cNvSpPr>
                <a:spLocks/>
              </p:cNvSpPr>
              <p:nvPr/>
            </p:nvSpPr>
            <p:spPr bwMode="auto">
              <a:xfrm>
                <a:off x="4985" y="1628"/>
                <a:ext cx="232" cy="118"/>
              </a:xfrm>
              <a:custGeom>
                <a:avLst/>
                <a:gdLst>
                  <a:gd name="T0" fmla="*/ 232 w 232"/>
                  <a:gd name="T1" fmla="*/ 91 h 118"/>
                  <a:gd name="T2" fmla="*/ 220 w 232"/>
                  <a:gd name="T3" fmla="*/ 118 h 118"/>
                  <a:gd name="T4" fmla="*/ 0 w 232"/>
                  <a:gd name="T5" fmla="*/ 27 h 118"/>
                  <a:gd name="T6" fmla="*/ 10 w 232"/>
                  <a:gd name="T7" fmla="*/ 0 h 118"/>
                  <a:gd name="T8" fmla="*/ 232 w 232"/>
                  <a:gd name="T9" fmla="*/ 91 h 118"/>
                </a:gdLst>
                <a:ahLst/>
                <a:cxnLst>
                  <a:cxn ang="0">
                    <a:pos x="T0" y="T1"/>
                  </a:cxn>
                  <a:cxn ang="0">
                    <a:pos x="T2" y="T3"/>
                  </a:cxn>
                  <a:cxn ang="0">
                    <a:pos x="T4" y="T5"/>
                  </a:cxn>
                  <a:cxn ang="0">
                    <a:pos x="T6" y="T7"/>
                  </a:cxn>
                  <a:cxn ang="0">
                    <a:pos x="T8" y="T9"/>
                  </a:cxn>
                </a:cxnLst>
                <a:rect l="0" t="0" r="r" b="b"/>
                <a:pathLst>
                  <a:path w="232" h="118">
                    <a:moveTo>
                      <a:pt x="232" y="91"/>
                    </a:moveTo>
                    <a:lnTo>
                      <a:pt x="220" y="118"/>
                    </a:lnTo>
                    <a:lnTo>
                      <a:pt x="0" y="27"/>
                    </a:lnTo>
                    <a:lnTo>
                      <a:pt x="10" y="0"/>
                    </a:lnTo>
                    <a:lnTo>
                      <a:pt x="232" y="91"/>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18" name="Freeform 42"/>
              <p:cNvSpPr>
                <a:spLocks/>
              </p:cNvSpPr>
              <p:nvPr/>
            </p:nvSpPr>
            <p:spPr bwMode="auto">
              <a:xfrm>
                <a:off x="4767" y="1552"/>
                <a:ext cx="228" cy="103"/>
              </a:xfrm>
              <a:custGeom>
                <a:avLst/>
                <a:gdLst>
                  <a:gd name="T0" fmla="*/ 228 w 228"/>
                  <a:gd name="T1" fmla="*/ 76 h 103"/>
                  <a:gd name="T2" fmla="*/ 218 w 228"/>
                  <a:gd name="T3" fmla="*/ 103 h 103"/>
                  <a:gd name="T4" fmla="*/ 0 w 228"/>
                  <a:gd name="T5" fmla="*/ 0 h 103"/>
                  <a:gd name="T6" fmla="*/ 228 w 228"/>
                  <a:gd name="T7" fmla="*/ 76 h 103"/>
                </a:gdLst>
                <a:ahLst/>
                <a:cxnLst>
                  <a:cxn ang="0">
                    <a:pos x="T0" y="T1"/>
                  </a:cxn>
                  <a:cxn ang="0">
                    <a:pos x="T2" y="T3"/>
                  </a:cxn>
                  <a:cxn ang="0">
                    <a:pos x="T4" y="T5"/>
                  </a:cxn>
                  <a:cxn ang="0">
                    <a:pos x="T6" y="T7"/>
                  </a:cxn>
                </a:cxnLst>
                <a:rect l="0" t="0" r="r" b="b"/>
                <a:pathLst>
                  <a:path w="228" h="103">
                    <a:moveTo>
                      <a:pt x="228" y="76"/>
                    </a:moveTo>
                    <a:lnTo>
                      <a:pt x="218" y="103"/>
                    </a:lnTo>
                    <a:lnTo>
                      <a:pt x="0" y="0"/>
                    </a:lnTo>
                    <a:lnTo>
                      <a:pt x="228"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9" name="Freeform 43"/>
              <p:cNvSpPr>
                <a:spLocks/>
              </p:cNvSpPr>
              <p:nvPr/>
            </p:nvSpPr>
            <p:spPr bwMode="auto">
              <a:xfrm>
                <a:off x="4759" y="1552"/>
                <a:ext cx="226" cy="103"/>
              </a:xfrm>
              <a:custGeom>
                <a:avLst/>
                <a:gdLst>
                  <a:gd name="T0" fmla="*/ 226 w 226"/>
                  <a:gd name="T1" fmla="*/ 103 h 103"/>
                  <a:gd name="T2" fmla="*/ 8 w 226"/>
                  <a:gd name="T3" fmla="*/ 0 h 103"/>
                  <a:gd name="T4" fmla="*/ 0 w 226"/>
                  <a:gd name="T5" fmla="*/ 28 h 103"/>
                  <a:gd name="T6" fmla="*/ 226 w 226"/>
                  <a:gd name="T7" fmla="*/ 103 h 103"/>
                </a:gdLst>
                <a:ahLst/>
                <a:cxnLst>
                  <a:cxn ang="0">
                    <a:pos x="T0" y="T1"/>
                  </a:cxn>
                  <a:cxn ang="0">
                    <a:pos x="T2" y="T3"/>
                  </a:cxn>
                  <a:cxn ang="0">
                    <a:pos x="T4" y="T5"/>
                  </a:cxn>
                  <a:cxn ang="0">
                    <a:pos x="T6" y="T7"/>
                  </a:cxn>
                </a:cxnLst>
                <a:rect l="0" t="0" r="r" b="b"/>
                <a:pathLst>
                  <a:path w="226" h="103">
                    <a:moveTo>
                      <a:pt x="226" y="103"/>
                    </a:moveTo>
                    <a:lnTo>
                      <a:pt x="8" y="0"/>
                    </a:lnTo>
                    <a:lnTo>
                      <a:pt x="0" y="28"/>
                    </a:lnTo>
                    <a:lnTo>
                      <a:pt x="226" y="1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0" name="Freeform 44"/>
              <p:cNvSpPr>
                <a:spLocks/>
              </p:cNvSpPr>
              <p:nvPr/>
            </p:nvSpPr>
            <p:spPr bwMode="auto">
              <a:xfrm>
                <a:off x="4759" y="1552"/>
                <a:ext cx="236" cy="103"/>
              </a:xfrm>
              <a:custGeom>
                <a:avLst/>
                <a:gdLst>
                  <a:gd name="T0" fmla="*/ 236 w 236"/>
                  <a:gd name="T1" fmla="*/ 76 h 103"/>
                  <a:gd name="T2" fmla="*/ 226 w 236"/>
                  <a:gd name="T3" fmla="*/ 103 h 103"/>
                  <a:gd name="T4" fmla="*/ 0 w 236"/>
                  <a:gd name="T5" fmla="*/ 28 h 103"/>
                  <a:gd name="T6" fmla="*/ 8 w 236"/>
                  <a:gd name="T7" fmla="*/ 0 h 103"/>
                  <a:gd name="T8" fmla="*/ 236 w 236"/>
                  <a:gd name="T9" fmla="*/ 76 h 103"/>
                </a:gdLst>
                <a:ahLst/>
                <a:cxnLst>
                  <a:cxn ang="0">
                    <a:pos x="T0" y="T1"/>
                  </a:cxn>
                  <a:cxn ang="0">
                    <a:pos x="T2" y="T3"/>
                  </a:cxn>
                  <a:cxn ang="0">
                    <a:pos x="T4" y="T5"/>
                  </a:cxn>
                  <a:cxn ang="0">
                    <a:pos x="T6" y="T7"/>
                  </a:cxn>
                  <a:cxn ang="0">
                    <a:pos x="T8" y="T9"/>
                  </a:cxn>
                </a:cxnLst>
                <a:rect l="0" t="0" r="r" b="b"/>
                <a:pathLst>
                  <a:path w="236" h="103">
                    <a:moveTo>
                      <a:pt x="236" y="76"/>
                    </a:moveTo>
                    <a:lnTo>
                      <a:pt x="226" y="103"/>
                    </a:lnTo>
                    <a:lnTo>
                      <a:pt x="0" y="28"/>
                    </a:lnTo>
                    <a:lnTo>
                      <a:pt x="8" y="0"/>
                    </a:lnTo>
                    <a:lnTo>
                      <a:pt x="236" y="76"/>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21" name="Freeform 45"/>
              <p:cNvSpPr>
                <a:spLocks/>
              </p:cNvSpPr>
              <p:nvPr/>
            </p:nvSpPr>
            <p:spPr bwMode="auto">
              <a:xfrm>
                <a:off x="4534" y="1493"/>
                <a:ext cx="233" cy="87"/>
              </a:xfrm>
              <a:custGeom>
                <a:avLst/>
                <a:gdLst>
                  <a:gd name="T0" fmla="*/ 233 w 233"/>
                  <a:gd name="T1" fmla="*/ 59 h 87"/>
                  <a:gd name="T2" fmla="*/ 225 w 233"/>
                  <a:gd name="T3" fmla="*/ 87 h 87"/>
                  <a:gd name="T4" fmla="*/ 0 w 233"/>
                  <a:gd name="T5" fmla="*/ 0 h 87"/>
                  <a:gd name="T6" fmla="*/ 233 w 233"/>
                  <a:gd name="T7" fmla="*/ 59 h 87"/>
                </a:gdLst>
                <a:ahLst/>
                <a:cxnLst>
                  <a:cxn ang="0">
                    <a:pos x="T0" y="T1"/>
                  </a:cxn>
                  <a:cxn ang="0">
                    <a:pos x="T2" y="T3"/>
                  </a:cxn>
                  <a:cxn ang="0">
                    <a:pos x="T4" y="T5"/>
                  </a:cxn>
                  <a:cxn ang="0">
                    <a:pos x="T6" y="T7"/>
                  </a:cxn>
                </a:cxnLst>
                <a:rect l="0" t="0" r="r" b="b"/>
                <a:pathLst>
                  <a:path w="233" h="87">
                    <a:moveTo>
                      <a:pt x="233" y="59"/>
                    </a:moveTo>
                    <a:lnTo>
                      <a:pt x="225" y="87"/>
                    </a:lnTo>
                    <a:lnTo>
                      <a:pt x="0" y="0"/>
                    </a:lnTo>
                    <a:lnTo>
                      <a:pt x="23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2" name="Freeform 46"/>
              <p:cNvSpPr>
                <a:spLocks/>
              </p:cNvSpPr>
              <p:nvPr/>
            </p:nvSpPr>
            <p:spPr bwMode="auto">
              <a:xfrm>
                <a:off x="4528" y="1493"/>
                <a:ext cx="231" cy="87"/>
              </a:xfrm>
              <a:custGeom>
                <a:avLst/>
                <a:gdLst>
                  <a:gd name="T0" fmla="*/ 231 w 231"/>
                  <a:gd name="T1" fmla="*/ 87 h 87"/>
                  <a:gd name="T2" fmla="*/ 6 w 231"/>
                  <a:gd name="T3" fmla="*/ 0 h 87"/>
                  <a:gd name="T4" fmla="*/ 0 w 231"/>
                  <a:gd name="T5" fmla="*/ 29 h 87"/>
                  <a:gd name="T6" fmla="*/ 231 w 231"/>
                  <a:gd name="T7" fmla="*/ 87 h 87"/>
                </a:gdLst>
                <a:ahLst/>
                <a:cxnLst>
                  <a:cxn ang="0">
                    <a:pos x="T0" y="T1"/>
                  </a:cxn>
                  <a:cxn ang="0">
                    <a:pos x="T2" y="T3"/>
                  </a:cxn>
                  <a:cxn ang="0">
                    <a:pos x="T4" y="T5"/>
                  </a:cxn>
                  <a:cxn ang="0">
                    <a:pos x="T6" y="T7"/>
                  </a:cxn>
                </a:cxnLst>
                <a:rect l="0" t="0" r="r" b="b"/>
                <a:pathLst>
                  <a:path w="231" h="87">
                    <a:moveTo>
                      <a:pt x="231" y="87"/>
                    </a:moveTo>
                    <a:lnTo>
                      <a:pt x="6" y="0"/>
                    </a:lnTo>
                    <a:lnTo>
                      <a:pt x="0" y="29"/>
                    </a:lnTo>
                    <a:lnTo>
                      <a:pt x="231" y="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3" name="Freeform 47"/>
              <p:cNvSpPr>
                <a:spLocks/>
              </p:cNvSpPr>
              <p:nvPr/>
            </p:nvSpPr>
            <p:spPr bwMode="auto">
              <a:xfrm>
                <a:off x="4528" y="1493"/>
                <a:ext cx="239" cy="87"/>
              </a:xfrm>
              <a:custGeom>
                <a:avLst/>
                <a:gdLst>
                  <a:gd name="T0" fmla="*/ 239 w 239"/>
                  <a:gd name="T1" fmla="*/ 59 h 87"/>
                  <a:gd name="T2" fmla="*/ 231 w 239"/>
                  <a:gd name="T3" fmla="*/ 87 h 87"/>
                  <a:gd name="T4" fmla="*/ 0 w 239"/>
                  <a:gd name="T5" fmla="*/ 29 h 87"/>
                  <a:gd name="T6" fmla="*/ 6 w 239"/>
                  <a:gd name="T7" fmla="*/ 0 h 87"/>
                  <a:gd name="T8" fmla="*/ 239 w 239"/>
                  <a:gd name="T9" fmla="*/ 59 h 87"/>
                </a:gdLst>
                <a:ahLst/>
                <a:cxnLst>
                  <a:cxn ang="0">
                    <a:pos x="T0" y="T1"/>
                  </a:cxn>
                  <a:cxn ang="0">
                    <a:pos x="T2" y="T3"/>
                  </a:cxn>
                  <a:cxn ang="0">
                    <a:pos x="T4" y="T5"/>
                  </a:cxn>
                  <a:cxn ang="0">
                    <a:pos x="T6" y="T7"/>
                  </a:cxn>
                  <a:cxn ang="0">
                    <a:pos x="T8" y="T9"/>
                  </a:cxn>
                </a:cxnLst>
                <a:rect l="0" t="0" r="r" b="b"/>
                <a:pathLst>
                  <a:path w="239" h="87">
                    <a:moveTo>
                      <a:pt x="239" y="59"/>
                    </a:moveTo>
                    <a:lnTo>
                      <a:pt x="231" y="87"/>
                    </a:lnTo>
                    <a:lnTo>
                      <a:pt x="0" y="29"/>
                    </a:lnTo>
                    <a:lnTo>
                      <a:pt x="6" y="0"/>
                    </a:lnTo>
                    <a:lnTo>
                      <a:pt x="239" y="59"/>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24" name="Freeform 48"/>
              <p:cNvSpPr>
                <a:spLocks/>
              </p:cNvSpPr>
              <p:nvPr/>
            </p:nvSpPr>
            <p:spPr bwMode="auto">
              <a:xfrm>
                <a:off x="4297" y="1450"/>
                <a:ext cx="237" cy="72"/>
              </a:xfrm>
              <a:custGeom>
                <a:avLst/>
                <a:gdLst>
                  <a:gd name="T0" fmla="*/ 237 w 237"/>
                  <a:gd name="T1" fmla="*/ 43 h 72"/>
                  <a:gd name="T2" fmla="*/ 231 w 237"/>
                  <a:gd name="T3" fmla="*/ 72 h 72"/>
                  <a:gd name="T4" fmla="*/ 0 w 237"/>
                  <a:gd name="T5" fmla="*/ 0 h 72"/>
                  <a:gd name="T6" fmla="*/ 237 w 237"/>
                  <a:gd name="T7" fmla="*/ 43 h 72"/>
                </a:gdLst>
                <a:ahLst/>
                <a:cxnLst>
                  <a:cxn ang="0">
                    <a:pos x="T0" y="T1"/>
                  </a:cxn>
                  <a:cxn ang="0">
                    <a:pos x="T2" y="T3"/>
                  </a:cxn>
                  <a:cxn ang="0">
                    <a:pos x="T4" y="T5"/>
                  </a:cxn>
                  <a:cxn ang="0">
                    <a:pos x="T6" y="T7"/>
                  </a:cxn>
                </a:cxnLst>
                <a:rect l="0" t="0" r="r" b="b"/>
                <a:pathLst>
                  <a:path w="237" h="72">
                    <a:moveTo>
                      <a:pt x="237" y="43"/>
                    </a:moveTo>
                    <a:lnTo>
                      <a:pt x="231" y="72"/>
                    </a:lnTo>
                    <a:lnTo>
                      <a:pt x="0" y="0"/>
                    </a:lnTo>
                    <a:lnTo>
                      <a:pt x="237" y="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5" name="Freeform 49"/>
              <p:cNvSpPr>
                <a:spLocks/>
              </p:cNvSpPr>
              <p:nvPr/>
            </p:nvSpPr>
            <p:spPr bwMode="auto">
              <a:xfrm>
                <a:off x="4293" y="1450"/>
                <a:ext cx="235" cy="72"/>
              </a:xfrm>
              <a:custGeom>
                <a:avLst/>
                <a:gdLst>
                  <a:gd name="T0" fmla="*/ 235 w 235"/>
                  <a:gd name="T1" fmla="*/ 72 h 72"/>
                  <a:gd name="T2" fmla="*/ 4 w 235"/>
                  <a:gd name="T3" fmla="*/ 0 h 72"/>
                  <a:gd name="T4" fmla="*/ 0 w 235"/>
                  <a:gd name="T5" fmla="*/ 29 h 72"/>
                  <a:gd name="T6" fmla="*/ 235 w 235"/>
                  <a:gd name="T7" fmla="*/ 72 h 72"/>
                </a:gdLst>
                <a:ahLst/>
                <a:cxnLst>
                  <a:cxn ang="0">
                    <a:pos x="T0" y="T1"/>
                  </a:cxn>
                  <a:cxn ang="0">
                    <a:pos x="T2" y="T3"/>
                  </a:cxn>
                  <a:cxn ang="0">
                    <a:pos x="T4" y="T5"/>
                  </a:cxn>
                  <a:cxn ang="0">
                    <a:pos x="T6" y="T7"/>
                  </a:cxn>
                </a:cxnLst>
                <a:rect l="0" t="0" r="r" b="b"/>
                <a:pathLst>
                  <a:path w="235" h="72">
                    <a:moveTo>
                      <a:pt x="235" y="72"/>
                    </a:moveTo>
                    <a:lnTo>
                      <a:pt x="4" y="0"/>
                    </a:lnTo>
                    <a:lnTo>
                      <a:pt x="0" y="29"/>
                    </a:lnTo>
                    <a:lnTo>
                      <a:pt x="235" y="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6" name="Freeform 50"/>
              <p:cNvSpPr>
                <a:spLocks/>
              </p:cNvSpPr>
              <p:nvPr/>
            </p:nvSpPr>
            <p:spPr bwMode="auto">
              <a:xfrm>
                <a:off x="4293" y="1450"/>
                <a:ext cx="241" cy="72"/>
              </a:xfrm>
              <a:custGeom>
                <a:avLst/>
                <a:gdLst>
                  <a:gd name="T0" fmla="*/ 241 w 241"/>
                  <a:gd name="T1" fmla="*/ 43 h 72"/>
                  <a:gd name="T2" fmla="*/ 235 w 241"/>
                  <a:gd name="T3" fmla="*/ 72 h 72"/>
                  <a:gd name="T4" fmla="*/ 0 w 241"/>
                  <a:gd name="T5" fmla="*/ 29 h 72"/>
                  <a:gd name="T6" fmla="*/ 4 w 241"/>
                  <a:gd name="T7" fmla="*/ 0 h 72"/>
                  <a:gd name="T8" fmla="*/ 241 w 241"/>
                  <a:gd name="T9" fmla="*/ 43 h 72"/>
                </a:gdLst>
                <a:ahLst/>
                <a:cxnLst>
                  <a:cxn ang="0">
                    <a:pos x="T0" y="T1"/>
                  </a:cxn>
                  <a:cxn ang="0">
                    <a:pos x="T2" y="T3"/>
                  </a:cxn>
                  <a:cxn ang="0">
                    <a:pos x="T4" y="T5"/>
                  </a:cxn>
                  <a:cxn ang="0">
                    <a:pos x="T6" y="T7"/>
                  </a:cxn>
                  <a:cxn ang="0">
                    <a:pos x="T8" y="T9"/>
                  </a:cxn>
                </a:cxnLst>
                <a:rect l="0" t="0" r="r" b="b"/>
                <a:pathLst>
                  <a:path w="241" h="72">
                    <a:moveTo>
                      <a:pt x="241" y="43"/>
                    </a:moveTo>
                    <a:lnTo>
                      <a:pt x="235" y="72"/>
                    </a:lnTo>
                    <a:lnTo>
                      <a:pt x="0" y="29"/>
                    </a:lnTo>
                    <a:lnTo>
                      <a:pt x="4" y="0"/>
                    </a:lnTo>
                    <a:lnTo>
                      <a:pt x="241" y="43"/>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27" name="Freeform 51"/>
              <p:cNvSpPr>
                <a:spLocks/>
              </p:cNvSpPr>
              <p:nvPr/>
            </p:nvSpPr>
            <p:spPr bwMode="auto">
              <a:xfrm>
                <a:off x="4059" y="1425"/>
                <a:ext cx="238" cy="54"/>
              </a:xfrm>
              <a:custGeom>
                <a:avLst/>
                <a:gdLst>
                  <a:gd name="T0" fmla="*/ 238 w 238"/>
                  <a:gd name="T1" fmla="*/ 25 h 54"/>
                  <a:gd name="T2" fmla="*/ 234 w 238"/>
                  <a:gd name="T3" fmla="*/ 54 h 54"/>
                  <a:gd name="T4" fmla="*/ 0 w 238"/>
                  <a:gd name="T5" fmla="*/ 0 h 54"/>
                  <a:gd name="T6" fmla="*/ 238 w 238"/>
                  <a:gd name="T7" fmla="*/ 25 h 54"/>
                </a:gdLst>
                <a:ahLst/>
                <a:cxnLst>
                  <a:cxn ang="0">
                    <a:pos x="T0" y="T1"/>
                  </a:cxn>
                  <a:cxn ang="0">
                    <a:pos x="T2" y="T3"/>
                  </a:cxn>
                  <a:cxn ang="0">
                    <a:pos x="T4" y="T5"/>
                  </a:cxn>
                  <a:cxn ang="0">
                    <a:pos x="T6" y="T7"/>
                  </a:cxn>
                </a:cxnLst>
                <a:rect l="0" t="0" r="r" b="b"/>
                <a:pathLst>
                  <a:path w="238" h="54">
                    <a:moveTo>
                      <a:pt x="238" y="25"/>
                    </a:moveTo>
                    <a:lnTo>
                      <a:pt x="234" y="54"/>
                    </a:lnTo>
                    <a:lnTo>
                      <a:pt x="0" y="0"/>
                    </a:lnTo>
                    <a:lnTo>
                      <a:pt x="238"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8" name="Freeform 52"/>
              <p:cNvSpPr>
                <a:spLocks/>
              </p:cNvSpPr>
              <p:nvPr/>
            </p:nvSpPr>
            <p:spPr bwMode="auto">
              <a:xfrm>
                <a:off x="4056" y="1425"/>
                <a:ext cx="237" cy="54"/>
              </a:xfrm>
              <a:custGeom>
                <a:avLst/>
                <a:gdLst>
                  <a:gd name="T0" fmla="*/ 237 w 237"/>
                  <a:gd name="T1" fmla="*/ 54 h 54"/>
                  <a:gd name="T2" fmla="*/ 3 w 237"/>
                  <a:gd name="T3" fmla="*/ 0 h 54"/>
                  <a:gd name="T4" fmla="*/ 0 w 237"/>
                  <a:gd name="T5" fmla="*/ 29 h 54"/>
                  <a:gd name="T6" fmla="*/ 237 w 237"/>
                  <a:gd name="T7" fmla="*/ 54 h 54"/>
                </a:gdLst>
                <a:ahLst/>
                <a:cxnLst>
                  <a:cxn ang="0">
                    <a:pos x="T0" y="T1"/>
                  </a:cxn>
                  <a:cxn ang="0">
                    <a:pos x="T2" y="T3"/>
                  </a:cxn>
                  <a:cxn ang="0">
                    <a:pos x="T4" y="T5"/>
                  </a:cxn>
                  <a:cxn ang="0">
                    <a:pos x="T6" y="T7"/>
                  </a:cxn>
                </a:cxnLst>
                <a:rect l="0" t="0" r="r" b="b"/>
                <a:pathLst>
                  <a:path w="237" h="54">
                    <a:moveTo>
                      <a:pt x="237" y="54"/>
                    </a:moveTo>
                    <a:lnTo>
                      <a:pt x="3" y="0"/>
                    </a:lnTo>
                    <a:lnTo>
                      <a:pt x="0" y="29"/>
                    </a:lnTo>
                    <a:lnTo>
                      <a:pt x="23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29" name="Freeform 53"/>
              <p:cNvSpPr>
                <a:spLocks/>
              </p:cNvSpPr>
              <p:nvPr/>
            </p:nvSpPr>
            <p:spPr bwMode="auto">
              <a:xfrm>
                <a:off x="4056" y="1425"/>
                <a:ext cx="241" cy="54"/>
              </a:xfrm>
              <a:custGeom>
                <a:avLst/>
                <a:gdLst>
                  <a:gd name="T0" fmla="*/ 241 w 241"/>
                  <a:gd name="T1" fmla="*/ 25 h 54"/>
                  <a:gd name="T2" fmla="*/ 237 w 241"/>
                  <a:gd name="T3" fmla="*/ 54 h 54"/>
                  <a:gd name="T4" fmla="*/ 0 w 241"/>
                  <a:gd name="T5" fmla="*/ 29 h 54"/>
                  <a:gd name="T6" fmla="*/ 3 w 241"/>
                  <a:gd name="T7" fmla="*/ 0 h 54"/>
                  <a:gd name="T8" fmla="*/ 241 w 241"/>
                  <a:gd name="T9" fmla="*/ 25 h 54"/>
                </a:gdLst>
                <a:ahLst/>
                <a:cxnLst>
                  <a:cxn ang="0">
                    <a:pos x="T0" y="T1"/>
                  </a:cxn>
                  <a:cxn ang="0">
                    <a:pos x="T2" y="T3"/>
                  </a:cxn>
                  <a:cxn ang="0">
                    <a:pos x="T4" y="T5"/>
                  </a:cxn>
                  <a:cxn ang="0">
                    <a:pos x="T6" y="T7"/>
                  </a:cxn>
                  <a:cxn ang="0">
                    <a:pos x="T8" y="T9"/>
                  </a:cxn>
                </a:cxnLst>
                <a:rect l="0" t="0" r="r" b="b"/>
                <a:pathLst>
                  <a:path w="241" h="54">
                    <a:moveTo>
                      <a:pt x="241" y="25"/>
                    </a:moveTo>
                    <a:lnTo>
                      <a:pt x="237" y="54"/>
                    </a:lnTo>
                    <a:lnTo>
                      <a:pt x="0" y="29"/>
                    </a:lnTo>
                    <a:lnTo>
                      <a:pt x="3" y="0"/>
                    </a:lnTo>
                    <a:lnTo>
                      <a:pt x="241" y="25"/>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30" name="Freeform 54"/>
              <p:cNvSpPr>
                <a:spLocks/>
              </p:cNvSpPr>
              <p:nvPr/>
            </p:nvSpPr>
            <p:spPr bwMode="auto">
              <a:xfrm>
                <a:off x="3818" y="1416"/>
                <a:ext cx="241" cy="38"/>
              </a:xfrm>
              <a:custGeom>
                <a:avLst/>
                <a:gdLst>
                  <a:gd name="T0" fmla="*/ 241 w 241"/>
                  <a:gd name="T1" fmla="*/ 9 h 38"/>
                  <a:gd name="T2" fmla="*/ 238 w 241"/>
                  <a:gd name="T3" fmla="*/ 38 h 38"/>
                  <a:gd name="T4" fmla="*/ 0 w 241"/>
                  <a:gd name="T5" fmla="*/ 0 h 38"/>
                  <a:gd name="T6" fmla="*/ 241 w 241"/>
                  <a:gd name="T7" fmla="*/ 9 h 38"/>
                </a:gdLst>
                <a:ahLst/>
                <a:cxnLst>
                  <a:cxn ang="0">
                    <a:pos x="T0" y="T1"/>
                  </a:cxn>
                  <a:cxn ang="0">
                    <a:pos x="T2" y="T3"/>
                  </a:cxn>
                  <a:cxn ang="0">
                    <a:pos x="T4" y="T5"/>
                  </a:cxn>
                  <a:cxn ang="0">
                    <a:pos x="T6" y="T7"/>
                  </a:cxn>
                </a:cxnLst>
                <a:rect l="0" t="0" r="r" b="b"/>
                <a:pathLst>
                  <a:path w="241" h="38">
                    <a:moveTo>
                      <a:pt x="241" y="9"/>
                    </a:moveTo>
                    <a:lnTo>
                      <a:pt x="238" y="38"/>
                    </a:lnTo>
                    <a:lnTo>
                      <a:pt x="0" y="0"/>
                    </a:lnTo>
                    <a:lnTo>
                      <a:pt x="24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1" name="Freeform 55"/>
              <p:cNvSpPr>
                <a:spLocks/>
              </p:cNvSpPr>
              <p:nvPr/>
            </p:nvSpPr>
            <p:spPr bwMode="auto">
              <a:xfrm>
                <a:off x="3818" y="1416"/>
                <a:ext cx="238" cy="38"/>
              </a:xfrm>
              <a:custGeom>
                <a:avLst/>
                <a:gdLst>
                  <a:gd name="T0" fmla="*/ 238 w 238"/>
                  <a:gd name="T1" fmla="*/ 38 h 38"/>
                  <a:gd name="T2" fmla="*/ 0 w 238"/>
                  <a:gd name="T3" fmla="*/ 0 h 38"/>
                  <a:gd name="T4" fmla="*/ 0 w 238"/>
                  <a:gd name="T5" fmla="*/ 29 h 38"/>
                  <a:gd name="T6" fmla="*/ 238 w 238"/>
                  <a:gd name="T7" fmla="*/ 38 h 38"/>
                </a:gdLst>
                <a:ahLst/>
                <a:cxnLst>
                  <a:cxn ang="0">
                    <a:pos x="T0" y="T1"/>
                  </a:cxn>
                  <a:cxn ang="0">
                    <a:pos x="T2" y="T3"/>
                  </a:cxn>
                  <a:cxn ang="0">
                    <a:pos x="T4" y="T5"/>
                  </a:cxn>
                  <a:cxn ang="0">
                    <a:pos x="T6" y="T7"/>
                  </a:cxn>
                </a:cxnLst>
                <a:rect l="0" t="0" r="r" b="b"/>
                <a:pathLst>
                  <a:path w="238" h="38">
                    <a:moveTo>
                      <a:pt x="238" y="38"/>
                    </a:moveTo>
                    <a:lnTo>
                      <a:pt x="0" y="0"/>
                    </a:lnTo>
                    <a:lnTo>
                      <a:pt x="0" y="29"/>
                    </a:lnTo>
                    <a:lnTo>
                      <a:pt x="238"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2" name="Freeform 56"/>
              <p:cNvSpPr>
                <a:spLocks/>
              </p:cNvSpPr>
              <p:nvPr/>
            </p:nvSpPr>
            <p:spPr bwMode="auto">
              <a:xfrm>
                <a:off x="3818" y="1416"/>
                <a:ext cx="241" cy="38"/>
              </a:xfrm>
              <a:custGeom>
                <a:avLst/>
                <a:gdLst>
                  <a:gd name="T0" fmla="*/ 241 w 241"/>
                  <a:gd name="T1" fmla="*/ 9 h 38"/>
                  <a:gd name="T2" fmla="*/ 238 w 241"/>
                  <a:gd name="T3" fmla="*/ 38 h 38"/>
                  <a:gd name="T4" fmla="*/ 0 w 241"/>
                  <a:gd name="T5" fmla="*/ 29 h 38"/>
                  <a:gd name="T6" fmla="*/ 0 w 241"/>
                  <a:gd name="T7" fmla="*/ 0 h 38"/>
                  <a:gd name="T8" fmla="*/ 241 w 241"/>
                  <a:gd name="T9" fmla="*/ 9 h 38"/>
                </a:gdLst>
                <a:ahLst/>
                <a:cxnLst>
                  <a:cxn ang="0">
                    <a:pos x="T0" y="T1"/>
                  </a:cxn>
                  <a:cxn ang="0">
                    <a:pos x="T2" y="T3"/>
                  </a:cxn>
                  <a:cxn ang="0">
                    <a:pos x="T4" y="T5"/>
                  </a:cxn>
                  <a:cxn ang="0">
                    <a:pos x="T6" y="T7"/>
                  </a:cxn>
                  <a:cxn ang="0">
                    <a:pos x="T8" y="T9"/>
                  </a:cxn>
                </a:cxnLst>
                <a:rect l="0" t="0" r="r" b="b"/>
                <a:pathLst>
                  <a:path w="241" h="38">
                    <a:moveTo>
                      <a:pt x="241" y="9"/>
                    </a:moveTo>
                    <a:lnTo>
                      <a:pt x="238" y="38"/>
                    </a:lnTo>
                    <a:lnTo>
                      <a:pt x="0" y="29"/>
                    </a:lnTo>
                    <a:lnTo>
                      <a:pt x="0" y="0"/>
                    </a:lnTo>
                    <a:lnTo>
                      <a:pt x="241" y="9"/>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33" name="Freeform 57"/>
              <p:cNvSpPr>
                <a:spLocks/>
              </p:cNvSpPr>
              <p:nvPr/>
            </p:nvSpPr>
            <p:spPr bwMode="auto">
              <a:xfrm>
                <a:off x="3578" y="1416"/>
                <a:ext cx="240" cy="29"/>
              </a:xfrm>
              <a:custGeom>
                <a:avLst/>
                <a:gdLst>
                  <a:gd name="T0" fmla="*/ 240 w 240"/>
                  <a:gd name="T1" fmla="*/ 0 h 29"/>
                  <a:gd name="T2" fmla="*/ 240 w 240"/>
                  <a:gd name="T3" fmla="*/ 29 h 29"/>
                  <a:gd name="T4" fmla="*/ 0 w 240"/>
                  <a:gd name="T5" fmla="*/ 9 h 29"/>
                  <a:gd name="T6" fmla="*/ 240 w 240"/>
                  <a:gd name="T7" fmla="*/ 0 h 29"/>
                </a:gdLst>
                <a:ahLst/>
                <a:cxnLst>
                  <a:cxn ang="0">
                    <a:pos x="T0" y="T1"/>
                  </a:cxn>
                  <a:cxn ang="0">
                    <a:pos x="T2" y="T3"/>
                  </a:cxn>
                  <a:cxn ang="0">
                    <a:pos x="T4" y="T5"/>
                  </a:cxn>
                  <a:cxn ang="0">
                    <a:pos x="T6" y="T7"/>
                  </a:cxn>
                </a:cxnLst>
                <a:rect l="0" t="0" r="r" b="b"/>
                <a:pathLst>
                  <a:path w="240" h="29">
                    <a:moveTo>
                      <a:pt x="240" y="0"/>
                    </a:moveTo>
                    <a:lnTo>
                      <a:pt x="240" y="29"/>
                    </a:lnTo>
                    <a:lnTo>
                      <a:pt x="0" y="9"/>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4" name="Freeform 58"/>
              <p:cNvSpPr>
                <a:spLocks/>
              </p:cNvSpPr>
              <p:nvPr/>
            </p:nvSpPr>
            <p:spPr bwMode="auto">
              <a:xfrm>
                <a:off x="3578" y="1425"/>
                <a:ext cx="240" cy="29"/>
              </a:xfrm>
              <a:custGeom>
                <a:avLst/>
                <a:gdLst>
                  <a:gd name="T0" fmla="*/ 240 w 240"/>
                  <a:gd name="T1" fmla="*/ 20 h 29"/>
                  <a:gd name="T2" fmla="*/ 0 w 240"/>
                  <a:gd name="T3" fmla="*/ 0 h 29"/>
                  <a:gd name="T4" fmla="*/ 2 w 240"/>
                  <a:gd name="T5" fmla="*/ 29 h 29"/>
                  <a:gd name="T6" fmla="*/ 240 w 240"/>
                  <a:gd name="T7" fmla="*/ 20 h 29"/>
                </a:gdLst>
                <a:ahLst/>
                <a:cxnLst>
                  <a:cxn ang="0">
                    <a:pos x="T0" y="T1"/>
                  </a:cxn>
                  <a:cxn ang="0">
                    <a:pos x="T2" y="T3"/>
                  </a:cxn>
                  <a:cxn ang="0">
                    <a:pos x="T4" y="T5"/>
                  </a:cxn>
                  <a:cxn ang="0">
                    <a:pos x="T6" y="T7"/>
                  </a:cxn>
                </a:cxnLst>
                <a:rect l="0" t="0" r="r" b="b"/>
                <a:pathLst>
                  <a:path w="240" h="29">
                    <a:moveTo>
                      <a:pt x="240" y="20"/>
                    </a:moveTo>
                    <a:lnTo>
                      <a:pt x="0" y="0"/>
                    </a:lnTo>
                    <a:lnTo>
                      <a:pt x="2" y="29"/>
                    </a:lnTo>
                    <a:lnTo>
                      <a:pt x="240"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5" name="Freeform 59"/>
              <p:cNvSpPr>
                <a:spLocks/>
              </p:cNvSpPr>
              <p:nvPr/>
            </p:nvSpPr>
            <p:spPr bwMode="auto">
              <a:xfrm>
                <a:off x="3578" y="1416"/>
                <a:ext cx="240" cy="38"/>
              </a:xfrm>
              <a:custGeom>
                <a:avLst/>
                <a:gdLst>
                  <a:gd name="T0" fmla="*/ 240 w 240"/>
                  <a:gd name="T1" fmla="*/ 0 h 38"/>
                  <a:gd name="T2" fmla="*/ 240 w 240"/>
                  <a:gd name="T3" fmla="*/ 29 h 38"/>
                  <a:gd name="T4" fmla="*/ 2 w 240"/>
                  <a:gd name="T5" fmla="*/ 38 h 38"/>
                  <a:gd name="T6" fmla="*/ 0 w 240"/>
                  <a:gd name="T7" fmla="*/ 9 h 38"/>
                  <a:gd name="T8" fmla="*/ 240 w 240"/>
                  <a:gd name="T9" fmla="*/ 0 h 38"/>
                </a:gdLst>
                <a:ahLst/>
                <a:cxnLst>
                  <a:cxn ang="0">
                    <a:pos x="T0" y="T1"/>
                  </a:cxn>
                  <a:cxn ang="0">
                    <a:pos x="T2" y="T3"/>
                  </a:cxn>
                  <a:cxn ang="0">
                    <a:pos x="T4" y="T5"/>
                  </a:cxn>
                  <a:cxn ang="0">
                    <a:pos x="T6" y="T7"/>
                  </a:cxn>
                  <a:cxn ang="0">
                    <a:pos x="T8" y="T9"/>
                  </a:cxn>
                </a:cxnLst>
                <a:rect l="0" t="0" r="r" b="b"/>
                <a:pathLst>
                  <a:path w="240" h="38">
                    <a:moveTo>
                      <a:pt x="240" y="0"/>
                    </a:moveTo>
                    <a:lnTo>
                      <a:pt x="240" y="29"/>
                    </a:lnTo>
                    <a:lnTo>
                      <a:pt x="2" y="38"/>
                    </a:lnTo>
                    <a:lnTo>
                      <a:pt x="0" y="9"/>
                    </a:lnTo>
                    <a:lnTo>
                      <a:pt x="240"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36" name="Freeform 60"/>
              <p:cNvSpPr>
                <a:spLocks/>
              </p:cNvSpPr>
              <p:nvPr/>
            </p:nvSpPr>
            <p:spPr bwMode="auto">
              <a:xfrm>
                <a:off x="3339" y="1425"/>
                <a:ext cx="241" cy="29"/>
              </a:xfrm>
              <a:custGeom>
                <a:avLst/>
                <a:gdLst>
                  <a:gd name="T0" fmla="*/ 239 w 241"/>
                  <a:gd name="T1" fmla="*/ 0 h 29"/>
                  <a:gd name="T2" fmla="*/ 241 w 241"/>
                  <a:gd name="T3" fmla="*/ 29 h 29"/>
                  <a:gd name="T4" fmla="*/ 0 w 241"/>
                  <a:gd name="T5" fmla="*/ 25 h 29"/>
                  <a:gd name="T6" fmla="*/ 239 w 241"/>
                  <a:gd name="T7" fmla="*/ 0 h 29"/>
                </a:gdLst>
                <a:ahLst/>
                <a:cxnLst>
                  <a:cxn ang="0">
                    <a:pos x="T0" y="T1"/>
                  </a:cxn>
                  <a:cxn ang="0">
                    <a:pos x="T2" y="T3"/>
                  </a:cxn>
                  <a:cxn ang="0">
                    <a:pos x="T4" y="T5"/>
                  </a:cxn>
                  <a:cxn ang="0">
                    <a:pos x="T6" y="T7"/>
                  </a:cxn>
                </a:cxnLst>
                <a:rect l="0" t="0" r="r" b="b"/>
                <a:pathLst>
                  <a:path w="241" h="29">
                    <a:moveTo>
                      <a:pt x="239" y="0"/>
                    </a:moveTo>
                    <a:lnTo>
                      <a:pt x="241" y="29"/>
                    </a:lnTo>
                    <a:lnTo>
                      <a:pt x="0" y="25"/>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7" name="Freeform 61"/>
              <p:cNvSpPr>
                <a:spLocks/>
              </p:cNvSpPr>
              <p:nvPr/>
            </p:nvSpPr>
            <p:spPr bwMode="auto">
              <a:xfrm>
                <a:off x="3339" y="1450"/>
                <a:ext cx="241" cy="29"/>
              </a:xfrm>
              <a:custGeom>
                <a:avLst/>
                <a:gdLst>
                  <a:gd name="T0" fmla="*/ 241 w 241"/>
                  <a:gd name="T1" fmla="*/ 4 h 29"/>
                  <a:gd name="T2" fmla="*/ 0 w 241"/>
                  <a:gd name="T3" fmla="*/ 0 h 29"/>
                  <a:gd name="T4" fmla="*/ 4 w 241"/>
                  <a:gd name="T5" fmla="*/ 29 h 29"/>
                  <a:gd name="T6" fmla="*/ 241 w 241"/>
                  <a:gd name="T7" fmla="*/ 4 h 29"/>
                </a:gdLst>
                <a:ahLst/>
                <a:cxnLst>
                  <a:cxn ang="0">
                    <a:pos x="T0" y="T1"/>
                  </a:cxn>
                  <a:cxn ang="0">
                    <a:pos x="T2" y="T3"/>
                  </a:cxn>
                  <a:cxn ang="0">
                    <a:pos x="T4" y="T5"/>
                  </a:cxn>
                  <a:cxn ang="0">
                    <a:pos x="T6" y="T7"/>
                  </a:cxn>
                </a:cxnLst>
                <a:rect l="0" t="0" r="r" b="b"/>
                <a:pathLst>
                  <a:path w="241" h="29">
                    <a:moveTo>
                      <a:pt x="241" y="4"/>
                    </a:moveTo>
                    <a:lnTo>
                      <a:pt x="0" y="0"/>
                    </a:lnTo>
                    <a:lnTo>
                      <a:pt x="4" y="29"/>
                    </a:lnTo>
                    <a:lnTo>
                      <a:pt x="241"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8" name="Freeform 62"/>
              <p:cNvSpPr>
                <a:spLocks/>
              </p:cNvSpPr>
              <p:nvPr/>
            </p:nvSpPr>
            <p:spPr bwMode="auto">
              <a:xfrm>
                <a:off x="3339" y="1425"/>
                <a:ext cx="241" cy="54"/>
              </a:xfrm>
              <a:custGeom>
                <a:avLst/>
                <a:gdLst>
                  <a:gd name="T0" fmla="*/ 239 w 241"/>
                  <a:gd name="T1" fmla="*/ 0 h 54"/>
                  <a:gd name="T2" fmla="*/ 241 w 241"/>
                  <a:gd name="T3" fmla="*/ 29 h 54"/>
                  <a:gd name="T4" fmla="*/ 4 w 241"/>
                  <a:gd name="T5" fmla="*/ 54 h 54"/>
                  <a:gd name="T6" fmla="*/ 0 w 241"/>
                  <a:gd name="T7" fmla="*/ 25 h 54"/>
                  <a:gd name="T8" fmla="*/ 239 w 241"/>
                  <a:gd name="T9" fmla="*/ 0 h 54"/>
                </a:gdLst>
                <a:ahLst/>
                <a:cxnLst>
                  <a:cxn ang="0">
                    <a:pos x="T0" y="T1"/>
                  </a:cxn>
                  <a:cxn ang="0">
                    <a:pos x="T2" y="T3"/>
                  </a:cxn>
                  <a:cxn ang="0">
                    <a:pos x="T4" y="T5"/>
                  </a:cxn>
                  <a:cxn ang="0">
                    <a:pos x="T6" y="T7"/>
                  </a:cxn>
                  <a:cxn ang="0">
                    <a:pos x="T8" y="T9"/>
                  </a:cxn>
                </a:cxnLst>
                <a:rect l="0" t="0" r="r" b="b"/>
                <a:pathLst>
                  <a:path w="241" h="54">
                    <a:moveTo>
                      <a:pt x="239" y="0"/>
                    </a:moveTo>
                    <a:lnTo>
                      <a:pt x="241" y="29"/>
                    </a:lnTo>
                    <a:lnTo>
                      <a:pt x="4" y="54"/>
                    </a:lnTo>
                    <a:lnTo>
                      <a:pt x="0" y="25"/>
                    </a:lnTo>
                    <a:lnTo>
                      <a:pt x="239"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39" name="Freeform 63"/>
              <p:cNvSpPr>
                <a:spLocks/>
              </p:cNvSpPr>
              <p:nvPr/>
            </p:nvSpPr>
            <p:spPr bwMode="auto">
              <a:xfrm>
                <a:off x="3103" y="1450"/>
                <a:ext cx="240" cy="43"/>
              </a:xfrm>
              <a:custGeom>
                <a:avLst/>
                <a:gdLst>
                  <a:gd name="T0" fmla="*/ 236 w 240"/>
                  <a:gd name="T1" fmla="*/ 0 h 43"/>
                  <a:gd name="T2" fmla="*/ 240 w 240"/>
                  <a:gd name="T3" fmla="*/ 29 h 43"/>
                  <a:gd name="T4" fmla="*/ 0 w 240"/>
                  <a:gd name="T5" fmla="*/ 43 h 43"/>
                  <a:gd name="T6" fmla="*/ 236 w 240"/>
                  <a:gd name="T7" fmla="*/ 0 h 43"/>
                </a:gdLst>
                <a:ahLst/>
                <a:cxnLst>
                  <a:cxn ang="0">
                    <a:pos x="T0" y="T1"/>
                  </a:cxn>
                  <a:cxn ang="0">
                    <a:pos x="T2" y="T3"/>
                  </a:cxn>
                  <a:cxn ang="0">
                    <a:pos x="T4" y="T5"/>
                  </a:cxn>
                  <a:cxn ang="0">
                    <a:pos x="T6" y="T7"/>
                  </a:cxn>
                </a:cxnLst>
                <a:rect l="0" t="0" r="r" b="b"/>
                <a:pathLst>
                  <a:path w="240" h="43">
                    <a:moveTo>
                      <a:pt x="236" y="0"/>
                    </a:moveTo>
                    <a:lnTo>
                      <a:pt x="240" y="29"/>
                    </a:lnTo>
                    <a:lnTo>
                      <a:pt x="0" y="43"/>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0" name="Freeform 64"/>
              <p:cNvSpPr>
                <a:spLocks/>
              </p:cNvSpPr>
              <p:nvPr/>
            </p:nvSpPr>
            <p:spPr bwMode="auto">
              <a:xfrm>
                <a:off x="3103" y="1479"/>
                <a:ext cx="240" cy="43"/>
              </a:xfrm>
              <a:custGeom>
                <a:avLst/>
                <a:gdLst>
                  <a:gd name="T0" fmla="*/ 240 w 240"/>
                  <a:gd name="T1" fmla="*/ 0 h 43"/>
                  <a:gd name="T2" fmla="*/ 0 w 240"/>
                  <a:gd name="T3" fmla="*/ 14 h 43"/>
                  <a:gd name="T4" fmla="*/ 6 w 240"/>
                  <a:gd name="T5" fmla="*/ 43 h 43"/>
                  <a:gd name="T6" fmla="*/ 240 w 240"/>
                  <a:gd name="T7" fmla="*/ 0 h 43"/>
                </a:gdLst>
                <a:ahLst/>
                <a:cxnLst>
                  <a:cxn ang="0">
                    <a:pos x="T0" y="T1"/>
                  </a:cxn>
                  <a:cxn ang="0">
                    <a:pos x="T2" y="T3"/>
                  </a:cxn>
                  <a:cxn ang="0">
                    <a:pos x="T4" y="T5"/>
                  </a:cxn>
                  <a:cxn ang="0">
                    <a:pos x="T6" y="T7"/>
                  </a:cxn>
                </a:cxnLst>
                <a:rect l="0" t="0" r="r" b="b"/>
                <a:pathLst>
                  <a:path w="240" h="43">
                    <a:moveTo>
                      <a:pt x="240" y="0"/>
                    </a:moveTo>
                    <a:lnTo>
                      <a:pt x="0" y="14"/>
                    </a:lnTo>
                    <a:lnTo>
                      <a:pt x="6" y="43"/>
                    </a:lnTo>
                    <a:lnTo>
                      <a:pt x="24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1" name="Freeform 65"/>
              <p:cNvSpPr>
                <a:spLocks/>
              </p:cNvSpPr>
              <p:nvPr/>
            </p:nvSpPr>
            <p:spPr bwMode="auto">
              <a:xfrm>
                <a:off x="3103" y="1450"/>
                <a:ext cx="240" cy="72"/>
              </a:xfrm>
              <a:custGeom>
                <a:avLst/>
                <a:gdLst>
                  <a:gd name="T0" fmla="*/ 236 w 240"/>
                  <a:gd name="T1" fmla="*/ 0 h 72"/>
                  <a:gd name="T2" fmla="*/ 240 w 240"/>
                  <a:gd name="T3" fmla="*/ 29 h 72"/>
                  <a:gd name="T4" fmla="*/ 6 w 240"/>
                  <a:gd name="T5" fmla="*/ 72 h 72"/>
                  <a:gd name="T6" fmla="*/ 0 w 240"/>
                  <a:gd name="T7" fmla="*/ 43 h 72"/>
                  <a:gd name="T8" fmla="*/ 236 w 240"/>
                  <a:gd name="T9" fmla="*/ 0 h 72"/>
                </a:gdLst>
                <a:ahLst/>
                <a:cxnLst>
                  <a:cxn ang="0">
                    <a:pos x="T0" y="T1"/>
                  </a:cxn>
                  <a:cxn ang="0">
                    <a:pos x="T2" y="T3"/>
                  </a:cxn>
                  <a:cxn ang="0">
                    <a:pos x="T4" y="T5"/>
                  </a:cxn>
                  <a:cxn ang="0">
                    <a:pos x="T6" y="T7"/>
                  </a:cxn>
                  <a:cxn ang="0">
                    <a:pos x="T8" y="T9"/>
                  </a:cxn>
                </a:cxnLst>
                <a:rect l="0" t="0" r="r" b="b"/>
                <a:pathLst>
                  <a:path w="240" h="72">
                    <a:moveTo>
                      <a:pt x="236" y="0"/>
                    </a:moveTo>
                    <a:lnTo>
                      <a:pt x="240" y="29"/>
                    </a:lnTo>
                    <a:lnTo>
                      <a:pt x="6" y="72"/>
                    </a:lnTo>
                    <a:lnTo>
                      <a:pt x="0" y="43"/>
                    </a:lnTo>
                    <a:lnTo>
                      <a:pt x="236"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42" name="Freeform 66"/>
              <p:cNvSpPr>
                <a:spLocks/>
              </p:cNvSpPr>
              <p:nvPr/>
            </p:nvSpPr>
            <p:spPr bwMode="auto">
              <a:xfrm>
                <a:off x="2870" y="1493"/>
                <a:ext cx="239" cy="59"/>
              </a:xfrm>
              <a:custGeom>
                <a:avLst/>
                <a:gdLst>
                  <a:gd name="T0" fmla="*/ 233 w 239"/>
                  <a:gd name="T1" fmla="*/ 0 h 59"/>
                  <a:gd name="T2" fmla="*/ 239 w 239"/>
                  <a:gd name="T3" fmla="*/ 29 h 59"/>
                  <a:gd name="T4" fmla="*/ 0 w 239"/>
                  <a:gd name="T5" fmla="*/ 59 h 59"/>
                  <a:gd name="T6" fmla="*/ 233 w 239"/>
                  <a:gd name="T7" fmla="*/ 0 h 59"/>
                </a:gdLst>
                <a:ahLst/>
                <a:cxnLst>
                  <a:cxn ang="0">
                    <a:pos x="T0" y="T1"/>
                  </a:cxn>
                  <a:cxn ang="0">
                    <a:pos x="T2" y="T3"/>
                  </a:cxn>
                  <a:cxn ang="0">
                    <a:pos x="T4" y="T5"/>
                  </a:cxn>
                  <a:cxn ang="0">
                    <a:pos x="T6" y="T7"/>
                  </a:cxn>
                </a:cxnLst>
                <a:rect l="0" t="0" r="r" b="b"/>
                <a:pathLst>
                  <a:path w="239" h="59">
                    <a:moveTo>
                      <a:pt x="233" y="0"/>
                    </a:moveTo>
                    <a:lnTo>
                      <a:pt x="239" y="29"/>
                    </a:lnTo>
                    <a:lnTo>
                      <a:pt x="0" y="59"/>
                    </a:lnTo>
                    <a:lnTo>
                      <a:pt x="2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3" name="Freeform 67"/>
              <p:cNvSpPr>
                <a:spLocks/>
              </p:cNvSpPr>
              <p:nvPr/>
            </p:nvSpPr>
            <p:spPr bwMode="auto">
              <a:xfrm>
                <a:off x="2870" y="1522"/>
                <a:ext cx="239" cy="58"/>
              </a:xfrm>
              <a:custGeom>
                <a:avLst/>
                <a:gdLst>
                  <a:gd name="T0" fmla="*/ 239 w 239"/>
                  <a:gd name="T1" fmla="*/ 0 h 58"/>
                  <a:gd name="T2" fmla="*/ 0 w 239"/>
                  <a:gd name="T3" fmla="*/ 30 h 58"/>
                  <a:gd name="T4" fmla="*/ 8 w 239"/>
                  <a:gd name="T5" fmla="*/ 58 h 58"/>
                  <a:gd name="T6" fmla="*/ 239 w 239"/>
                  <a:gd name="T7" fmla="*/ 0 h 58"/>
                </a:gdLst>
                <a:ahLst/>
                <a:cxnLst>
                  <a:cxn ang="0">
                    <a:pos x="T0" y="T1"/>
                  </a:cxn>
                  <a:cxn ang="0">
                    <a:pos x="T2" y="T3"/>
                  </a:cxn>
                  <a:cxn ang="0">
                    <a:pos x="T4" y="T5"/>
                  </a:cxn>
                  <a:cxn ang="0">
                    <a:pos x="T6" y="T7"/>
                  </a:cxn>
                </a:cxnLst>
                <a:rect l="0" t="0" r="r" b="b"/>
                <a:pathLst>
                  <a:path w="239" h="58">
                    <a:moveTo>
                      <a:pt x="239" y="0"/>
                    </a:moveTo>
                    <a:lnTo>
                      <a:pt x="0" y="30"/>
                    </a:lnTo>
                    <a:lnTo>
                      <a:pt x="8" y="58"/>
                    </a:lnTo>
                    <a:lnTo>
                      <a:pt x="2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4" name="Freeform 68"/>
              <p:cNvSpPr>
                <a:spLocks/>
              </p:cNvSpPr>
              <p:nvPr/>
            </p:nvSpPr>
            <p:spPr bwMode="auto">
              <a:xfrm>
                <a:off x="2870" y="1493"/>
                <a:ext cx="239" cy="87"/>
              </a:xfrm>
              <a:custGeom>
                <a:avLst/>
                <a:gdLst>
                  <a:gd name="T0" fmla="*/ 233 w 239"/>
                  <a:gd name="T1" fmla="*/ 0 h 87"/>
                  <a:gd name="T2" fmla="*/ 239 w 239"/>
                  <a:gd name="T3" fmla="*/ 29 h 87"/>
                  <a:gd name="T4" fmla="*/ 8 w 239"/>
                  <a:gd name="T5" fmla="*/ 87 h 87"/>
                  <a:gd name="T6" fmla="*/ 0 w 239"/>
                  <a:gd name="T7" fmla="*/ 59 h 87"/>
                  <a:gd name="T8" fmla="*/ 233 w 239"/>
                  <a:gd name="T9" fmla="*/ 0 h 87"/>
                </a:gdLst>
                <a:ahLst/>
                <a:cxnLst>
                  <a:cxn ang="0">
                    <a:pos x="T0" y="T1"/>
                  </a:cxn>
                  <a:cxn ang="0">
                    <a:pos x="T2" y="T3"/>
                  </a:cxn>
                  <a:cxn ang="0">
                    <a:pos x="T4" y="T5"/>
                  </a:cxn>
                  <a:cxn ang="0">
                    <a:pos x="T6" y="T7"/>
                  </a:cxn>
                  <a:cxn ang="0">
                    <a:pos x="T8" y="T9"/>
                  </a:cxn>
                </a:cxnLst>
                <a:rect l="0" t="0" r="r" b="b"/>
                <a:pathLst>
                  <a:path w="239" h="87">
                    <a:moveTo>
                      <a:pt x="233" y="0"/>
                    </a:moveTo>
                    <a:lnTo>
                      <a:pt x="239" y="29"/>
                    </a:lnTo>
                    <a:lnTo>
                      <a:pt x="8" y="87"/>
                    </a:lnTo>
                    <a:lnTo>
                      <a:pt x="0" y="59"/>
                    </a:lnTo>
                    <a:lnTo>
                      <a:pt x="233"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45" name="Freeform 69"/>
              <p:cNvSpPr>
                <a:spLocks/>
              </p:cNvSpPr>
              <p:nvPr/>
            </p:nvSpPr>
            <p:spPr bwMode="auto">
              <a:xfrm>
                <a:off x="2642" y="1552"/>
                <a:ext cx="236" cy="76"/>
              </a:xfrm>
              <a:custGeom>
                <a:avLst/>
                <a:gdLst>
                  <a:gd name="T0" fmla="*/ 228 w 236"/>
                  <a:gd name="T1" fmla="*/ 0 h 76"/>
                  <a:gd name="T2" fmla="*/ 236 w 236"/>
                  <a:gd name="T3" fmla="*/ 28 h 76"/>
                  <a:gd name="T4" fmla="*/ 0 w 236"/>
                  <a:gd name="T5" fmla="*/ 76 h 76"/>
                  <a:gd name="T6" fmla="*/ 228 w 236"/>
                  <a:gd name="T7" fmla="*/ 0 h 76"/>
                </a:gdLst>
                <a:ahLst/>
                <a:cxnLst>
                  <a:cxn ang="0">
                    <a:pos x="T0" y="T1"/>
                  </a:cxn>
                  <a:cxn ang="0">
                    <a:pos x="T2" y="T3"/>
                  </a:cxn>
                  <a:cxn ang="0">
                    <a:pos x="T4" y="T5"/>
                  </a:cxn>
                  <a:cxn ang="0">
                    <a:pos x="T6" y="T7"/>
                  </a:cxn>
                </a:cxnLst>
                <a:rect l="0" t="0" r="r" b="b"/>
                <a:pathLst>
                  <a:path w="236" h="76">
                    <a:moveTo>
                      <a:pt x="228" y="0"/>
                    </a:moveTo>
                    <a:lnTo>
                      <a:pt x="236" y="28"/>
                    </a:lnTo>
                    <a:lnTo>
                      <a:pt x="0" y="76"/>
                    </a:lnTo>
                    <a:lnTo>
                      <a:pt x="2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6" name="Freeform 70"/>
              <p:cNvSpPr>
                <a:spLocks/>
              </p:cNvSpPr>
              <p:nvPr/>
            </p:nvSpPr>
            <p:spPr bwMode="auto">
              <a:xfrm>
                <a:off x="2642" y="1580"/>
                <a:ext cx="236" cy="75"/>
              </a:xfrm>
              <a:custGeom>
                <a:avLst/>
                <a:gdLst>
                  <a:gd name="T0" fmla="*/ 236 w 236"/>
                  <a:gd name="T1" fmla="*/ 0 h 75"/>
                  <a:gd name="T2" fmla="*/ 0 w 236"/>
                  <a:gd name="T3" fmla="*/ 48 h 75"/>
                  <a:gd name="T4" fmla="*/ 10 w 236"/>
                  <a:gd name="T5" fmla="*/ 75 h 75"/>
                  <a:gd name="T6" fmla="*/ 236 w 236"/>
                  <a:gd name="T7" fmla="*/ 0 h 75"/>
                </a:gdLst>
                <a:ahLst/>
                <a:cxnLst>
                  <a:cxn ang="0">
                    <a:pos x="T0" y="T1"/>
                  </a:cxn>
                  <a:cxn ang="0">
                    <a:pos x="T2" y="T3"/>
                  </a:cxn>
                  <a:cxn ang="0">
                    <a:pos x="T4" y="T5"/>
                  </a:cxn>
                  <a:cxn ang="0">
                    <a:pos x="T6" y="T7"/>
                  </a:cxn>
                </a:cxnLst>
                <a:rect l="0" t="0" r="r" b="b"/>
                <a:pathLst>
                  <a:path w="236" h="75">
                    <a:moveTo>
                      <a:pt x="236" y="0"/>
                    </a:moveTo>
                    <a:lnTo>
                      <a:pt x="0" y="48"/>
                    </a:lnTo>
                    <a:lnTo>
                      <a:pt x="10" y="75"/>
                    </a:lnTo>
                    <a:lnTo>
                      <a:pt x="23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7" name="Freeform 71"/>
              <p:cNvSpPr>
                <a:spLocks/>
              </p:cNvSpPr>
              <p:nvPr/>
            </p:nvSpPr>
            <p:spPr bwMode="auto">
              <a:xfrm>
                <a:off x="2642" y="1552"/>
                <a:ext cx="236" cy="103"/>
              </a:xfrm>
              <a:custGeom>
                <a:avLst/>
                <a:gdLst>
                  <a:gd name="T0" fmla="*/ 228 w 236"/>
                  <a:gd name="T1" fmla="*/ 0 h 103"/>
                  <a:gd name="T2" fmla="*/ 236 w 236"/>
                  <a:gd name="T3" fmla="*/ 28 h 103"/>
                  <a:gd name="T4" fmla="*/ 10 w 236"/>
                  <a:gd name="T5" fmla="*/ 103 h 103"/>
                  <a:gd name="T6" fmla="*/ 0 w 236"/>
                  <a:gd name="T7" fmla="*/ 76 h 103"/>
                  <a:gd name="T8" fmla="*/ 228 w 236"/>
                  <a:gd name="T9" fmla="*/ 0 h 103"/>
                </a:gdLst>
                <a:ahLst/>
                <a:cxnLst>
                  <a:cxn ang="0">
                    <a:pos x="T0" y="T1"/>
                  </a:cxn>
                  <a:cxn ang="0">
                    <a:pos x="T2" y="T3"/>
                  </a:cxn>
                  <a:cxn ang="0">
                    <a:pos x="T4" y="T5"/>
                  </a:cxn>
                  <a:cxn ang="0">
                    <a:pos x="T6" y="T7"/>
                  </a:cxn>
                  <a:cxn ang="0">
                    <a:pos x="T8" y="T9"/>
                  </a:cxn>
                </a:cxnLst>
                <a:rect l="0" t="0" r="r" b="b"/>
                <a:pathLst>
                  <a:path w="236" h="103">
                    <a:moveTo>
                      <a:pt x="228" y="0"/>
                    </a:moveTo>
                    <a:lnTo>
                      <a:pt x="236" y="28"/>
                    </a:lnTo>
                    <a:lnTo>
                      <a:pt x="10" y="103"/>
                    </a:lnTo>
                    <a:lnTo>
                      <a:pt x="0" y="76"/>
                    </a:lnTo>
                    <a:lnTo>
                      <a:pt x="228"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48" name="Freeform 72"/>
              <p:cNvSpPr>
                <a:spLocks/>
              </p:cNvSpPr>
              <p:nvPr/>
            </p:nvSpPr>
            <p:spPr bwMode="auto">
              <a:xfrm>
                <a:off x="2420" y="1628"/>
                <a:ext cx="232" cy="91"/>
              </a:xfrm>
              <a:custGeom>
                <a:avLst/>
                <a:gdLst>
                  <a:gd name="T0" fmla="*/ 222 w 232"/>
                  <a:gd name="T1" fmla="*/ 0 h 91"/>
                  <a:gd name="T2" fmla="*/ 232 w 232"/>
                  <a:gd name="T3" fmla="*/ 27 h 91"/>
                  <a:gd name="T4" fmla="*/ 0 w 232"/>
                  <a:gd name="T5" fmla="*/ 91 h 91"/>
                  <a:gd name="T6" fmla="*/ 222 w 232"/>
                  <a:gd name="T7" fmla="*/ 0 h 91"/>
                </a:gdLst>
                <a:ahLst/>
                <a:cxnLst>
                  <a:cxn ang="0">
                    <a:pos x="T0" y="T1"/>
                  </a:cxn>
                  <a:cxn ang="0">
                    <a:pos x="T2" y="T3"/>
                  </a:cxn>
                  <a:cxn ang="0">
                    <a:pos x="T4" y="T5"/>
                  </a:cxn>
                  <a:cxn ang="0">
                    <a:pos x="T6" y="T7"/>
                  </a:cxn>
                </a:cxnLst>
                <a:rect l="0" t="0" r="r" b="b"/>
                <a:pathLst>
                  <a:path w="232" h="91">
                    <a:moveTo>
                      <a:pt x="222" y="0"/>
                    </a:moveTo>
                    <a:lnTo>
                      <a:pt x="232" y="27"/>
                    </a:lnTo>
                    <a:lnTo>
                      <a:pt x="0" y="91"/>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9" name="Freeform 73"/>
              <p:cNvSpPr>
                <a:spLocks/>
              </p:cNvSpPr>
              <p:nvPr/>
            </p:nvSpPr>
            <p:spPr bwMode="auto">
              <a:xfrm>
                <a:off x="2420" y="1655"/>
                <a:ext cx="232" cy="91"/>
              </a:xfrm>
              <a:custGeom>
                <a:avLst/>
                <a:gdLst>
                  <a:gd name="T0" fmla="*/ 232 w 232"/>
                  <a:gd name="T1" fmla="*/ 0 h 91"/>
                  <a:gd name="T2" fmla="*/ 0 w 232"/>
                  <a:gd name="T3" fmla="*/ 64 h 91"/>
                  <a:gd name="T4" fmla="*/ 12 w 232"/>
                  <a:gd name="T5" fmla="*/ 91 h 91"/>
                  <a:gd name="T6" fmla="*/ 232 w 232"/>
                  <a:gd name="T7" fmla="*/ 0 h 91"/>
                </a:gdLst>
                <a:ahLst/>
                <a:cxnLst>
                  <a:cxn ang="0">
                    <a:pos x="T0" y="T1"/>
                  </a:cxn>
                  <a:cxn ang="0">
                    <a:pos x="T2" y="T3"/>
                  </a:cxn>
                  <a:cxn ang="0">
                    <a:pos x="T4" y="T5"/>
                  </a:cxn>
                  <a:cxn ang="0">
                    <a:pos x="T6" y="T7"/>
                  </a:cxn>
                </a:cxnLst>
                <a:rect l="0" t="0" r="r" b="b"/>
                <a:pathLst>
                  <a:path w="232" h="91">
                    <a:moveTo>
                      <a:pt x="232" y="0"/>
                    </a:moveTo>
                    <a:lnTo>
                      <a:pt x="0" y="64"/>
                    </a:lnTo>
                    <a:lnTo>
                      <a:pt x="12" y="91"/>
                    </a:lnTo>
                    <a:lnTo>
                      <a:pt x="23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0" name="Freeform 74"/>
              <p:cNvSpPr>
                <a:spLocks/>
              </p:cNvSpPr>
              <p:nvPr/>
            </p:nvSpPr>
            <p:spPr bwMode="auto">
              <a:xfrm>
                <a:off x="2420" y="1628"/>
                <a:ext cx="232" cy="118"/>
              </a:xfrm>
              <a:custGeom>
                <a:avLst/>
                <a:gdLst>
                  <a:gd name="T0" fmla="*/ 222 w 232"/>
                  <a:gd name="T1" fmla="*/ 0 h 118"/>
                  <a:gd name="T2" fmla="*/ 232 w 232"/>
                  <a:gd name="T3" fmla="*/ 27 h 118"/>
                  <a:gd name="T4" fmla="*/ 12 w 232"/>
                  <a:gd name="T5" fmla="*/ 118 h 118"/>
                  <a:gd name="T6" fmla="*/ 0 w 232"/>
                  <a:gd name="T7" fmla="*/ 91 h 118"/>
                  <a:gd name="T8" fmla="*/ 222 w 232"/>
                  <a:gd name="T9" fmla="*/ 0 h 118"/>
                </a:gdLst>
                <a:ahLst/>
                <a:cxnLst>
                  <a:cxn ang="0">
                    <a:pos x="T0" y="T1"/>
                  </a:cxn>
                  <a:cxn ang="0">
                    <a:pos x="T2" y="T3"/>
                  </a:cxn>
                  <a:cxn ang="0">
                    <a:pos x="T4" y="T5"/>
                  </a:cxn>
                  <a:cxn ang="0">
                    <a:pos x="T6" y="T7"/>
                  </a:cxn>
                  <a:cxn ang="0">
                    <a:pos x="T8" y="T9"/>
                  </a:cxn>
                </a:cxnLst>
                <a:rect l="0" t="0" r="r" b="b"/>
                <a:pathLst>
                  <a:path w="232" h="118">
                    <a:moveTo>
                      <a:pt x="222" y="0"/>
                    </a:moveTo>
                    <a:lnTo>
                      <a:pt x="232" y="27"/>
                    </a:lnTo>
                    <a:lnTo>
                      <a:pt x="12" y="118"/>
                    </a:lnTo>
                    <a:lnTo>
                      <a:pt x="0" y="91"/>
                    </a:lnTo>
                    <a:lnTo>
                      <a:pt x="222"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51" name="Freeform 75"/>
              <p:cNvSpPr>
                <a:spLocks/>
              </p:cNvSpPr>
              <p:nvPr/>
            </p:nvSpPr>
            <p:spPr bwMode="auto">
              <a:xfrm>
                <a:off x="2205" y="1719"/>
                <a:ext cx="227" cy="107"/>
              </a:xfrm>
              <a:custGeom>
                <a:avLst/>
                <a:gdLst>
                  <a:gd name="T0" fmla="*/ 215 w 227"/>
                  <a:gd name="T1" fmla="*/ 0 h 107"/>
                  <a:gd name="T2" fmla="*/ 227 w 227"/>
                  <a:gd name="T3" fmla="*/ 27 h 107"/>
                  <a:gd name="T4" fmla="*/ 0 w 227"/>
                  <a:gd name="T5" fmla="*/ 107 h 107"/>
                  <a:gd name="T6" fmla="*/ 215 w 227"/>
                  <a:gd name="T7" fmla="*/ 0 h 107"/>
                </a:gdLst>
                <a:ahLst/>
                <a:cxnLst>
                  <a:cxn ang="0">
                    <a:pos x="T0" y="T1"/>
                  </a:cxn>
                  <a:cxn ang="0">
                    <a:pos x="T2" y="T3"/>
                  </a:cxn>
                  <a:cxn ang="0">
                    <a:pos x="T4" y="T5"/>
                  </a:cxn>
                  <a:cxn ang="0">
                    <a:pos x="T6" y="T7"/>
                  </a:cxn>
                </a:cxnLst>
                <a:rect l="0" t="0" r="r" b="b"/>
                <a:pathLst>
                  <a:path w="227" h="107">
                    <a:moveTo>
                      <a:pt x="215" y="0"/>
                    </a:moveTo>
                    <a:lnTo>
                      <a:pt x="227" y="27"/>
                    </a:lnTo>
                    <a:lnTo>
                      <a:pt x="0" y="107"/>
                    </a:lnTo>
                    <a:lnTo>
                      <a:pt x="21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2" name="Freeform 76"/>
              <p:cNvSpPr>
                <a:spLocks/>
              </p:cNvSpPr>
              <p:nvPr/>
            </p:nvSpPr>
            <p:spPr bwMode="auto">
              <a:xfrm>
                <a:off x="2205" y="1746"/>
                <a:ext cx="227" cy="106"/>
              </a:xfrm>
              <a:custGeom>
                <a:avLst/>
                <a:gdLst>
                  <a:gd name="T0" fmla="*/ 227 w 227"/>
                  <a:gd name="T1" fmla="*/ 0 h 106"/>
                  <a:gd name="T2" fmla="*/ 0 w 227"/>
                  <a:gd name="T3" fmla="*/ 80 h 106"/>
                  <a:gd name="T4" fmla="*/ 14 w 227"/>
                  <a:gd name="T5" fmla="*/ 106 h 106"/>
                  <a:gd name="T6" fmla="*/ 227 w 227"/>
                  <a:gd name="T7" fmla="*/ 0 h 106"/>
                </a:gdLst>
                <a:ahLst/>
                <a:cxnLst>
                  <a:cxn ang="0">
                    <a:pos x="T0" y="T1"/>
                  </a:cxn>
                  <a:cxn ang="0">
                    <a:pos x="T2" y="T3"/>
                  </a:cxn>
                  <a:cxn ang="0">
                    <a:pos x="T4" y="T5"/>
                  </a:cxn>
                  <a:cxn ang="0">
                    <a:pos x="T6" y="T7"/>
                  </a:cxn>
                </a:cxnLst>
                <a:rect l="0" t="0" r="r" b="b"/>
                <a:pathLst>
                  <a:path w="227" h="106">
                    <a:moveTo>
                      <a:pt x="227" y="0"/>
                    </a:moveTo>
                    <a:lnTo>
                      <a:pt x="0" y="80"/>
                    </a:lnTo>
                    <a:lnTo>
                      <a:pt x="14" y="106"/>
                    </a:lnTo>
                    <a:lnTo>
                      <a:pt x="2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3" name="Freeform 77"/>
              <p:cNvSpPr>
                <a:spLocks/>
              </p:cNvSpPr>
              <p:nvPr/>
            </p:nvSpPr>
            <p:spPr bwMode="auto">
              <a:xfrm>
                <a:off x="2205" y="1719"/>
                <a:ext cx="227" cy="133"/>
              </a:xfrm>
              <a:custGeom>
                <a:avLst/>
                <a:gdLst>
                  <a:gd name="T0" fmla="*/ 215 w 227"/>
                  <a:gd name="T1" fmla="*/ 0 h 133"/>
                  <a:gd name="T2" fmla="*/ 227 w 227"/>
                  <a:gd name="T3" fmla="*/ 27 h 133"/>
                  <a:gd name="T4" fmla="*/ 14 w 227"/>
                  <a:gd name="T5" fmla="*/ 133 h 133"/>
                  <a:gd name="T6" fmla="*/ 0 w 227"/>
                  <a:gd name="T7" fmla="*/ 107 h 133"/>
                  <a:gd name="T8" fmla="*/ 215 w 227"/>
                  <a:gd name="T9" fmla="*/ 0 h 133"/>
                </a:gdLst>
                <a:ahLst/>
                <a:cxnLst>
                  <a:cxn ang="0">
                    <a:pos x="T0" y="T1"/>
                  </a:cxn>
                  <a:cxn ang="0">
                    <a:pos x="T2" y="T3"/>
                  </a:cxn>
                  <a:cxn ang="0">
                    <a:pos x="T4" y="T5"/>
                  </a:cxn>
                  <a:cxn ang="0">
                    <a:pos x="T6" y="T7"/>
                  </a:cxn>
                  <a:cxn ang="0">
                    <a:pos x="T8" y="T9"/>
                  </a:cxn>
                </a:cxnLst>
                <a:rect l="0" t="0" r="r" b="b"/>
                <a:pathLst>
                  <a:path w="227" h="133">
                    <a:moveTo>
                      <a:pt x="215" y="0"/>
                    </a:moveTo>
                    <a:lnTo>
                      <a:pt x="227" y="27"/>
                    </a:lnTo>
                    <a:lnTo>
                      <a:pt x="14" y="133"/>
                    </a:lnTo>
                    <a:lnTo>
                      <a:pt x="0" y="107"/>
                    </a:lnTo>
                    <a:lnTo>
                      <a:pt x="215"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54" name="Freeform 78"/>
              <p:cNvSpPr>
                <a:spLocks/>
              </p:cNvSpPr>
              <p:nvPr/>
            </p:nvSpPr>
            <p:spPr bwMode="auto">
              <a:xfrm>
                <a:off x="1997" y="1826"/>
                <a:ext cx="222" cy="123"/>
              </a:xfrm>
              <a:custGeom>
                <a:avLst/>
                <a:gdLst>
                  <a:gd name="T0" fmla="*/ 208 w 222"/>
                  <a:gd name="T1" fmla="*/ 0 h 123"/>
                  <a:gd name="T2" fmla="*/ 222 w 222"/>
                  <a:gd name="T3" fmla="*/ 26 h 123"/>
                  <a:gd name="T4" fmla="*/ 0 w 222"/>
                  <a:gd name="T5" fmla="*/ 123 h 123"/>
                  <a:gd name="T6" fmla="*/ 208 w 222"/>
                  <a:gd name="T7" fmla="*/ 0 h 123"/>
                </a:gdLst>
                <a:ahLst/>
                <a:cxnLst>
                  <a:cxn ang="0">
                    <a:pos x="T0" y="T1"/>
                  </a:cxn>
                  <a:cxn ang="0">
                    <a:pos x="T2" y="T3"/>
                  </a:cxn>
                  <a:cxn ang="0">
                    <a:pos x="T4" y="T5"/>
                  </a:cxn>
                  <a:cxn ang="0">
                    <a:pos x="T6" y="T7"/>
                  </a:cxn>
                </a:cxnLst>
                <a:rect l="0" t="0" r="r" b="b"/>
                <a:pathLst>
                  <a:path w="222" h="123">
                    <a:moveTo>
                      <a:pt x="208" y="0"/>
                    </a:moveTo>
                    <a:lnTo>
                      <a:pt x="222" y="26"/>
                    </a:lnTo>
                    <a:lnTo>
                      <a:pt x="0" y="123"/>
                    </a:lnTo>
                    <a:lnTo>
                      <a:pt x="20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5" name="Freeform 79"/>
              <p:cNvSpPr>
                <a:spLocks/>
              </p:cNvSpPr>
              <p:nvPr/>
            </p:nvSpPr>
            <p:spPr bwMode="auto">
              <a:xfrm>
                <a:off x="1997" y="1852"/>
                <a:ext cx="222" cy="122"/>
              </a:xfrm>
              <a:custGeom>
                <a:avLst/>
                <a:gdLst>
                  <a:gd name="T0" fmla="*/ 222 w 222"/>
                  <a:gd name="T1" fmla="*/ 0 h 122"/>
                  <a:gd name="T2" fmla="*/ 0 w 222"/>
                  <a:gd name="T3" fmla="*/ 97 h 122"/>
                  <a:gd name="T4" fmla="*/ 16 w 222"/>
                  <a:gd name="T5" fmla="*/ 122 h 122"/>
                  <a:gd name="T6" fmla="*/ 222 w 222"/>
                  <a:gd name="T7" fmla="*/ 0 h 122"/>
                </a:gdLst>
                <a:ahLst/>
                <a:cxnLst>
                  <a:cxn ang="0">
                    <a:pos x="T0" y="T1"/>
                  </a:cxn>
                  <a:cxn ang="0">
                    <a:pos x="T2" y="T3"/>
                  </a:cxn>
                  <a:cxn ang="0">
                    <a:pos x="T4" y="T5"/>
                  </a:cxn>
                  <a:cxn ang="0">
                    <a:pos x="T6" y="T7"/>
                  </a:cxn>
                </a:cxnLst>
                <a:rect l="0" t="0" r="r" b="b"/>
                <a:pathLst>
                  <a:path w="222" h="122">
                    <a:moveTo>
                      <a:pt x="222" y="0"/>
                    </a:moveTo>
                    <a:lnTo>
                      <a:pt x="0" y="97"/>
                    </a:lnTo>
                    <a:lnTo>
                      <a:pt x="16" y="122"/>
                    </a:lnTo>
                    <a:lnTo>
                      <a:pt x="22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6" name="Freeform 80"/>
              <p:cNvSpPr>
                <a:spLocks/>
              </p:cNvSpPr>
              <p:nvPr/>
            </p:nvSpPr>
            <p:spPr bwMode="auto">
              <a:xfrm>
                <a:off x="1997" y="1826"/>
                <a:ext cx="222" cy="148"/>
              </a:xfrm>
              <a:custGeom>
                <a:avLst/>
                <a:gdLst>
                  <a:gd name="T0" fmla="*/ 208 w 222"/>
                  <a:gd name="T1" fmla="*/ 0 h 148"/>
                  <a:gd name="T2" fmla="*/ 222 w 222"/>
                  <a:gd name="T3" fmla="*/ 26 h 148"/>
                  <a:gd name="T4" fmla="*/ 16 w 222"/>
                  <a:gd name="T5" fmla="*/ 148 h 148"/>
                  <a:gd name="T6" fmla="*/ 0 w 222"/>
                  <a:gd name="T7" fmla="*/ 123 h 148"/>
                  <a:gd name="T8" fmla="*/ 208 w 222"/>
                  <a:gd name="T9" fmla="*/ 0 h 148"/>
                </a:gdLst>
                <a:ahLst/>
                <a:cxnLst>
                  <a:cxn ang="0">
                    <a:pos x="T0" y="T1"/>
                  </a:cxn>
                  <a:cxn ang="0">
                    <a:pos x="T2" y="T3"/>
                  </a:cxn>
                  <a:cxn ang="0">
                    <a:pos x="T4" y="T5"/>
                  </a:cxn>
                  <a:cxn ang="0">
                    <a:pos x="T6" y="T7"/>
                  </a:cxn>
                  <a:cxn ang="0">
                    <a:pos x="T8" y="T9"/>
                  </a:cxn>
                </a:cxnLst>
                <a:rect l="0" t="0" r="r" b="b"/>
                <a:pathLst>
                  <a:path w="222" h="148">
                    <a:moveTo>
                      <a:pt x="208" y="0"/>
                    </a:moveTo>
                    <a:lnTo>
                      <a:pt x="222" y="26"/>
                    </a:lnTo>
                    <a:lnTo>
                      <a:pt x="16" y="148"/>
                    </a:lnTo>
                    <a:lnTo>
                      <a:pt x="0" y="123"/>
                    </a:lnTo>
                    <a:lnTo>
                      <a:pt x="208"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57" name="Freeform 81"/>
              <p:cNvSpPr>
                <a:spLocks/>
              </p:cNvSpPr>
              <p:nvPr/>
            </p:nvSpPr>
            <p:spPr bwMode="auto">
              <a:xfrm>
                <a:off x="1800" y="1949"/>
                <a:ext cx="213" cy="136"/>
              </a:xfrm>
              <a:custGeom>
                <a:avLst/>
                <a:gdLst>
                  <a:gd name="T0" fmla="*/ 197 w 213"/>
                  <a:gd name="T1" fmla="*/ 0 h 136"/>
                  <a:gd name="T2" fmla="*/ 213 w 213"/>
                  <a:gd name="T3" fmla="*/ 25 h 136"/>
                  <a:gd name="T4" fmla="*/ 0 w 213"/>
                  <a:gd name="T5" fmla="*/ 136 h 136"/>
                  <a:gd name="T6" fmla="*/ 197 w 213"/>
                  <a:gd name="T7" fmla="*/ 0 h 136"/>
                </a:gdLst>
                <a:ahLst/>
                <a:cxnLst>
                  <a:cxn ang="0">
                    <a:pos x="T0" y="T1"/>
                  </a:cxn>
                  <a:cxn ang="0">
                    <a:pos x="T2" y="T3"/>
                  </a:cxn>
                  <a:cxn ang="0">
                    <a:pos x="T4" y="T5"/>
                  </a:cxn>
                  <a:cxn ang="0">
                    <a:pos x="T6" y="T7"/>
                  </a:cxn>
                </a:cxnLst>
                <a:rect l="0" t="0" r="r" b="b"/>
                <a:pathLst>
                  <a:path w="213" h="136">
                    <a:moveTo>
                      <a:pt x="197" y="0"/>
                    </a:moveTo>
                    <a:lnTo>
                      <a:pt x="213" y="25"/>
                    </a:lnTo>
                    <a:lnTo>
                      <a:pt x="0" y="136"/>
                    </a:lnTo>
                    <a:lnTo>
                      <a:pt x="19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8" name="Freeform 82"/>
              <p:cNvSpPr>
                <a:spLocks/>
              </p:cNvSpPr>
              <p:nvPr/>
            </p:nvSpPr>
            <p:spPr bwMode="auto">
              <a:xfrm>
                <a:off x="1800" y="1974"/>
                <a:ext cx="213" cy="135"/>
              </a:xfrm>
              <a:custGeom>
                <a:avLst/>
                <a:gdLst>
                  <a:gd name="T0" fmla="*/ 213 w 213"/>
                  <a:gd name="T1" fmla="*/ 0 h 135"/>
                  <a:gd name="T2" fmla="*/ 0 w 213"/>
                  <a:gd name="T3" fmla="*/ 111 h 135"/>
                  <a:gd name="T4" fmla="*/ 17 w 213"/>
                  <a:gd name="T5" fmla="*/ 135 h 135"/>
                  <a:gd name="T6" fmla="*/ 213 w 213"/>
                  <a:gd name="T7" fmla="*/ 0 h 135"/>
                </a:gdLst>
                <a:ahLst/>
                <a:cxnLst>
                  <a:cxn ang="0">
                    <a:pos x="T0" y="T1"/>
                  </a:cxn>
                  <a:cxn ang="0">
                    <a:pos x="T2" y="T3"/>
                  </a:cxn>
                  <a:cxn ang="0">
                    <a:pos x="T4" y="T5"/>
                  </a:cxn>
                  <a:cxn ang="0">
                    <a:pos x="T6" y="T7"/>
                  </a:cxn>
                </a:cxnLst>
                <a:rect l="0" t="0" r="r" b="b"/>
                <a:pathLst>
                  <a:path w="213" h="135">
                    <a:moveTo>
                      <a:pt x="213" y="0"/>
                    </a:moveTo>
                    <a:lnTo>
                      <a:pt x="0" y="111"/>
                    </a:lnTo>
                    <a:lnTo>
                      <a:pt x="17" y="135"/>
                    </a:lnTo>
                    <a:lnTo>
                      <a:pt x="21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59" name="Freeform 83"/>
              <p:cNvSpPr>
                <a:spLocks/>
              </p:cNvSpPr>
              <p:nvPr/>
            </p:nvSpPr>
            <p:spPr bwMode="auto">
              <a:xfrm>
                <a:off x="1800" y="1949"/>
                <a:ext cx="213" cy="160"/>
              </a:xfrm>
              <a:custGeom>
                <a:avLst/>
                <a:gdLst>
                  <a:gd name="T0" fmla="*/ 197 w 213"/>
                  <a:gd name="T1" fmla="*/ 0 h 160"/>
                  <a:gd name="T2" fmla="*/ 213 w 213"/>
                  <a:gd name="T3" fmla="*/ 25 h 160"/>
                  <a:gd name="T4" fmla="*/ 17 w 213"/>
                  <a:gd name="T5" fmla="*/ 160 h 160"/>
                  <a:gd name="T6" fmla="*/ 0 w 213"/>
                  <a:gd name="T7" fmla="*/ 136 h 160"/>
                  <a:gd name="T8" fmla="*/ 197 w 213"/>
                  <a:gd name="T9" fmla="*/ 0 h 160"/>
                </a:gdLst>
                <a:ahLst/>
                <a:cxnLst>
                  <a:cxn ang="0">
                    <a:pos x="T0" y="T1"/>
                  </a:cxn>
                  <a:cxn ang="0">
                    <a:pos x="T2" y="T3"/>
                  </a:cxn>
                  <a:cxn ang="0">
                    <a:pos x="T4" y="T5"/>
                  </a:cxn>
                  <a:cxn ang="0">
                    <a:pos x="T6" y="T7"/>
                  </a:cxn>
                  <a:cxn ang="0">
                    <a:pos x="T8" y="T9"/>
                  </a:cxn>
                </a:cxnLst>
                <a:rect l="0" t="0" r="r" b="b"/>
                <a:pathLst>
                  <a:path w="213" h="160">
                    <a:moveTo>
                      <a:pt x="197" y="0"/>
                    </a:moveTo>
                    <a:lnTo>
                      <a:pt x="213" y="25"/>
                    </a:lnTo>
                    <a:lnTo>
                      <a:pt x="17" y="160"/>
                    </a:lnTo>
                    <a:lnTo>
                      <a:pt x="0" y="136"/>
                    </a:lnTo>
                    <a:lnTo>
                      <a:pt x="197"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60" name="Freeform 84"/>
              <p:cNvSpPr>
                <a:spLocks/>
              </p:cNvSpPr>
              <p:nvPr/>
            </p:nvSpPr>
            <p:spPr bwMode="auto">
              <a:xfrm>
                <a:off x="1612" y="2085"/>
                <a:ext cx="205" cy="151"/>
              </a:xfrm>
              <a:custGeom>
                <a:avLst/>
                <a:gdLst>
                  <a:gd name="T0" fmla="*/ 188 w 205"/>
                  <a:gd name="T1" fmla="*/ 0 h 151"/>
                  <a:gd name="T2" fmla="*/ 205 w 205"/>
                  <a:gd name="T3" fmla="*/ 24 h 151"/>
                  <a:gd name="T4" fmla="*/ 0 w 205"/>
                  <a:gd name="T5" fmla="*/ 151 h 151"/>
                  <a:gd name="T6" fmla="*/ 188 w 205"/>
                  <a:gd name="T7" fmla="*/ 0 h 151"/>
                </a:gdLst>
                <a:ahLst/>
                <a:cxnLst>
                  <a:cxn ang="0">
                    <a:pos x="T0" y="T1"/>
                  </a:cxn>
                  <a:cxn ang="0">
                    <a:pos x="T2" y="T3"/>
                  </a:cxn>
                  <a:cxn ang="0">
                    <a:pos x="T4" y="T5"/>
                  </a:cxn>
                  <a:cxn ang="0">
                    <a:pos x="T6" y="T7"/>
                  </a:cxn>
                </a:cxnLst>
                <a:rect l="0" t="0" r="r" b="b"/>
                <a:pathLst>
                  <a:path w="205" h="151">
                    <a:moveTo>
                      <a:pt x="188" y="0"/>
                    </a:moveTo>
                    <a:lnTo>
                      <a:pt x="205" y="24"/>
                    </a:lnTo>
                    <a:lnTo>
                      <a:pt x="0" y="151"/>
                    </a:lnTo>
                    <a:lnTo>
                      <a:pt x="18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1" name="Freeform 85"/>
              <p:cNvSpPr>
                <a:spLocks/>
              </p:cNvSpPr>
              <p:nvPr/>
            </p:nvSpPr>
            <p:spPr bwMode="auto">
              <a:xfrm>
                <a:off x="1612" y="2109"/>
                <a:ext cx="205" cy="149"/>
              </a:xfrm>
              <a:custGeom>
                <a:avLst/>
                <a:gdLst>
                  <a:gd name="T0" fmla="*/ 205 w 205"/>
                  <a:gd name="T1" fmla="*/ 0 h 149"/>
                  <a:gd name="T2" fmla="*/ 0 w 205"/>
                  <a:gd name="T3" fmla="*/ 127 h 149"/>
                  <a:gd name="T4" fmla="*/ 19 w 205"/>
                  <a:gd name="T5" fmla="*/ 149 h 149"/>
                  <a:gd name="T6" fmla="*/ 205 w 205"/>
                  <a:gd name="T7" fmla="*/ 0 h 149"/>
                </a:gdLst>
                <a:ahLst/>
                <a:cxnLst>
                  <a:cxn ang="0">
                    <a:pos x="T0" y="T1"/>
                  </a:cxn>
                  <a:cxn ang="0">
                    <a:pos x="T2" y="T3"/>
                  </a:cxn>
                  <a:cxn ang="0">
                    <a:pos x="T4" y="T5"/>
                  </a:cxn>
                  <a:cxn ang="0">
                    <a:pos x="T6" y="T7"/>
                  </a:cxn>
                </a:cxnLst>
                <a:rect l="0" t="0" r="r" b="b"/>
                <a:pathLst>
                  <a:path w="205" h="149">
                    <a:moveTo>
                      <a:pt x="205" y="0"/>
                    </a:moveTo>
                    <a:lnTo>
                      <a:pt x="0" y="127"/>
                    </a:lnTo>
                    <a:lnTo>
                      <a:pt x="19" y="149"/>
                    </a:lnTo>
                    <a:lnTo>
                      <a:pt x="20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2" name="Freeform 86"/>
              <p:cNvSpPr>
                <a:spLocks/>
              </p:cNvSpPr>
              <p:nvPr/>
            </p:nvSpPr>
            <p:spPr bwMode="auto">
              <a:xfrm>
                <a:off x="1612" y="2085"/>
                <a:ext cx="205" cy="173"/>
              </a:xfrm>
              <a:custGeom>
                <a:avLst/>
                <a:gdLst>
                  <a:gd name="T0" fmla="*/ 188 w 205"/>
                  <a:gd name="T1" fmla="*/ 0 h 173"/>
                  <a:gd name="T2" fmla="*/ 205 w 205"/>
                  <a:gd name="T3" fmla="*/ 24 h 173"/>
                  <a:gd name="T4" fmla="*/ 19 w 205"/>
                  <a:gd name="T5" fmla="*/ 173 h 173"/>
                  <a:gd name="T6" fmla="*/ 0 w 205"/>
                  <a:gd name="T7" fmla="*/ 151 h 173"/>
                  <a:gd name="T8" fmla="*/ 188 w 205"/>
                  <a:gd name="T9" fmla="*/ 0 h 173"/>
                </a:gdLst>
                <a:ahLst/>
                <a:cxnLst>
                  <a:cxn ang="0">
                    <a:pos x="T0" y="T1"/>
                  </a:cxn>
                  <a:cxn ang="0">
                    <a:pos x="T2" y="T3"/>
                  </a:cxn>
                  <a:cxn ang="0">
                    <a:pos x="T4" y="T5"/>
                  </a:cxn>
                  <a:cxn ang="0">
                    <a:pos x="T6" y="T7"/>
                  </a:cxn>
                  <a:cxn ang="0">
                    <a:pos x="T8" y="T9"/>
                  </a:cxn>
                </a:cxnLst>
                <a:rect l="0" t="0" r="r" b="b"/>
                <a:pathLst>
                  <a:path w="205" h="173">
                    <a:moveTo>
                      <a:pt x="188" y="0"/>
                    </a:moveTo>
                    <a:lnTo>
                      <a:pt x="205" y="24"/>
                    </a:lnTo>
                    <a:lnTo>
                      <a:pt x="19" y="173"/>
                    </a:lnTo>
                    <a:lnTo>
                      <a:pt x="0" y="151"/>
                    </a:lnTo>
                    <a:lnTo>
                      <a:pt x="188"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63" name="Freeform 87"/>
              <p:cNvSpPr>
                <a:spLocks/>
              </p:cNvSpPr>
              <p:nvPr/>
            </p:nvSpPr>
            <p:spPr bwMode="auto">
              <a:xfrm>
                <a:off x="1436" y="2236"/>
                <a:ext cx="195" cy="163"/>
              </a:xfrm>
              <a:custGeom>
                <a:avLst/>
                <a:gdLst>
                  <a:gd name="T0" fmla="*/ 176 w 195"/>
                  <a:gd name="T1" fmla="*/ 0 h 163"/>
                  <a:gd name="T2" fmla="*/ 195 w 195"/>
                  <a:gd name="T3" fmla="*/ 22 h 163"/>
                  <a:gd name="T4" fmla="*/ 0 w 195"/>
                  <a:gd name="T5" fmla="*/ 163 h 163"/>
                  <a:gd name="T6" fmla="*/ 176 w 195"/>
                  <a:gd name="T7" fmla="*/ 0 h 163"/>
                </a:gdLst>
                <a:ahLst/>
                <a:cxnLst>
                  <a:cxn ang="0">
                    <a:pos x="T0" y="T1"/>
                  </a:cxn>
                  <a:cxn ang="0">
                    <a:pos x="T2" y="T3"/>
                  </a:cxn>
                  <a:cxn ang="0">
                    <a:pos x="T4" y="T5"/>
                  </a:cxn>
                  <a:cxn ang="0">
                    <a:pos x="T6" y="T7"/>
                  </a:cxn>
                </a:cxnLst>
                <a:rect l="0" t="0" r="r" b="b"/>
                <a:pathLst>
                  <a:path w="195" h="163">
                    <a:moveTo>
                      <a:pt x="176" y="0"/>
                    </a:moveTo>
                    <a:lnTo>
                      <a:pt x="195" y="22"/>
                    </a:lnTo>
                    <a:lnTo>
                      <a:pt x="0" y="163"/>
                    </a:lnTo>
                    <a:lnTo>
                      <a:pt x="17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4" name="Freeform 88"/>
              <p:cNvSpPr>
                <a:spLocks/>
              </p:cNvSpPr>
              <p:nvPr/>
            </p:nvSpPr>
            <p:spPr bwMode="auto">
              <a:xfrm>
                <a:off x="1436" y="2258"/>
                <a:ext cx="195" cy="162"/>
              </a:xfrm>
              <a:custGeom>
                <a:avLst/>
                <a:gdLst>
                  <a:gd name="T0" fmla="*/ 195 w 195"/>
                  <a:gd name="T1" fmla="*/ 0 h 162"/>
                  <a:gd name="T2" fmla="*/ 0 w 195"/>
                  <a:gd name="T3" fmla="*/ 141 h 162"/>
                  <a:gd name="T4" fmla="*/ 20 w 195"/>
                  <a:gd name="T5" fmla="*/ 162 h 162"/>
                  <a:gd name="T6" fmla="*/ 195 w 195"/>
                  <a:gd name="T7" fmla="*/ 0 h 162"/>
                </a:gdLst>
                <a:ahLst/>
                <a:cxnLst>
                  <a:cxn ang="0">
                    <a:pos x="T0" y="T1"/>
                  </a:cxn>
                  <a:cxn ang="0">
                    <a:pos x="T2" y="T3"/>
                  </a:cxn>
                  <a:cxn ang="0">
                    <a:pos x="T4" y="T5"/>
                  </a:cxn>
                  <a:cxn ang="0">
                    <a:pos x="T6" y="T7"/>
                  </a:cxn>
                </a:cxnLst>
                <a:rect l="0" t="0" r="r" b="b"/>
                <a:pathLst>
                  <a:path w="195" h="162">
                    <a:moveTo>
                      <a:pt x="195" y="0"/>
                    </a:moveTo>
                    <a:lnTo>
                      <a:pt x="0" y="141"/>
                    </a:lnTo>
                    <a:lnTo>
                      <a:pt x="20" y="162"/>
                    </a:lnTo>
                    <a:lnTo>
                      <a:pt x="19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5" name="Freeform 89"/>
              <p:cNvSpPr>
                <a:spLocks/>
              </p:cNvSpPr>
              <p:nvPr/>
            </p:nvSpPr>
            <p:spPr bwMode="auto">
              <a:xfrm>
                <a:off x="1436" y="2236"/>
                <a:ext cx="195" cy="184"/>
              </a:xfrm>
              <a:custGeom>
                <a:avLst/>
                <a:gdLst>
                  <a:gd name="T0" fmla="*/ 176 w 195"/>
                  <a:gd name="T1" fmla="*/ 0 h 184"/>
                  <a:gd name="T2" fmla="*/ 195 w 195"/>
                  <a:gd name="T3" fmla="*/ 22 h 184"/>
                  <a:gd name="T4" fmla="*/ 20 w 195"/>
                  <a:gd name="T5" fmla="*/ 184 h 184"/>
                  <a:gd name="T6" fmla="*/ 0 w 195"/>
                  <a:gd name="T7" fmla="*/ 163 h 184"/>
                  <a:gd name="T8" fmla="*/ 176 w 195"/>
                  <a:gd name="T9" fmla="*/ 0 h 184"/>
                </a:gdLst>
                <a:ahLst/>
                <a:cxnLst>
                  <a:cxn ang="0">
                    <a:pos x="T0" y="T1"/>
                  </a:cxn>
                  <a:cxn ang="0">
                    <a:pos x="T2" y="T3"/>
                  </a:cxn>
                  <a:cxn ang="0">
                    <a:pos x="T4" y="T5"/>
                  </a:cxn>
                  <a:cxn ang="0">
                    <a:pos x="T6" y="T7"/>
                  </a:cxn>
                  <a:cxn ang="0">
                    <a:pos x="T8" y="T9"/>
                  </a:cxn>
                </a:cxnLst>
                <a:rect l="0" t="0" r="r" b="b"/>
                <a:pathLst>
                  <a:path w="195" h="184">
                    <a:moveTo>
                      <a:pt x="176" y="0"/>
                    </a:moveTo>
                    <a:lnTo>
                      <a:pt x="195" y="22"/>
                    </a:lnTo>
                    <a:lnTo>
                      <a:pt x="20" y="184"/>
                    </a:lnTo>
                    <a:lnTo>
                      <a:pt x="0" y="163"/>
                    </a:lnTo>
                    <a:lnTo>
                      <a:pt x="176"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66" name="Freeform 90"/>
              <p:cNvSpPr>
                <a:spLocks/>
              </p:cNvSpPr>
              <p:nvPr/>
            </p:nvSpPr>
            <p:spPr bwMode="auto">
              <a:xfrm>
                <a:off x="1271" y="2399"/>
                <a:ext cx="185" cy="175"/>
              </a:xfrm>
              <a:custGeom>
                <a:avLst/>
                <a:gdLst>
                  <a:gd name="T0" fmla="*/ 165 w 185"/>
                  <a:gd name="T1" fmla="*/ 0 h 175"/>
                  <a:gd name="T2" fmla="*/ 185 w 185"/>
                  <a:gd name="T3" fmla="*/ 21 h 175"/>
                  <a:gd name="T4" fmla="*/ 0 w 185"/>
                  <a:gd name="T5" fmla="*/ 175 h 175"/>
                  <a:gd name="T6" fmla="*/ 165 w 185"/>
                  <a:gd name="T7" fmla="*/ 0 h 175"/>
                </a:gdLst>
                <a:ahLst/>
                <a:cxnLst>
                  <a:cxn ang="0">
                    <a:pos x="T0" y="T1"/>
                  </a:cxn>
                  <a:cxn ang="0">
                    <a:pos x="T2" y="T3"/>
                  </a:cxn>
                  <a:cxn ang="0">
                    <a:pos x="T4" y="T5"/>
                  </a:cxn>
                  <a:cxn ang="0">
                    <a:pos x="T6" y="T7"/>
                  </a:cxn>
                </a:cxnLst>
                <a:rect l="0" t="0" r="r" b="b"/>
                <a:pathLst>
                  <a:path w="185" h="175">
                    <a:moveTo>
                      <a:pt x="165" y="0"/>
                    </a:moveTo>
                    <a:lnTo>
                      <a:pt x="185" y="21"/>
                    </a:lnTo>
                    <a:lnTo>
                      <a:pt x="0" y="175"/>
                    </a:lnTo>
                    <a:lnTo>
                      <a:pt x="1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7" name="Freeform 91"/>
              <p:cNvSpPr>
                <a:spLocks/>
              </p:cNvSpPr>
              <p:nvPr/>
            </p:nvSpPr>
            <p:spPr bwMode="auto">
              <a:xfrm>
                <a:off x="1271" y="2420"/>
                <a:ext cx="185" cy="174"/>
              </a:xfrm>
              <a:custGeom>
                <a:avLst/>
                <a:gdLst>
                  <a:gd name="T0" fmla="*/ 185 w 185"/>
                  <a:gd name="T1" fmla="*/ 0 h 174"/>
                  <a:gd name="T2" fmla="*/ 0 w 185"/>
                  <a:gd name="T3" fmla="*/ 154 h 174"/>
                  <a:gd name="T4" fmla="*/ 22 w 185"/>
                  <a:gd name="T5" fmla="*/ 174 h 174"/>
                  <a:gd name="T6" fmla="*/ 185 w 185"/>
                  <a:gd name="T7" fmla="*/ 0 h 174"/>
                </a:gdLst>
                <a:ahLst/>
                <a:cxnLst>
                  <a:cxn ang="0">
                    <a:pos x="T0" y="T1"/>
                  </a:cxn>
                  <a:cxn ang="0">
                    <a:pos x="T2" y="T3"/>
                  </a:cxn>
                  <a:cxn ang="0">
                    <a:pos x="T4" y="T5"/>
                  </a:cxn>
                  <a:cxn ang="0">
                    <a:pos x="T6" y="T7"/>
                  </a:cxn>
                </a:cxnLst>
                <a:rect l="0" t="0" r="r" b="b"/>
                <a:pathLst>
                  <a:path w="185" h="174">
                    <a:moveTo>
                      <a:pt x="185" y="0"/>
                    </a:moveTo>
                    <a:lnTo>
                      <a:pt x="0" y="154"/>
                    </a:lnTo>
                    <a:lnTo>
                      <a:pt x="22" y="174"/>
                    </a:lnTo>
                    <a:lnTo>
                      <a:pt x="18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8" name="Freeform 92"/>
              <p:cNvSpPr>
                <a:spLocks/>
              </p:cNvSpPr>
              <p:nvPr/>
            </p:nvSpPr>
            <p:spPr bwMode="auto">
              <a:xfrm>
                <a:off x="1271" y="2399"/>
                <a:ext cx="185" cy="195"/>
              </a:xfrm>
              <a:custGeom>
                <a:avLst/>
                <a:gdLst>
                  <a:gd name="T0" fmla="*/ 165 w 185"/>
                  <a:gd name="T1" fmla="*/ 0 h 195"/>
                  <a:gd name="T2" fmla="*/ 185 w 185"/>
                  <a:gd name="T3" fmla="*/ 21 h 195"/>
                  <a:gd name="T4" fmla="*/ 22 w 185"/>
                  <a:gd name="T5" fmla="*/ 195 h 195"/>
                  <a:gd name="T6" fmla="*/ 0 w 185"/>
                  <a:gd name="T7" fmla="*/ 175 h 195"/>
                  <a:gd name="T8" fmla="*/ 165 w 185"/>
                  <a:gd name="T9" fmla="*/ 0 h 195"/>
                </a:gdLst>
                <a:ahLst/>
                <a:cxnLst>
                  <a:cxn ang="0">
                    <a:pos x="T0" y="T1"/>
                  </a:cxn>
                  <a:cxn ang="0">
                    <a:pos x="T2" y="T3"/>
                  </a:cxn>
                  <a:cxn ang="0">
                    <a:pos x="T4" y="T5"/>
                  </a:cxn>
                  <a:cxn ang="0">
                    <a:pos x="T6" y="T7"/>
                  </a:cxn>
                  <a:cxn ang="0">
                    <a:pos x="T8" y="T9"/>
                  </a:cxn>
                </a:cxnLst>
                <a:rect l="0" t="0" r="r" b="b"/>
                <a:pathLst>
                  <a:path w="185" h="195">
                    <a:moveTo>
                      <a:pt x="165" y="0"/>
                    </a:moveTo>
                    <a:lnTo>
                      <a:pt x="185" y="21"/>
                    </a:lnTo>
                    <a:lnTo>
                      <a:pt x="22" y="195"/>
                    </a:lnTo>
                    <a:lnTo>
                      <a:pt x="0" y="175"/>
                    </a:lnTo>
                    <a:lnTo>
                      <a:pt x="165"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69" name="Freeform 93"/>
              <p:cNvSpPr>
                <a:spLocks/>
              </p:cNvSpPr>
              <p:nvPr/>
            </p:nvSpPr>
            <p:spPr bwMode="auto">
              <a:xfrm>
                <a:off x="1119" y="2574"/>
                <a:ext cx="174" cy="187"/>
              </a:xfrm>
              <a:custGeom>
                <a:avLst/>
                <a:gdLst>
                  <a:gd name="T0" fmla="*/ 152 w 174"/>
                  <a:gd name="T1" fmla="*/ 0 h 187"/>
                  <a:gd name="T2" fmla="*/ 174 w 174"/>
                  <a:gd name="T3" fmla="*/ 20 h 187"/>
                  <a:gd name="T4" fmla="*/ 0 w 174"/>
                  <a:gd name="T5" fmla="*/ 187 h 187"/>
                  <a:gd name="T6" fmla="*/ 152 w 174"/>
                  <a:gd name="T7" fmla="*/ 0 h 187"/>
                </a:gdLst>
                <a:ahLst/>
                <a:cxnLst>
                  <a:cxn ang="0">
                    <a:pos x="T0" y="T1"/>
                  </a:cxn>
                  <a:cxn ang="0">
                    <a:pos x="T2" y="T3"/>
                  </a:cxn>
                  <a:cxn ang="0">
                    <a:pos x="T4" y="T5"/>
                  </a:cxn>
                  <a:cxn ang="0">
                    <a:pos x="T6" y="T7"/>
                  </a:cxn>
                </a:cxnLst>
                <a:rect l="0" t="0" r="r" b="b"/>
                <a:pathLst>
                  <a:path w="174" h="187">
                    <a:moveTo>
                      <a:pt x="152" y="0"/>
                    </a:moveTo>
                    <a:lnTo>
                      <a:pt x="174" y="20"/>
                    </a:lnTo>
                    <a:lnTo>
                      <a:pt x="0" y="187"/>
                    </a:lnTo>
                    <a:lnTo>
                      <a:pt x="1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70" name="Freeform 94"/>
              <p:cNvSpPr>
                <a:spLocks/>
              </p:cNvSpPr>
              <p:nvPr/>
            </p:nvSpPr>
            <p:spPr bwMode="auto">
              <a:xfrm>
                <a:off x="1119" y="2594"/>
                <a:ext cx="174" cy="185"/>
              </a:xfrm>
              <a:custGeom>
                <a:avLst/>
                <a:gdLst>
                  <a:gd name="T0" fmla="*/ 174 w 174"/>
                  <a:gd name="T1" fmla="*/ 0 h 185"/>
                  <a:gd name="T2" fmla="*/ 0 w 174"/>
                  <a:gd name="T3" fmla="*/ 167 h 185"/>
                  <a:gd name="T4" fmla="*/ 24 w 174"/>
                  <a:gd name="T5" fmla="*/ 185 h 185"/>
                  <a:gd name="T6" fmla="*/ 174 w 174"/>
                  <a:gd name="T7" fmla="*/ 0 h 185"/>
                </a:gdLst>
                <a:ahLst/>
                <a:cxnLst>
                  <a:cxn ang="0">
                    <a:pos x="T0" y="T1"/>
                  </a:cxn>
                  <a:cxn ang="0">
                    <a:pos x="T2" y="T3"/>
                  </a:cxn>
                  <a:cxn ang="0">
                    <a:pos x="T4" y="T5"/>
                  </a:cxn>
                  <a:cxn ang="0">
                    <a:pos x="T6" y="T7"/>
                  </a:cxn>
                </a:cxnLst>
                <a:rect l="0" t="0" r="r" b="b"/>
                <a:pathLst>
                  <a:path w="174" h="185">
                    <a:moveTo>
                      <a:pt x="174" y="0"/>
                    </a:moveTo>
                    <a:lnTo>
                      <a:pt x="0" y="167"/>
                    </a:lnTo>
                    <a:lnTo>
                      <a:pt x="24" y="185"/>
                    </a:lnTo>
                    <a:lnTo>
                      <a:pt x="1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71" name="Freeform 95"/>
              <p:cNvSpPr>
                <a:spLocks/>
              </p:cNvSpPr>
              <p:nvPr/>
            </p:nvSpPr>
            <p:spPr bwMode="auto">
              <a:xfrm>
                <a:off x="1119" y="2574"/>
                <a:ext cx="174" cy="205"/>
              </a:xfrm>
              <a:custGeom>
                <a:avLst/>
                <a:gdLst>
                  <a:gd name="T0" fmla="*/ 152 w 174"/>
                  <a:gd name="T1" fmla="*/ 0 h 205"/>
                  <a:gd name="T2" fmla="*/ 174 w 174"/>
                  <a:gd name="T3" fmla="*/ 20 h 205"/>
                  <a:gd name="T4" fmla="*/ 24 w 174"/>
                  <a:gd name="T5" fmla="*/ 205 h 205"/>
                  <a:gd name="T6" fmla="*/ 0 w 174"/>
                  <a:gd name="T7" fmla="*/ 187 h 205"/>
                  <a:gd name="T8" fmla="*/ 152 w 174"/>
                  <a:gd name="T9" fmla="*/ 0 h 205"/>
                </a:gdLst>
                <a:ahLst/>
                <a:cxnLst>
                  <a:cxn ang="0">
                    <a:pos x="T0" y="T1"/>
                  </a:cxn>
                  <a:cxn ang="0">
                    <a:pos x="T2" y="T3"/>
                  </a:cxn>
                  <a:cxn ang="0">
                    <a:pos x="T4" y="T5"/>
                  </a:cxn>
                  <a:cxn ang="0">
                    <a:pos x="T6" y="T7"/>
                  </a:cxn>
                  <a:cxn ang="0">
                    <a:pos x="T8" y="T9"/>
                  </a:cxn>
                </a:cxnLst>
                <a:rect l="0" t="0" r="r" b="b"/>
                <a:pathLst>
                  <a:path w="174" h="205">
                    <a:moveTo>
                      <a:pt x="152" y="0"/>
                    </a:moveTo>
                    <a:lnTo>
                      <a:pt x="174" y="20"/>
                    </a:lnTo>
                    <a:lnTo>
                      <a:pt x="24" y="205"/>
                    </a:lnTo>
                    <a:lnTo>
                      <a:pt x="0" y="187"/>
                    </a:lnTo>
                    <a:lnTo>
                      <a:pt x="152" y="0"/>
                    </a:lnTo>
                    <a:close/>
                  </a:path>
                </a:pathLst>
              </a:custGeom>
              <a:solidFill>
                <a:schemeClr val="accent2"/>
              </a:solidFill>
              <a:ln w="0">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72" name="Freeform 96"/>
              <p:cNvSpPr>
                <a:spLocks/>
              </p:cNvSpPr>
              <p:nvPr/>
            </p:nvSpPr>
            <p:spPr bwMode="auto">
              <a:xfrm>
                <a:off x="1299" y="1796"/>
                <a:ext cx="5038" cy="29"/>
              </a:xfrm>
              <a:custGeom>
                <a:avLst/>
                <a:gdLst>
                  <a:gd name="T0" fmla="*/ 0 w 5038"/>
                  <a:gd name="T1" fmla="*/ 0 h 29"/>
                  <a:gd name="T2" fmla="*/ 0 w 5038"/>
                  <a:gd name="T3" fmla="*/ 29 h 29"/>
                  <a:gd name="T4" fmla="*/ 5038 w 5038"/>
                  <a:gd name="T5" fmla="*/ 0 h 29"/>
                  <a:gd name="T6" fmla="*/ 0 w 5038"/>
                  <a:gd name="T7" fmla="*/ 0 h 29"/>
                </a:gdLst>
                <a:ahLst/>
                <a:cxnLst>
                  <a:cxn ang="0">
                    <a:pos x="T0" y="T1"/>
                  </a:cxn>
                  <a:cxn ang="0">
                    <a:pos x="T2" y="T3"/>
                  </a:cxn>
                  <a:cxn ang="0">
                    <a:pos x="T4" y="T5"/>
                  </a:cxn>
                  <a:cxn ang="0">
                    <a:pos x="T6" y="T7"/>
                  </a:cxn>
                </a:cxnLst>
                <a:rect l="0" t="0" r="r" b="b"/>
                <a:pathLst>
                  <a:path w="5038" h="29">
                    <a:moveTo>
                      <a:pt x="0" y="0"/>
                    </a:moveTo>
                    <a:lnTo>
                      <a:pt x="0" y="29"/>
                    </a:lnTo>
                    <a:lnTo>
                      <a:pt x="503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73" name="Freeform 97"/>
              <p:cNvSpPr>
                <a:spLocks/>
              </p:cNvSpPr>
              <p:nvPr/>
            </p:nvSpPr>
            <p:spPr bwMode="auto">
              <a:xfrm>
                <a:off x="1299" y="1796"/>
                <a:ext cx="5038" cy="29"/>
              </a:xfrm>
              <a:custGeom>
                <a:avLst/>
                <a:gdLst>
                  <a:gd name="T0" fmla="*/ 0 w 5038"/>
                  <a:gd name="T1" fmla="*/ 29 h 29"/>
                  <a:gd name="T2" fmla="*/ 5038 w 5038"/>
                  <a:gd name="T3" fmla="*/ 0 h 29"/>
                  <a:gd name="T4" fmla="*/ 5038 w 5038"/>
                  <a:gd name="T5" fmla="*/ 29 h 29"/>
                  <a:gd name="T6" fmla="*/ 0 w 5038"/>
                  <a:gd name="T7" fmla="*/ 29 h 29"/>
                </a:gdLst>
                <a:ahLst/>
                <a:cxnLst>
                  <a:cxn ang="0">
                    <a:pos x="T0" y="T1"/>
                  </a:cxn>
                  <a:cxn ang="0">
                    <a:pos x="T2" y="T3"/>
                  </a:cxn>
                  <a:cxn ang="0">
                    <a:pos x="T4" y="T5"/>
                  </a:cxn>
                  <a:cxn ang="0">
                    <a:pos x="T6" y="T7"/>
                  </a:cxn>
                </a:cxnLst>
                <a:rect l="0" t="0" r="r" b="b"/>
                <a:pathLst>
                  <a:path w="5038" h="29">
                    <a:moveTo>
                      <a:pt x="0" y="29"/>
                    </a:moveTo>
                    <a:lnTo>
                      <a:pt x="5038" y="0"/>
                    </a:lnTo>
                    <a:lnTo>
                      <a:pt x="5038" y="29"/>
                    </a:lnTo>
                    <a:lnTo>
                      <a:pt x="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74" name="Rectangle 98"/>
              <p:cNvSpPr>
                <a:spLocks noChangeArrowheads="1"/>
              </p:cNvSpPr>
              <p:nvPr/>
            </p:nvSpPr>
            <p:spPr bwMode="auto">
              <a:xfrm>
                <a:off x="1299" y="1796"/>
                <a:ext cx="5038" cy="29"/>
              </a:xfrm>
              <a:prstGeom prst="rect">
                <a:avLst/>
              </a:prstGeom>
              <a:noFill/>
              <a:ln w="0">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176" name="Rectangle 100"/>
              <p:cNvSpPr>
                <a:spLocks noChangeArrowheads="1"/>
              </p:cNvSpPr>
              <p:nvPr/>
            </p:nvSpPr>
            <p:spPr bwMode="auto">
              <a:xfrm>
                <a:off x="4215" y="906"/>
                <a:ext cx="1175"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Grid length greater</a:t>
                </a:r>
                <a:endParaRPr lang="en-US" altLang="en-US" sz="1400" dirty="0">
                  <a:solidFill>
                    <a:schemeClr val="bg1"/>
                  </a:solidFill>
                  <a:latin typeface="+mn-lt"/>
                </a:endParaRPr>
              </a:p>
            </p:txBody>
          </p:sp>
          <p:sp>
            <p:nvSpPr>
              <p:cNvPr id="177" name="Rectangle 101"/>
              <p:cNvSpPr>
                <a:spLocks noChangeArrowheads="1"/>
              </p:cNvSpPr>
              <p:nvPr/>
            </p:nvSpPr>
            <p:spPr bwMode="auto">
              <a:xfrm>
                <a:off x="4007" y="1081"/>
                <a:ext cx="1382"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than ellipsoidal length</a:t>
                </a:r>
                <a:endParaRPr lang="en-US" altLang="en-US" sz="1400" dirty="0">
                  <a:solidFill>
                    <a:schemeClr val="bg1"/>
                  </a:solidFill>
                  <a:latin typeface="+mn-lt"/>
                </a:endParaRPr>
              </a:p>
            </p:txBody>
          </p:sp>
          <p:sp>
            <p:nvSpPr>
              <p:cNvPr id="178" name="Rectangle 102"/>
              <p:cNvSpPr>
                <a:spLocks noChangeArrowheads="1"/>
              </p:cNvSpPr>
              <p:nvPr/>
            </p:nvSpPr>
            <p:spPr bwMode="auto">
              <a:xfrm>
                <a:off x="4490" y="1259"/>
                <a:ext cx="921"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(distortion &gt; 0)</a:t>
                </a:r>
                <a:endParaRPr lang="en-US" altLang="en-US" sz="1400" dirty="0">
                  <a:solidFill>
                    <a:schemeClr val="bg1"/>
                  </a:solidFill>
                  <a:latin typeface="+mn-lt"/>
                </a:endParaRPr>
              </a:p>
            </p:txBody>
          </p:sp>
          <p:sp>
            <p:nvSpPr>
              <p:cNvPr id="179" name="Rectangle 103"/>
              <p:cNvSpPr>
                <a:spLocks noChangeArrowheads="1"/>
              </p:cNvSpPr>
              <p:nvPr/>
            </p:nvSpPr>
            <p:spPr bwMode="auto">
              <a:xfrm>
                <a:off x="1964" y="884"/>
                <a:ext cx="523"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Ellipsoid</a:t>
                </a:r>
                <a:endParaRPr lang="en-US" altLang="en-US" sz="1400" dirty="0">
                  <a:solidFill>
                    <a:schemeClr val="bg1"/>
                  </a:solidFill>
                  <a:latin typeface="+mn-lt"/>
                </a:endParaRPr>
              </a:p>
            </p:txBody>
          </p:sp>
          <p:sp>
            <p:nvSpPr>
              <p:cNvPr id="180" name="Rectangle 104"/>
              <p:cNvSpPr>
                <a:spLocks noChangeArrowheads="1"/>
              </p:cNvSpPr>
              <p:nvPr/>
            </p:nvSpPr>
            <p:spPr bwMode="auto">
              <a:xfrm>
                <a:off x="1963" y="1039"/>
                <a:ext cx="449"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solidFill>
                      <a:schemeClr val="bg1"/>
                    </a:solidFill>
                    <a:latin typeface="+mn-lt"/>
                  </a:rPr>
                  <a:t>surface</a:t>
                </a:r>
                <a:endParaRPr lang="en-US" altLang="en-US" sz="1400" dirty="0">
                  <a:solidFill>
                    <a:schemeClr val="bg1"/>
                  </a:solidFill>
                  <a:latin typeface="+mn-lt"/>
                </a:endParaRPr>
              </a:p>
            </p:txBody>
          </p:sp>
          <p:sp>
            <p:nvSpPr>
              <p:cNvPr id="181" name="Rectangle 105"/>
              <p:cNvSpPr>
                <a:spLocks noChangeArrowheads="1"/>
              </p:cNvSpPr>
              <p:nvPr/>
            </p:nvSpPr>
            <p:spPr bwMode="auto">
              <a:xfrm>
                <a:off x="34" y="1071"/>
                <a:ext cx="1161"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Typical State Plane</a:t>
                </a:r>
                <a:endParaRPr lang="en-US" altLang="en-US" sz="1400" dirty="0">
                  <a:solidFill>
                    <a:schemeClr val="bg1"/>
                  </a:solidFill>
                  <a:latin typeface="+mn-lt"/>
                </a:endParaRPr>
              </a:p>
            </p:txBody>
          </p:sp>
          <p:sp>
            <p:nvSpPr>
              <p:cNvPr id="182" name="Rectangle 106"/>
              <p:cNvSpPr>
                <a:spLocks noChangeArrowheads="1"/>
              </p:cNvSpPr>
              <p:nvPr/>
            </p:nvSpPr>
            <p:spPr bwMode="auto">
              <a:xfrm>
                <a:off x="62" y="1236"/>
                <a:ext cx="449" cy="18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surface</a:t>
                </a:r>
                <a:endParaRPr lang="en-US" altLang="en-US" sz="1400" dirty="0">
                  <a:solidFill>
                    <a:schemeClr val="bg1"/>
                  </a:solidFill>
                  <a:latin typeface="+mn-lt"/>
                </a:endParaRPr>
              </a:p>
            </p:txBody>
          </p:sp>
          <p:sp>
            <p:nvSpPr>
              <p:cNvPr id="184" name="Rectangle 108"/>
              <p:cNvSpPr>
                <a:spLocks noChangeArrowheads="1"/>
              </p:cNvSpPr>
              <p:nvPr/>
            </p:nvSpPr>
            <p:spPr bwMode="auto">
              <a:xfrm>
                <a:off x="2752" y="3233"/>
                <a:ext cx="2097" cy="38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650" b="1" dirty="0">
                    <a:solidFill>
                      <a:schemeClr val="bg1"/>
                    </a:solidFill>
                  </a:rPr>
                  <a:t>Typical State Plane Zone </a:t>
                </a:r>
              </a:p>
              <a:p>
                <a:pPr defTabSz="685800"/>
                <a:endParaRPr lang="en-US" altLang="en-US" sz="1350" dirty="0"/>
              </a:p>
            </p:txBody>
          </p:sp>
          <p:sp>
            <p:nvSpPr>
              <p:cNvPr id="185" name="Rectangle 109"/>
              <p:cNvSpPr>
                <a:spLocks noChangeArrowheads="1"/>
              </p:cNvSpPr>
              <p:nvPr/>
            </p:nvSpPr>
            <p:spPr bwMode="auto">
              <a:xfrm>
                <a:off x="2686" y="3400"/>
                <a:ext cx="2326" cy="2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650" b="1" dirty="0">
                    <a:solidFill>
                      <a:schemeClr val="bg1"/>
                    </a:solidFill>
                  </a:rPr>
                  <a:t>width for balanced positive </a:t>
                </a:r>
                <a:endParaRPr lang="en-US" altLang="en-US" sz="1350" dirty="0">
                  <a:solidFill>
                    <a:schemeClr val="bg1"/>
                  </a:solidFill>
                </a:endParaRPr>
              </a:p>
            </p:txBody>
          </p:sp>
          <p:sp>
            <p:nvSpPr>
              <p:cNvPr id="186" name="Rectangle 110"/>
              <p:cNvSpPr>
                <a:spLocks noChangeArrowheads="1"/>
              </p:cNvSpPr>
              <p:nvPr/>
            </p:nvSpPr>
            <p:spPr bwMode="auto">
              <a:xfrm>
                <a:off x="2852" y="3611"/>
                <a:ext cx="1943" cy="21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650" b="1" dirty="0">
                    <a:solidFill>
                      <a:schemeClr val="bg1"/>
                    </a:solidFill>
                  </a:rPr>
                  <a:t>and negative distortion</a:t>
                </a:r>
                <a:endParaRPr lang="en-US" altLang="en-US" sz="1350" dirty="0">
                  <a:solidFill>
                    <a:schemeClr val="bg1"/>
                  </a:solidFill>
                </a:endParaRPr>
              </a:p>
            </p:txBody>
          </p:sp>
          <p:sp>
            <p:nvSpPr>
              <p:cNvPr id="189" name="Freeform 113"/>
              <p:cNvSpPr>
                <a:spLocks/>
              </p:cNvSpPr>
              <p:nvPr/>
            </p:nvSpPr>
            <p:spPr bwMode="auto">
              <a:xfrm>
                <a:off x="5075"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90" name="Rectangle 114"/>
              <p:cNvSpPr>
                <a:spLocks noChangeArrowheads="1"/>
              </p:cNvSpPr>
              <p:nvPr/>
            </p:nvSpPr>
            <p:spPr bwMode="auto">
              <a:xfrm>
                <a:off x="1834" y="2404"/>
                <a:ext cx="1435" cy="1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chemeClr val="bg1"/>
                    </a:solidFill>
                  </a:rPr>
                  <a:t>Grid length less than</a:t>
                </a:r>
                <a:endParaRPr lang="en-US" altLang="en-US" sz="1350" dirty="0">
                  <a:solidFill>
                    <a:schemeClr val="bg1"/>
                  </a:solidFill>
                </a:endParaRPr>
              </a:p>
            </p:txBody>
          </p:sp>
          <p:sp>
            <p:nvSpPr>
              <p:cNvPr id="191" name="Rectangle 115"/>
              <p:cNvSpPr>
                <a:spLocks noChangeArrowheads="1"/>
              </p:cNvSpPr>
              <p:nvPr/>
            </p:nvSpPr>
            <p:spPr bwMode="auto">
              <a:xfrm>
                <a:off x="2095" y="2579"/>
                <a:ext cx="1178" cy="1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chemeClr val="bg1"/>
                    </a:solidFill>
                  </a:rPr>
                  <a:t>ellipsoidal length</a:t>
                </a:r>
                <a:endParaRPr lang="en-US" altLang="en-US" sz="1350" dirty="0">
                  <a:solidFill>
                    <a:schemeClr val="bg1"/>
                  </a:solidFill>
                </a:endParaRPr>
              </a:p>
            </p:txBody>
          </p:sp>
          <p:sp>
            <p:nvSpPr>
              <p:cNvPr id="192" name="Rectangle 116"/>
              <p:cNvSpPr>
                <a:spLocks noChangeArrowheads="1"/>
              </p:cNvSpPr>
              <p:nvPr/>
            </p:nvSpPr>
            <p:spPr bwMode="auto">
              <a:xfrm>
                <a:off x="2269" y="2757"/>
                <a:ext cx="1006" cy="17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350" b="1" dirty="0">
                    <a:solidFill>
                      <a:schemeClr val="bg1"/>
                    </a:solidFill>
                  </a:rPr>
                  <a:t>(distortion &lt; 0)</a:t>
                </a:r>
                <a:endParaRPr lang="en-US" altLang="en-US" sz="1350" dirty="0">
                  <a:solidFill>
                    <a:schemeClr val="bg1"/>
                  </a:solidFill>
                </a:endParaRPr>
              </a:p>
            </p:txBody>
          </p:sp>
          <p:sp>
            <p:nvSpPr>
              <p:cNvPr id="193" name="Rectangle 117"/>
              <p:cNvSpPr>
                <a:spLocks noChangeArrowheads="1"/>
              </p:cNvSpPr>
              <p:nvPr/>
            </p:nvSpPr>
            <p:spPr bwMode="auto">
              <a:xfrm>
                <a:off x="5075" y="3465"/>
                <a:ext cx="855" cy="13"/>
              </a:xfrm>
              <a:prstGeom prst="rect">
                <a:avLst/>
              </a:prstGeom>
              <a:solidFill>
                <a:schemeClr val="bg1"/>
              </a:solidFill>
              <a:ln w="0">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194" name="Freeform 118"/>
              <p:cNvSpPr>
                <a:spLocks/>
              </p:cNvSpPr>
              <p:nvPr/>
            </p:nvSpPr>
            <p:spPr bwMode="auto">
              <a:xfrm>
                <a:off x="1706" y="3465"/>
                <a:ext cx="855" cy="13"/>
              </a:xfrm>
              <a:custGeom>
                <a:avLst/>
                <a:gdLst>
                  <a:gd name="T0" fmla="*/ 0 w 855"/>
                  <a:gd name="T1" fmla="*/ 0 h 13"/>
                  <a:gd name="T2" fmla="*/ 0 w 855"/>
                  <a:gd name="T3" fmla="*/ 13 h 13"/>
                  <a:gd name="T4" fmla="*/ 855 w 855"/>
                  <a:gd name="T5" fmla="*/ 0 h 13"/>
                  <a:gd name="T6" fmla="*/ 0 w 855"/>
                  <a:gd name="T7" fmla="*/ 0 h 13"/>
                </a:gdLst>
                <a:ahLst/>
                <a:cxnLst>
                  <a:cxn ang="0">
                    <a:pos x="T0" y="T1"/>
                  </a:cxn>
                  <a:cxn ang="0">
                    <a:pos x="T2" y="T3"/>
                  </a:cxn>
                  <a:cxn ang="0">
                    <a:pos x="T4" y="T5"/>
                  </a:cxn>
                  <a:cxn ang="0">
                    <a:pos x="T6" y="T7"/>
                  </a:cxn>
                </a:cxnLst>
                <a:rect l="0" t="0" r="r" b="b"/>
                <a:pathLst>
                  <a:path w="855" h="13">
                    <a:moveTo>
                      <a:pt x="0" y="0"/>
                    </a:moveTo>
                    <a:lnTo>
                      <a:pt x="0" y="13"/>
                    </a:lnTo>
                    <a:lnTo>
                      <a:pt x="85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95" name="Freeform 119"/>
              <p:cNvSpPr>
                <a:spLocks/>
              </p:cNvSpPr>
              <p:nvPr/>
            </p:nvSpPr>
            <p:spPr bwMode="auto">
              <a:xfrm>
                <a:off x="1706" y="3465"/>
                <a:ext cx="855" cy="13"/>
              </a:xfrm>
              <a:custGeom>
                <a:avLst/>
                <a:gdLst>
                  <a:gd name="T0" fmla="*/ 0 w 855"/>
                  <a:gd name="T1" fmla="*/ 13 h 13"/>
                  <a:gd name="T2" fmla="*/ 855 w 855"/>
                  <a:gd name="T3" fmla="*/ 0 h 13"/>
                  <a:gd name="T4" fmla="*/ 855 w 855"/>
                  <a:gd name="T5" fmla="*/ 13 h 13"/>
                  <a:gd name="T6" fmla="*/ 0 w 855"/>
                  <a:gd name="T7" fmla="*/ 13 h 13"/>
                </a:gdLst>
                <a:ahLst/>
                <a:cxnLst>
                  <a:cxn ang="0">
                    <a:pos x="T0" y="T1"/>
                  </a:cxn>
                  <a:cxn ang="0">
                    <a:pos x="T2" y="T3"/>
                  </a:cxn>
                  <a:cxn ang="0">
                    <a:pos x="T4" y="T5"/>
                  </a:cxn>
                  <a:cxn ang="0">
                    <a:pos x="T6" y="T7"/>
                  </a:cxn>
                </a:cxnLst>
                <a:rect l="0" t="0" r="r" b="b"/>
                <a:pathLst>
                  <a:path w="855" h="13">
                    <a:moveTo>
                      <a:pt x="0" y="13"/>
                    </a:moveTo>
                    <a:lnTo>
                      <a:pt x="855" y="0"/>
                    </a:lnTo>
                    <a:lnTo>
                      <a:pt x="855" y="13"/>
                    </a:lnTo>
                    <a:lnTo>
                      <a:pt x="0" y="1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96" name="Rectangle 120"/>
              <p:cNvSpPr>
                <a:spLocks noChangeArrowheads="1"/>
              </p:cNvSpPr>
              <p:nvPr/>
            </p:nvSpPr>
            <p:spPr bwMode="auto">
              <a:xfrm>
                <a:off x="1706" y="3465"/>
                <a:ext cx="855" cy="13"/>
              </a:xfrm>
              <a:prstGeom prst="rect">
                <a:avLst/>
              </a:prstGeom>
              <a:solidFill>
                <a:schemeClr val="bg1"/>
              </a:solidFill>
              <a:ln w="0">
                <a:solidFill>
                  <a:schemeClr val="bg1"/>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197" name="Freeform 121"/>
              <p:cNvSpPr>
                <a:spLocks/>
              </p:cNvSpPr>
              <p:nvPr/>
            </p:nvSpPr>
            <p:spPr bwMode="auto">
              <a:xfrm>
                <a:off x="5855" y="3434"/>
                <a:ext cx="227" cy="76"/>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98" name="Freeform 122"/>
              <p:cNvSpPr>
                <a:spLocks/>
              </p:cNvSpPr>
              <p:nvPr/>
            </p:nvSpPr>
            <p:spPr bwMode="auto">
              <a:xfrm>
                <a:off x="5855" y="3434"/>
                <a:ext cx="227" cy="76"/>
              </a:xfrm>
              <a:custGeom>
                <a:avLst/>
                <a:gdLst>
                  <a:gd name="T0" fmla="*/ 0 w 227"/>
                  <a:gd name="T1" fmla="*/ 76 h 76"/>
                  <a:gd name="T2" fmla="*/ 227 w 227"/>
                  <a:gd name="T3" fmla="*/ 38 h 76"/>
                  <a:gd name="T4" fmla="*/ 0 w 227"/>
                  <a:gd name="T5" fmla="*/ 0 h 76"/>
                  <a:gd name="T6" fmla="*/ 0 w 227"/>
                  <a:gd name="T7" fmla="*/ 76 h 76"/>
                </a:gdLst>
                <a:ahLst/>
                <a:cxnLst>
                  <a:cxn ang="0">
                    <a:pos x="T0" y="T1"/>
                  </a:cxn>
                  <a:cxn ang="0">
                    <a:pos x="T2" y="T3"/>
                  </a:cxn>
                  <a:cxn ang="0">
                    <a:pos x="T4" y="T5"/>
                  </a:cxn>
                  <a:cxn ang="0">
                    <a:pos x="T6" y="T7"/>
                  </a:cxn>
                </a:cxnLst>
                <a:rect l="0" t="0" r="r" b="b"/>
                <a:pathLst>
                  <a:path w="227" h="76">
                    <a:moveTo>
                      <a:pt x="0" y="76"/>
                    </a:moveTo>
                    <a:lnTo>
                      <a:pt x="227" y="38"/>
                    </a:lnTo>
                    <a:lnTo>
                      <a:pt x="0" y="0"/>
                    </a:lnTo>
                    <a:lnTo>
                      <a:pt x="0" y="76"/>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35" name="Line 159"/>
              <p:cNvSpPr>
                <a:spLocks noChangeShapeType="1"/>
              </p:cNvSpPr>
              <p:nvPr/>
            </p:nvSpPr>
            <p:spPr bwMode="auto">
              <a:xfrm>
                <a:off x="6077" y="1811"/>
                <a:ext cx="9" cy="0"/>
              </a:xfrm>
              <a:prstGeom prst="line">
                <a:avLst/>
              </a:pr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36" name="Freeform 160"/>
              <p:cNvSpPr>
                <a:spLocks/>
              </p:cNvSpPr>
              <p:nvPr/>
            </p:nvSpPr>
            <p:spPr bwMode="auto">
              <a:xfrm>
                <a:off x="1555" y="3434"/>
                <a:ext cx="227" cy="76"/>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37" name="Freeform 161"/>
              <p:cNvSpPr>
                <a:spLocks/>
              </p:cNvSpPr>
              <p:nvPr/>
            </p:nvSpPr>
            <p:spPr bwMode="auto">
              <a:xfrm>
                <a:off x="1555" y="3434"/>
                <a:ext cx="227" cy="76"/>
              </a:xfrm>
              <a:custGeom>
                <a:avLst/>
                <a:gdLst>
                  <a:gd name="T0" fmla="*/ 227 w 227"/>
                  <a:gd name="T1" fmla="*/ 76 h 76"/>
                  <a:gd name="T2" fmla="*/ 0 w 227"/>
                  <a:gd name="T3" fmla="*/ 38 h 76"/>
                  <a:gd name="T4" fmla="*/ 227 w 227"/>
                  <a:gd name="T5" fmla="*/ 0 h 76"/>
                  <a:gd name="T6" fmla="*/ 227 w 227"/>
                  <a:gd name="T7" fmla="*/ 76 h 76"/>
                </a:gdLst>
                <a:ahLst/>
                <a:cxnLst>
                  <a:cxn ang="0">
                    <a:pos x="T0" y="T1"/>
                  </a:cxn>
                  <a:cxn ang="0">
                    <a:pos x="T2" y="T3"/>
                  </a:cxn>
                  <a:cxn ang="0">
                    <a:pos x="T4" y="T5"/>
                  </a:cxn>
                  <a:cxn ang="0">
                    <a:pos x="T6" y="T7"/>
                  </a:cxn>
                </a:cxnLst>
                <a:rect l="0" t="0" r="r" b="b"/>
                <a:pathLst>
                  <a:path w="227" h="76">
                    <a:moveTo>
                      <a:pt x="227" y="76"/>
                    </a:moveTo>
                    <a:lnTo>
                      <a:pt x="0" y="38"/>
                    </a:lnTo>
                    <a:lnTo>
                      <a:pt x="227" y="0"/>
                    </a:lnTo>
                    <a:lnTo>
                      <a:pt x="227" y="76"/>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74" name="Line 198"/>
              <p:cNvSpPr>
                <a:spLocks noChangeShapeType="1"/>
              </p:cNvSpPr>
              <p:nvPr/>
            </p:nvSpPr>
            <p:spPr bwMode="auto">
              <a:xfrm>
                <a:off x="1551" y="1811"/>
                <a:ext cx="8" cy="0"/>
              </a:xfrm>
              <a:prstGeom prst="line">
                <a:avLst/>
              </a:prstGeom>
              <a:grpFill/>
              <a:ln w="0">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75" name="Freeform 199"/>
              <p:cNvSpPr>
                <a:spLocks/>
              </p:cNvSpPr>
              <p:nvPr/>
            </p:nvSpPr>
            <p:spPr bwMode="auto">
              <a:xfrm>
                <a:off x="5541" y="1779"/>
                <a:ext cx="458" cy="63"/>
              </a:xfrm>
              <a:custGeom>
                <a:avLst/>
                <a:gdLst>
                  <a:gd name="T0" fmla="*/ 0 w 458"/>
                  <a:gd name="T1" fmla="*/ 0 h 63"/>
                  <a:gd name="T2" fmla="*/ 0 w 458"/>
                  <a:gd name="T3" fmla="*/ 63 h 63"/>
                  <a:gd name="T4" fmla="*/ 458 w 458"/>
                  <a:gd name="T5" fmla="*/ 0 h 63"/>
                  <a:gd name="T6" fmla="*/ 0 w 458"/>
                  <a:gd name="T7" fmla="*/ 0 h 63"/>
                </a:gdLst>
                <a:ahLst/>
                <a:cxnLst>
                  <a:cxn ang="0">
                    <a:pos x="T0" y="T1"/>
                  </a:cxn>
                  <a:cxn ang="0">
                    <a:pos x="T2" y="T3"/>
                  </a:cxn>
                  <a:cxn ang="0">
                    <a:pos x="T4" y="T5"/>
                  </a:cxn>
                  <a:cxn ang="0">
                    <a:pos x="T6" y="T7"/>
                  </a:cxn>
                </a:cxnLst>
                <a:rect l="0" t="0" r="r" b="b"/>
                <a:pathLst>
                  <a:path w="458" h="63">
                    <a:moveTo>
                      <a:pt x="0" y="0"/>
                    </a:moveTo>
                    <a:lnTo>
                      <a:pt x="0" y="63"/>
                    </a:lnTo>
                    <a:lnTo>
                      <a:pt x="45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76" name="Freeform 200"/>
              <p:cNvSpPr>
                <a:spLocks/>
              </p:cNvSpPr>
              <p:nvPr/>
            </p:nvSpPr>
            <p:spPr bwMode="auto">
              <a:xfrm>
                <a:off x="5541" y="1779"/>
                <a:ext cx="458" cy="63"/>
              </a:xfrm>
              <a:custGeom>
                <a:avLst/>
                <a:gdLst>
                  <a:gd name="T0" fmla="*/ 0 w 458"/>
                  <a:gd name="T1" fmla="*/ 63 h 63"/>
                  <a:gd name="T2" fmla="*/ 458 w 458"/>
                  <a:gd name="T3" fmla="*/ 0 h 63"/>
                  <a:gd name="T4" fmla="*/ 458 w 458"/>
                  <a:gd name="T5" fmla="*/ 63 h 63"/>
                  <a:gd name="T6" fmla="*/ 0 w 458"/>
                  <a:gd name="T7" fmla="*/ 63 h 63"/>
                </a:gdLst>
                <a:ahLst/>
                <a:cxnLst>
                  <a:cxn ang="0">
                    <a:pos x="T0" y="T1"/>
                  </a:cxn>
                  <a:cxn ang="0">
                    <a:pos x="T2" y="T3"/>
                  </a:cxn>
                  <a:cxn ang="0">
                    <a:pos x="T4" y="T5"/>
                  </a:cxn>
                  <a:cxn ang="0">
                    <a:pos x="T6" y="T7"/>
                  </a:cxn>
                </a:cxnLst>
                <a:rect l="0" t="0" r="r" b="b"/>
                <a:pathLst>
                  <a:path w="458" h="63">
                    <a:moveTo>
                      <a:pt x="0" y="63"/>
                    </a:moveTo>
                    <a:lnTo>
                      <a:pt x="458" y="0"/>
                    </a:lnTo>
                    <a:lnTo>
                      <a:pt x="458"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77" name="Rectangle 201"/>
              <p:cNvSpPr>
                <a:spLocks noChangeArrowheads="1"/>
              </p:cNvSpPr>
              <p:nvPr/>
            </p:nvSpPr>
            <p:spPr bwMode="auto">
              <a:xfrm>
                <a:off x="5541" y="1779"/>
                <a:ext cx="458" cy="63"/>
              </a:xfrm>
              <a:prstGeom prst="rect">
                <a:avLst/>
              </a:prstGeom>
              <a:solidFill>
                <a:srgbClr val="FF0000"/>
              </a:solidFill>
              <a:ln w="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p>
            </p:txBody>
          </p:sp>
          <p:sp>
            <p:nvSpPr>
              <p:cNvPr id="278" name="Freeform 202"/>
              <p:cNvSpPr>
                <a:spLocks/>
              </p:cNvSpPr>
              <p:nvPr/>
            </p:nvSpPr>
            <p:spPr bwMode="auto">
              <a:xfrm>
                <a:off x="3516" y="1779"/>
                <a:ext cx="431" cy="63"/>
              </a:xfrm>
              <a:custGeom>
                <a:avLst/>
                <a:gdLst>
                  <a:gd name="T0" fmla="*/ 0 w 431"/>
                  <a:gd name="T1" fmla="*/ 0 h 63"/>
                  <a:gd name="T2" fmla="*/ 0 w 431"/>
                  <a:gd name="T3" fmla="*/ 63 h 63"/>
                  <a:gd name="T4" fmla="*/ 431 w 431"/>
                  <a:gd name="T5" fmla="*/ 0 h 63"/>
                  <a:gd name="T6" fmla="*/ 0 w 431"/>
                  <a:gd name="T7" fmla="*/ 0 h 63"/>
                </a:gdLst>
                <a:ahLst/>
                <a:cxnLst>
                  <a:cxn ang="0">
                    <a:pos x="T0" y="T1"/>
                  </a:cxn>
                  <a:cxn ang="0">
                    <a:pos x="T2" y="T3"/>
                  </a:cxn>
                  <a:cxn ang="0">
                    <a:pos x="T4" y="T5"/>
                  </a:cxn>
                  <a:cxn ang="0">
                    <a:pos x="T6" y="T7"/>
                  </a:cxn>
                </a:cxnLst>
                <a:rect l="0" t="0" r="r" b="b"/>
                <a:pathLst>
                  <a:path w="431" h="63">
                    <a:moveTo>
                      <a:pt x="0" y="0"/>
                    </a:moveTo>
                    <a:lnTo>
                      <a:pt x="0" y="63"/>
                    </a:lnTo>
                    <a:lnTo>
                      <a:pt x="431"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79" name="Freeform 203"/>
              <p:cNvSpPr>
                <a:spLocks/>
              </p:cNvSpPr>
              <p:nvPr/>
            </p:nvSpPr>
            <p:spPr bwMode="auto">
              <a:xfrm>
                <a:off x="3516" y="1779"/>
                <a:ext cx="431" cy="63"/>
              </a:xfrm>
              <a:custGeom>
                <a:avLst/>
                <a:gdLst>
                  <a:gd name="T0" fmla="*/ 0 w 431"/>
                  <a:gd name="T1" fmla="*/ 63 h 63"/>
                  <a:gd name="T2" fmla="*/ 431 w 431"/>
                  <a:gd name="T3" fmla="*/ 0 h 63"/>
                  <a:gd name="T4" fmla="*/ 431 w 431"/>
                  <a:gd name="T5" fmla="*/ 63 h 63"/>
                  <a:gd name="T6" fmla="*/ 0 w 431"/>
                  <a:gd name="T7" fmla="*/ 63 h 63"/>
                </a:gdLst>
                <a:ahLst/>
                <a:cxnLst>
                  <a:cxn ang="0">
                    <a:pos x="T0" y="T1"/>
                  </a:cxn>
                  <a:cxn ang="0">
                    <a:pos x="T2" y="T3"/>
                  </a:cxn>
                  <a:cxn ang="0">
                    <a:pos x="T4" y="T5"/>
                  </a:cxn>
                  <a:cxn ang="0">
                    <a:pos x="T6" y="T7"/>
                  </a:cxn>
                </a:cxnLst>
                <a:rect l="0" t="0" r="r" b="b"/>
                <a:pathLst>
                  <a:path w="431" h="63">
                    <a:moveTo>
                      <a:pt x="0" y="63"/>
                    </a:moveTo>
                    <a:lnTo>
                      <a:pt x="431" y="0"/>
                    </a:lnTo>
                    <a:lnTo>
                      <a:pt x="431" y="63"/>
                    </a:lnTo>
                    <a:lnTo>
                      <a:pt x="0"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80" name="Rectangle 204"/>
              <p:cNvSpPr>
                <a:spLocks noChangeArrowheads="1"/>
              </p:cNvSpPr>
              <p:nvPr/>
            </p:nvSpPr>
            <p:spPr bwMode="auto">
              <a:xfrm>
                <a:off x="3516" y="1779"/>
                <a:ext cx="431" cy="63"/>
              </a:xfrm>
              <a:prstGeom prst="rect">
                <a:avLst/>
              </a:prstGeom>
              <a:solidFill>
                <a:srgbClr val="FF0000"/>
              </a:solidFill>
              <a:ln w="0">
                <a:solidFill>
                  <a:srgbClr val="FF0000"/>
                </a:solidFill>
                <a:prstDash val="solid"/>
                <a:miter lim="800000"/>
                <a:headEnd/>
                <a:tailEnd/>
              </a:ln>
            </p:spPr>
            <p:txBody>
              <a:bodyPr vert="horz" wrap="square" lIns="68580" tIns="34290" rIns="68580" bIns="34290" numCol="1" anchor="t" anchorCtr="0" compatLnSpc="1">
                <a:prstTxWarp prst="textNoShape">
                  <a:avLst/>
                </a:prstTxWarp>
              </a:bodyPr>
              <a:lstStyle/>
              <a:p>
                <a:endParaRPr lang="en-US"/>
              </a:p>
            </p:txBody>
          </p:sp>
        </p:grpSp>
        <p:sp>
          <p:nvSpPr>
            <p:cNvPr id="6" name="Freeform 206"/>
            <p:cNvSpPr>
              <a:spLocks/>
            </p:cNvSpPr>
            <p:nvPr/>
          </p:nvSpPr>
          <p:spPr bwMode="auto">
            <a:xfrm>
              <a:off x="5780" y="2024"/>
              <a:ext cx="42" cy="81"/>
            </a:xfrm>
            <a:custGeom>
              <a:avLst/>
              <a:gdLst>
                <a:gd name="T0" fmla="*/ 42 w 42"/>
                <a:gd name="T1" fmla="*/ 30 h 81"/>
                <a:gd name="T2" fmla="*/ 5 w 42"/>
                <a:gd name="T3" fmla="*/ 81 h 81"/>
                <a:gd name="T4" fmla="*/ 0 w 42"/>
                <a:gd name="T5" fmla="*/ 0 h 81"/>
                <a:gd name="T6" fmla="*/ 42 w 42"/>
                <a:gd name="T7" fmla="*/ 30 h 81"/>
              </a:gdLst>
              <a:ahLst/>
              <a:cxnLst>
                <a:cxn ang="0">
                  <a:pos x="T0" y="T1"/>
                </a:cxn>
                <a:cxn ang="0">
                  <a:pos x="T2" y="T3"/>
                </a:cxn>
                <a:cxn ang="0">
                  <a:pos x="T4" y="T5"/>
                </a:cxn>
                <a:cxn ang="0">
                  <a:pos x="T6" y="T7"/>
                </a:cxn>
              </a:cxnLst>
              <a:rect l="0" t="0" r="r" b="b"/>
              <a:pathLst>
                <a:path w="42" h="81">
                  <a:moveTo>
                    <a:pt x="42" y="30"/>
                  </a:moveTo>
                  <a:lnTo>
                    <a:pt x="5" y="81"/>
                  </a:lnTo>
                  <a:lnTo>
                    <a:pt x="0" y="0"/>
                  </a:lnTo>
                  <a:lnTo>
                    <a:pt x="42"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 name="Freeform 207"/>
            <p:cNvSpPr>
              <a:spLocks/>
            </p:cNvSpPr>
            <p:nvPr/>
          </p:nvSpPr>
          <p:spPr bwMode="auto">
            <a:xfrm>
              <a:off x="5744" y="2024"/>
              <a:ext cx="41" cy="81"/>
            </a:xfrm>
            <a:custGeom>
              <a:avLst/>
              <a:gdLst>
                <a:gd name="T0" fmla="*/ 41 w 41"/>
                <a:gd name="T1" fmla="*/ 81 h 81"/>
                <a:gd name="T2" fmla="*/ 36 w 41"/>
                <a:gd name="T3" fmla="*/ 0 h 81"/>
                <a:gd name="T4" fmla="*/ 0 w 41"/>
                <a:gd name="T5" fmla="*/ 52 h 81"/>
                <a:gd name="T6" fmla="*/ 41 w 41"/>
                <a:gd name="T7" fmla="*/ 81 h 81"/>
              </a:gdLst>
              <a:ahLst/>
              <a:cxnLst>
                <a:cxn ang="0">
                  <a:pos x="T0" y="T1"/>
                </a:cxn>
                <a:cxn ang="0">
                  <a:pos x="T2" y="T3"/>
                </a:cxn>
                <a:cxn ang="0">
                  <a:pos x="T4" y="T5"/>
                </a:cxn>
                <a:cxn ang="0">
                  <a:pos x="T6" y="T7"/>
                </a:cxn>
              </a:cxnLst>
              <a:rect l="0" t="0" r="r" b="b"/>
              <a:pathLst>
                <a:path w="41" h="81">
                  <a:moveTo>
                    <a:pt x="41" y="81"/>
                  </a:moveTo>
                  <a:lnTo>
                    <a:pt x="36" y="0"/>
                  </a:lnTo>
                  <a:lnTo>
                    <a:pt x="0" y="52"/>
                  </a:lnTo>
                  <a:lnTo>
                    <a:pt x="4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 name="Freeform 208"/>
            <p:cNvSpPr>
              <a:spLocks/>
            </p:cNvSpPr>
            <p:nvPr/>
          </p:nvSpPr>
          <p:spPr bwMode="auto">
            <a:xfrm>
              <a:off x="5744" y="2024"/>
              <a:ext cx="78" cy="81"/>
            </a:xfrm>
            <a:custGeom>
              <a:avLst/>
              <a:gdLst>
                <a:gd name="T0" fmla="*/ 78 w 78"/>
                <a:gd name="T1" fmla="*/ 30 h 81"/>
                <a:gd name="T2" fmla="*/ 41 w 78"/>
                <a:gd name="T3" fmla="*/ 81 h 81"/>
                <a:gd name="T4" fmla="*/ 0 w 78"/>
                <a:gd name="T5" fmla="*/ 52 h 81"/>
                <a:gd name="T6" fmla="*/ 36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1" y="81"/>
                  </a:lnTo>
                  <a:lnTo>
                    <a:pt x="0" y="52"/>
                  </a:lnTo>
                  <a:lnTo>
                    <a:pt x="36" y="0"/>
                  </a:lnTo>
                  <a:lnTo>
                    <a:pt x="78" y="3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9" name="Freeform 209"/>
            <p:cNvSpPr>
              <a:spLocks/>
            </p:cNvSpPr>
            <p:nvPr/>
          </p:nvSpPr>
          <p:spPr bwMode="auto">
            <a:xfrm>
              <a:off x="5715" y="1980"/>
              <a:ext cx="43" cy="81"/>
            </a:xfrm>
            <a:custGeom>
              <a:avLst/>
              <a:gdLst>
                <a:gd name="T0" fmla="*/ 43 w 43"/>
                <a:gd name="T1" fmla="*/ 30 h 81"/>
                <a:gd name="T2" fmla="*/ 7 w 43"/>
                <a:gd name="T3" fmla="*/ 81 h 81"/>
                <a:gd name="T4" fmla="*/ 0 w 43"/>
                <a:gd name="T5" fmla="*/ 0 h 81"/>
                <a:gd name="T6" fmla="*/ 43 w 43"/>
                <a:gd name="T7" fmla="*/ 30 h 81"/>
              </a:gdLst>
              <a:ahLst/>
              <a:cxnLst>
                <a:cxn ang="0">
                  <a:pos x="T0" y="T1"/>
                </a:cxn>
                <a:cxn ang="0">
                  <a:pos x="T2" y="T3"/>
                </a:cxn>
                <a:cxn ang="0">
                  <a:pos x="T4" y="T5"/>
                </a:cxn>
                <a:cxn ang="0">
                  <a:pos x="T6" y="T7"/>
                </a:cxn>
              </a:cxnLst>
              <a:rect l="0" t="0" r="r" b="b"/>
              <a:pathLst>
                <a:path w="43" h="81">
                  <a:moveTo>
                    <a:pt x="43" y="30"/>
                  </a:moveTo>
                  <a:lnTo>
                    <a:pt x="7" y="81"/>
                  </a:lnTo>
                  <a:lnTo>
                    <a:pt x="0" y="0"/>
                  </a:lnTo>
                  <a:lnTo>
                    <a:pt x="43" y="3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0" name="Freeform 210"/>
            <p:cNvSpPr>
              <a:spLocks/>
            </p:cNvSpPr>
            <p:nvPr/>
          </p:nvSpPr>
          <p:spPr bwMode="auto">
            <a:xfrm>
              <a:off x="5680" y="1980"/>
              <a:ext cx="42" cy="81"/>
            </a:xfrm>
            <a:custGeom>
              <a:avLst/>
              <a:gdLst>
                <a:gd name="T0" fmla="*/ 42 w 42"/>
                <a:gd name="T1" fmla="*/ 81 h 81"/>
                <a:gd name="T2" fmla="*/ 35 w 42"/>
                <a:gd name="T3" fmla="*/ 0 h 81"/>
                <a:gd name="T4" fmla="*/ 0 w 42"/>
                <a:gd name="T5" fmla="*/ 52 h 81"/>
                <a:gd name="T6" fmla="*/ 42 w 42"/>
                <a:gd name="T7" fmla="*/ 81 h 81"/>
              </a:gdLst>
              <a:ahLst/>
              <a:cxnLst>
                <a:cxn ang="0">
                  <a:pos x="T0" y="T1"/>
                </a:cxn>
                <a:cxn ang="0">
                  <a:pos x="T2" y="T3"/>
                </a:cxn>
                <a:cxn ang="0">
                  <a:pos x="T4" y="T5"/>
                </a:cxn>
                <a:cxn ang="0">
                  <a:pos x="T6" y="T7"/>
                </a:cxn>
              </a:cxnLst>
              <a:rect l="0" t="0" r="r" b="b"/>
              <a:pathLst>
                <a:path w="42" h="81">
                  <a:moveTo>
                    <a:pt x="42" y="81"/>
                  </a:moveTo>
                  <a:lnTo>
                    <a:pt x="35" y="0"/>
                  </a:lnTo>
                  <a:lnTo>
                    <a:pt x="0" y="52"/>
                  </a:lnTo>
                  <a:lnTo>
                    <a:pt x="42"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1" name="Freeform 211"/>
            <p:cNvSpPr>
              <a:spLocks/>
            </p:cNvSpPr>
            <p:nvPr/>
          </p:nvSpPr>
          <p:spPr bwMode="auto">
            <a:xfrm>
              <a:off x="5690" y="1980"/>
              <a:ext cx="78" cy="81"/>
            </a:xfrm>
            <a:custGeom>
              <a:avLst/>
              <a:gdLst>
                <a:gd name="T0" fmla="*/ 78 w 78"/>
                <a:gd name="T1" fmla="*/ 30 h 81"/>
                <a:gd name="T2" fmla="*/ 42 w 78"/>
                <a:gd name="T3" fmla="*/ 81 h 81"/>
                <a:gd name="T4" fmla="*/ 0 w 78"/>
                <a:gd name="T5" fmla="*/ 52 h 81"/>
                <a:gd name="T6" fmla="*/ 35 w 78"/>
                <a:gd name="T7" fmla="*/ 0 h 81"/>
                <a:gd name="T8" fmla="*/ 78 w 78"/>
                <a:gd name="T9" fmla="*/ 30 h 81"/>
              </a:gdLst>
              <a:ahLst/>
              <a:cxnLst>
                <a:cxn ang="0">
                  <a:pos x="T0" y="T1"/>
                </a:cxn>
                <a:cxn ang="0">
                  <a:pos x="T2" y="T3"/>
                </a:cxn>
                <a:cxn ang="0">
                  <a:pos x="T4" y="T5"/>
                </a:cxn>
                <a:cxn ang="0">
                  <a:pos x="T6" y="T7"/>
                </a:cxn>
                <a:cxn ang="0">
                  <a:pos x="T8" y="T9"/>
                </a:cxn>
              </a:cxnLst>
              <a:rect l="0" t="0" r="r" b="b"/>
              <a:pathLst>
                <a:path w="78" h="81">
                  <a:moveTo>
                    <a:pt x="78" y="30"/>
                  </a:moveTo>
                  <a:lnTo>
                    <a:pt x="42" y="81"/>
                  </a:lnTo>
                  <a:lnTo>
                    <a:pt x="0" y="52"/>
                  </a:lnTo>
                  <a:lnTo>
                    <a:pt x="35" y="0"/>
                  </a:lnTo>
                  <a:lnTo>
                    <a:pt x="78" y="3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2" name="Freeform 212"/>
            <p:cNvSpPr>
              <a:spLocks/>
            </p:cNvSpPr>
            <p:nvPr/>
          </p:nvSpPr>
          <p:spPr bwMode="auto">
            <a:xfrm>
              <a:off x="5659" y="1950"/>
              <a:ext cx="35" cy="67"/>
            </a:xfrm>
            <a:custGeom>
              <a:avLst/>
              <a:gdLst>
                <a:gd name="T0" fmla="*/ 35 w 35"/>
                <a:gd name="T1" fmla="*/ 15 h 67"/>
                <a:gd name="T2" fmla="*/ 0 w 35"/>
                <a:gd name="T3" fmla="*/ 67 h 67"/>
                <a:gd name="T4" fmla="*/ 13 w 35"/>
                <a:gd name="T5" fmla="*/ 0 h 67"/>
                <a:gd name="T6" fmla="*/ 35 w 35"/>
                <a:gd name="T7" fmla="*/ 15 h 67"/>
              </a:gdLst>
              <a:ahLst/>
              <a:cxnLst>
                <a:cxn ang="0">
                  <a:pos x="T0" y="T1"/>
                </a:cxn>
                <a:cxn ang="0">
                  <a:pos x="T2" y="T3"/>
                </a:cxn>
                <a:cxn ang="0">
                  <a:pos x="T4" y="T5"/>
                </a:cxn>
                <a:cxn ang="0">
                  <a:pos x="T6" y="T7"/>
                </a:cxn>
              </a:cxnLst>
              <a:rect l="0" t="0" r="r" b="b"/>
              <a:pathLst>
                <a:path w="35" h="67">
                  <a:moveTo>
                    <a:pt x="35" y="15"/>
                  </a:moveTo>
                  <a:lnTo>
                    <a:pt x="0" y="67"/>
                  </a:lnTo>
                  <a:lnTo>
                    <a:pt x="13" y="0"/>
                  </a:lnTo>
                  <a:lnTo>
                    <a:pt x="35"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3" name="Freeform 213"/>
            <p:cNvSpPr>
              <a:spLocks/>
            </p:cNvSpPr>
            <p:nvPr/>
          </p:nvSpPr>
          <p:spPr bwMode="auto">
            <a:xfrm>
              <a:off x="5638" y="1950"/>
              <a:ext cx="34" cy="67"/>
            </a:xfrm>
            <a:custGeom>
              <a:avLst/>
              <a:gdLst>
                <a:gd name="T0" fmla="*/ 21 w 34"/>
                <a:gd name="T1" fmla="*/ 67 h 67"/>
                <a:gd name="T2" fmla="*/ 34 w 34"/>
                <a:gd name="T3" fmla="*/ 0 h 67"/>
                <a:gd name="T4" fmla="*/ 0 w 34"/>
                <a:gd name="T5" fmla="*/ 53 h 67"/>
                <a:gd name="T6" fmla="*/ 21 w 34"/>
                <a:gd name="T7" fmla="*/ 67 h 67"/>
              </a:gdLst>
              <a:ahLst/>
              <a:cxnLst>
                <a:cxn ang="0">
                  <a:pos x="T0" y="T1"/>
                </a:cxn>
                <a:cxn ang="0">
                  <a:pos x="T2" y="T3"/>
                </a:cxn>
                <a:cxn ang="0">
                  <a:pos x="T4" y="T5"/>
                </a:cxn>
                <a:cxn ang="0">
                  <a:pos x="T6" y="T7"/>
                </a:cxn>
              </a:cxnLst>
              <a:rect l="0" t="0" r="r" b="b"/>
              <a:pathLst>
                <a:path w="34" h="67">
                  <a:moveTo>
                    <a:pt x="21" y="67"/>
                  </a:moveTo>
                  <a:lnTo>
                    <a:pt x="34" y="0"/>
                  </a:lnTo>
                  <a:lnTo>
                    <a:pt x="0" y="53"/>
                  </a:lnTo>
                  <a:lnTo>
                    <a:pt x="21"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4" name="Freeform 214"/>
            <p:cNvSpPr>
              <a:spLocks/>
            </p:cNvSpPr>
            <p:nvPr/>
          </p:nvSpPr>
          <p:spPr bwMode="auto">
            <a:xfrm>
              <a:off x="5638" y="1950"/>
              <a:ext cx="56" cy="67"/>
            </a:xfrm>
            <a:custGeom>
              <a:avLst/>
              <a:gdLst>
                <a:gd name="T0" fmla="*/ 56 w 56"/>
                <a:gd name="T1" fmla="*/ 15 h 67"/>
                <a:gd name="T2" fmla="*/ 21 w 56"/>
                <a:gd name="T3" fmla="*/ 67 h 67"/>
                <a:gd name="T4" fmla="*/ 0 w 56"/>
                <a:gd name="T5" fmla="*/ 53 h 67"/>
                <a:gd name="T6" fmla="*/ 34 w 56"/>
                <a:gd name="T7" fmla="*/ 0 h 67"/>
                <a:gd name="T8" fmla="*/ 56 w 56"/>
                <a:gd name="T9" fmla="*/ 15 h 67"/>
              </a:gdLst>
              <a:ahLst/>
              <a:cxnLst>
                <a:cxn ang="0">
                  <a:pos x="T0" y="T1"/>
                </a:cxn>
                <a:cxn ang="0">
                  <a:pos x="T2" y="T3"/>
                </a:cxn>
                <a:cxn ang="0">
                  <a:pos x="T4" y="T5"/>
                </a:cxn>
                <a:cxn ang="0">
                  <a:pos x="T6" y="T7"/>
                </a:cxn>
                <a:cxn ang="0">
                  <a:pos x="T8" y="T9"/>
                </a:cxn>
              </a:cxnLst>
              <a:rect l="0" t="0" r="r" b="b"/>
              <a:pathLst>
                <a:path w="56" h="67">
                  <a:moveTo>
                    <a:pt x="56" y="15"/>
                  </a:moveTo>
                  <a:lnTo>
                    <a:pt x="21" y="67"/>
                  </a:lnTo>
                  <a:lnTo>
                    <a:pt x="0" y="53"/>
                  </a:lnTo>
                  <a:lnTo>
                    <a:pt x="34" y="0"/>
                  </a:lnTo>
                  <a:lnTo>
                    <a:pt x="56" y="15"/>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5" name="Freeform 215"/>
            <p:cNvSpPr>
              <a:spLocks/>
            </p:cNvSpPr>
            <p:nvPr/>
          </p:nvSpPr>
          <p:spPr bwMode="auto">
            <a:xfrm>
              <a:off x="5638" y="1936"/>
              <a:ext cx="34" cy="67"/>
            </a:xfrm>
            <a:custGeom>
              <a:avLst/>
              <a:gdLst>
                <a:gd name="T0" fmla="*/ 34 w 34"/>
                <a:gd name="T1" fmla="*/ 14 h 67"/>
                <a:gd name="T2" fmla="*/ 0 w 34"/>
                <a:gd name="T3" fmla="*/ 67 h 67"/>
                <a:gd name="T4" fmla="*/ 12 w 34"/>
                <a:gd name="T5" fmla="*/ 0 h 67"/>
                <a:gd name="T6" fmla="*/ 34 w 34"/>
                <a:gd name="T7" fmla="*/ 14 h 67"/>
              </a:gdLst>
              <a:ahLst/>
              <a:cxnLst>
                <a:cxn ang="0">
                  <a:pos x="T0" y="T1"/>
                </a:cxn>
                <a:cxn ang="0">
                  <a:pos x="T2" y="T3"/>
                </a:cxn>
                <a:cxn ang="0">
                  <a:pos x="T4" y="T5"/>
                </a:cxn>
                <a:cxn ang="0">
                  <a:pos x="T6" y="T7"/>
                </a:cxn>
              </a:cxnLst>
              <a:rect l="0" t="0" r="r" b="b"/>
              <a:pathLst>
                <a:path w="34" h="67">
                  <a:moveTo>
                    <a:pt x="34" y="14"/>
                  </a:moveTo>
                  <a:lnTo>
                    <a:pt x="0" y="67"/>
                  </a:lnTo>
                  <a:lnTo>
                    <a:pt x="12" y="0"/>
                  </a:lnTo>
                  <a:lnTo>
                    <a:pt x="34"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6" name="Freeform 216"/>
            <p:cNvSpPr>
              <a:spLocks/>
            </p:cNvSpPr>
            <p:nvPr/>
          </p:nvSpPr>
          <p:spPr bwMode="auto">
            <a:xfrm>
              <a:off x="5616" y="1936"/>
              <a:ext cx="34" cy="67"/>
            </a:xfrm>
            <a:custGeom>
              <a:avLst/>
              <a:gdLst>
                <a:gd name="T0" fmla="*/ 22 w 34"/>
                <a:gd name="T1" fmla="*/ 67 h 67"/>
                <a:gd name="T2" fmla="*/ 34 w 34"/>
                <a:gd name="T3" fmla="*/ 0 h 67"/>
                <a:gd name="T4" fmla="*/ 0 w 34"/>
                <a:gd name="T5" fmla="*/ 53 h 67"/>
                <a:gd name="T6" fmla="*/ 22 w 34"/>
                <a:gd name="T7" fmla="*/ 67 h 67"/>
              </a:gdLst>
              <a:ahLst/>
              <a:cxnLst>
                <a:cxn ang="0">
                  <a:pos x="T0" y="T1"/>
                </a:cxn>
                <a:cxn ang="0">
                  <a:pos x="T2" y="T3"/>
                </a:cxn>
                <a:cxn ang="0">
                  <a:pos x="T4" y="T5"/>
                </a:cxn>
                <a:cxn ang="0">
                  <a:pos x="T6" y="T7"/>
                </a:cxn>
              </a:cxnLst>
              <a:rect l="0" t="0" r="r" b="b"/>
              <a:pathLst>
                <a:path w="34" h="67">
                  <a:moveTo>
                    <a:pt x="22" y="67"/>
                  </a:moveTo>
                  <a:lnTo>
                    <a:pt x="34" y="0"/>
                  </a:lnTo>
                  <a:lnTo>
                    <a:pt x="0" y="53"/>
                  </a:lnTo>
                  <a:lnTo>
                    <a:pt x="22"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7" name="Freeform 217"/>
            <p:cNvSpPr>
              <a:spLocks/>
            </p:cNvSpPr>
            <p:nvPr/>
          </p:nvSpPr>
          <p:spPr bwMode="auto">
            <a:xfrm>
              <a:off x="5616" y="1936"/>
              <a:ext cx="56" cy="67"/>
            </a:xfrm>
            <a:custGeom>
              <a:avLst/>
              <a:gdLst>
                <a:gd name="T0" fmla="*/ 56 w 56"/>
                <a:gd name="T1" fmla="*/ 14 h 67"/>
                <a:gd name="T2" fmla="*/ 22 w 56"/>
                <a:gd name="T3" fmla="*/ 67 h 67"/>
                <a:gd name="T4" fmla="*/ 0 w 56"/>
                <a:gd name="T5" fmla="*/ 53 h 67"/>
                <a:gd name="T6" fmla="*/ 34 w 56"/>
                <a:gd name="T7" fmla="*/ 0 h 67"/>
                <a:gd name="T8" fmla="*/ 56 w 56"/>
                <a:gd name="T9" fmla="*/ 14 h 67"/>
              </a:gdLst>
              <a:ahLst/>
              <a:cxnLst>
                <a:cxn ang="0">
                  <a:pos x="T0" y="T1"/>
                </a:cxn>
                <a:cxn ang="0">
                  <a:pos x="T2" y="T3"/>
                </a:cxn>
                <a:cxn ang="0">
                  <a:pos x="T4" y="T5"/>
                </a:cxn>
                <a:cxn ang="0">
                  <a:pos x="T6" y="T7"/>
                </a:cxn>
                <a:cxn ang="0">
                  <a:pos x="T8" y="T9"/>
                </a:cxn>
              </a:cxnLst>
              <a:rect l="0" t="0" r="r" b="b"/>
              <a:pathLst>
                <a:path w="56" h="67">
                  <a:moveTo>
                    <a:pt x="56" y="14"/>
                  </a:moveTo>
                  <a:lnTo>
                    <a:pt x="22" y="67"/>
                  </a:lnTo>
                  <a:lnTo>
                    <a:pt x="0" y="53"/>
                  </a:lnTo>
                  <a:lnTo>
                    <a:pt x="34" y="0"/>
                  </a:lnTo>
                  <a:lnTo>
                    <a:pt x="56" y="14"/>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18" name="Freeform 218"/>
            <p:cNvSpPr>
              <a:spLocks/>
            </p:cNvSpPr>
            <p:nvPr/>
          </p:nvSpPr>
          <p:spPr bwMode="auto">
            <a:xfrm>
              <a:off x="5582" y="1895"/>
              <a:ext cx="45" cy="81"/>
            </a:xfrm>
            <a:custGeom>
              <a:avLst/>
              <a:gdLst>
                <a:gd name="T0" fmla="*/ 45 w 45"/>
                <a:gd name="T1" fmla="*/ 27 h 81"/>
                <a:gd name="T2" fmla="*/ 12 w 45"/>
                <a:gd name="T3" fmla="*/ 81 h 81"/>
                <a:gd name="T4" fmla="*/ 0 w 45"/>
                <a:gd name="T5" fmla="*/ 0 h 81"/>
                <a:gd name="T6" fmla="*/ 45 w 45"/>
                <a:gd name="T7" fmla="*/ 27 h 81"/>
              </a:gdLst>
              <a:ahLst/>
              <a:cxnLst>
                <a:cxn ang="0">
                  <a:pos x="T0" y="T1"/>
                </a:cxn>
                <a:cxn ang="0">
                  <a:pos x="T2" y="T3"/>
                </a:cxn>
                <a:cxn ang="0">
                  <a:pos x="T4" y="T5"/>
                </a:cxn>
                <a:cxn ang="0">
                  <a:pos x="T6" y="T7"/>
                </a:cxn>
              </a:cxnLst>
              <a:rect l="0" t="0" r="r" b="b"/>
              <a:pathLst>
                <a:path w="45" h="81">
                  <a:moveTo>
                    <a:pt x="45" y="27"/>
                  </a:moveTo>
                  <a:lnTo>
                    <a:pt x="12" y="81"/>
                  </a:lnTo>
                  <a:lnTo>
                    <a:pt x="0" y="0"/>
                  </a:lnTo>
                  <a:lnTo>
                    <a:pt x="45"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19" name="Freeform 219"/>
            <p:cNvSpPr>
              <a:spLocks/>
            </p:cNvSpPr>
            <p:nvPr/>
          </p:nvSpPr>
          <p:spPr bwMode="auto">
            <a:xfrm>
              <a:off x="5550" y="1895"/>
              <a:ext cx="44" cy="81"/>
            </a:xfrm>
            <a:custGeom>
              <a:avLst/>
              <a:gdLst>
                <a:gd name="T0" fmla="*/ 44 w 44"/>
                <a:gd name="T1" fmla="*/ 81 h 81"/>
                <a:gd name="T2" fmla="*/ 32 w 44"/>
                <a:gd name="T3" fmla="*/ 0 h 81"/>
                <a:gd name="T4" fmla="*/ 0 w 44"/>
                <a:gd name="T5" fmla="*/ 54 h 81"/>
                <a:gd name="T6" fmla="*/ 44 w 44"/>
                <a:gd name="T7" fmla="*/ 81 h 81"/>
              </a:gdLst>
              <a:ahLst/>
              <a:cxnLst>
                <a:cxn ang="0">
                  <a:pos x="T0" y="T1"/>
                </a:cxn>
                <a:cxn ang="0">
                  <a:pos x="T2" y="T3"/>
                </a:cxn>
                <a:cxn ang="0">
                  <a:pos x="T4" y="T5"/>
                </a:cxn>
                <a:cxn ang="0">
                  <a:pos x="T6" y="T7"/>
                </a:cxn>
              </a:cxnLst>
              <a:rect l="0" t="0" r="r" b="b"/>
              <a:pathLst>
                <a:path w="44" h="81">
                  <a:moveTo>
                    <a:pt x="44" y="81"/>
                  </a:moveTo>
                  <a:lnTo>
                    <a:pt x="32" y="0"/>
                  </a:lnTo>
                  <a:lnTo>
                    <a:pt x="0" y="54"/>
                  </a:lnTo>
                  <a:lnTo>
                    <a:pt x="44"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0" name="Freeform 220"/>
            <p:cNvSpPr>
              <a:spLocks/>
            </p:cNvSpPr>
            <p:nvPr/>
          </p:nvSpPr>
          <p:spPr bwMode="auto">
            <a:xfrm>
              <a:off x="5550" y="1895"/>
              <a:ext cx="77" cy="81"/>
            </a:xfrm>
            <a:custGeom>
              <a:avLst/>
              <a:gdLst>
                <a:gd name="T0" fmla="*/ 77 w 77"/>
                <a:gd name="T1" fmla="*/ 27 h 81"/>
                <a:gd name="T2" fmla="*/ 44 w 77"/>
                <a:gd name="T3" fmla="*/ 81 h 81"/>
                <a:gd name="T4" fmla="*/ 0 w 77"/>
                <a:gd name="T5" fmla="*/ 54 h 81"/>
                <a:gd name="T6" fmla="*/ 32 w 77"/>
                <a:gd name="T7" fmla="*/ 0 h 81"/>
                <a:gd name="T8" fmla="*/ 77 w 77"/>
                <a:gd name="T9" fmla="*/ 27 h 81"/>
              </a:gdLst>
              <a:ahLst/>
              <a:cxnLst>
                <a:cxn ang="0">
                  <a:pos x="T0" y="T1"/>
                </a:cxn>
                <a:cxn ang="0">
                  <a:pos x="T2" y="T3"/>
                </a:cxn>
                <a:cxn ang="0">
                  <a:pos x="T4" y="T5"/>
                </a:cxn>
                <a:cxn ang="0">
                  <a:pos x="T6" y="T7"/>
                </a:cxn>
                <a:cxn ang="0">
                  <a:pos x="T8" y="T9"/>
                </a:cxn>
              </a:cxnLst>
              <a:rect l="0" t="0" r="r" b="b"/>
              <a:pathLst>
                <a:path w="77" h="81">
                  <a:moveTo>
                    <a:pt x="77" y="27"/>
                  </a:moveTo>
                  <a:lnTo>
                    <a:pt x="44" y="81"/>
                  </a:lnTo>
                  <a:lnTo>
                    <a:pt x="0" y="54"/>
                  </a:lnTo>
                  <a:lnTo>
                    <a:pt x="32" y="0"/>
                  </a:lnTo>
                  <a:lnTo>
                    <a:pt x="77" y="27"/>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1" name="Freeform 221"/>
            <p:cNvSpPr>
              <a:spLocks/>
            </p:cNvSpPr>
            <p:nvPr/>
          </p:nvSpPr>
          <p:spPr bwMode="auto">
            <a:xfrm>
              <a:off x="5516" y="1854"/>
              <a:ext cx="44" cy="81"/>
            </a:xfrm>
            <a:custGeom>
              <a:avLst/>
              <a:gdLst>
                <a:gd name="T0" fmla="*/ 44 w 44"/>
                <a:gd name="T1" fmla="*/ 27 h 81"/>
                <a:gd name="T2" fmla="*/ 12 w 44"/>
                <a:gd name="T3" fmla="*/ 81 h 81"/>
                <a:gd name="T4" fmla="*/ 0 w 44"/>
                <a:gd name="T5" fmla="*/ 0 h 81"/>
                <a:gd name="T6" fmla="*/ 44 w 44"/>
                <a:gd name="T7" fmla="*/ 27 h 81"/>
              </a:gdLst>
              <a:ahLst/>
              <a:cxnLst>
                <a:cxn ang="0">
                  <a:pos x="T0" y="T1"/>
                </a:cxn>
                <a:cxn ang="0">
                  <a:pos x="T2" y="T3"/>
                </a:cxn>
                <a:cxn ang="0">
                  <a:pos x="T4" y="T5"/>
                </a:cxn>
                <a:cxn ang="0">
                  <a:pos x="T6" y="T7"/>
                </a:cxn>
              </a:cxnLst>
              <a:rect l="0" t="0" r="r" b="b"/>
              <a:pathLst>
                <a:path w="44" h="81">
                  <a:moveTo>
                    <a:pt x="44" y="27"/>
                  </a:moveTo>
                  <a:lnTo>
                    <a:pt x="12" y="81"/>
                  </a:lnTo>
                  <a:lnTo>
                    <a:pt x="0" y="0"/>
                  </a:lnTo>
                  <a:lnTo>
                    <a:pt x="44"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2" name="Freeform 222"/>
            <p:cNvSpPr>
              <a:spLocks/>
            </p:cNvSpPr>
            <p:nvPr/>
          </p:nvSpPr>
          <p:spPr bwMode="auto">
            <a:xfrm>
              <a:off x="5485" y="1854"/>
              <a:ext cx="43" cy="81"/>
            </a:xfrm>
            <a:custGeom>
              <a:avLst/>
              <a:gdLst>
                <a:gd name="T0" fmla="*/ 43 w 43"/>
                <a:gd name="T1" fmla="*/ 81 h 81"/>
                <a:gd name="T2" fmla="*/ 31 w 43"/>
                <a:gd name="T3" fmla="*/ 0 h 81"/>
                <a:gd name="T4" fmla="*/ 0 w 43"/>
                <a:gd name="T5" fmla="*/ 55 h 81"/>
                <a:gd name="T6" fmla="*/ 43 w 43"/>
                <a:gd name="T7" fmla="*/ 81 h 81"/>
              </a:gdLst>
              <a:ahLst/>
              <a:cxnLst>
                <a:cxn ang="0">
                  <a:pos x="T0" y="T1"/>
                </a:cxn>
                <a:cxn ang="0">
                  <a:pos x="T2" y="T3"/>
                </a:cxn>
                <a:cxn ang="0">
                  <a:pos x="T4" y="T5"/>
                </a:cxn>
                <a:cxn ang="0">
                  <a:pos x="T6" y="T7"/>
                </a:cxn>
              </a:cxnLst>
              <a:rect l="0" t="0" r="r" b="b"/>
              <a:pathLst>
                <a:path w="43" h="81">
                  <a:moveTo>
                    <a:pt x="43" y="81"/>
                  </a:moveTo>
                  <a:lnTo>
                    <a:pt x="31" y="0"/>
                  </a:lnTo>
                  <a:lnTo>
                    <a:pt x="0" y="55"/>
                  </a:lnTo>
                  <a:lnTo>
                    <a:pt x="43"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3" name="Freeform 223"/>
            <p:cNvSpPr>
              <a:spLocks/>
            </p:cNvSpPr>
            <p:nvPr/>
          </p:nvSpPr>
          <p:spPr bwMode="auto">
            <a:xfrm>
              <a:off x="5485" y="1854"/>
              <a:ext cx="75" cy="81"/>
            </a:xfrm>
            <a:custGeom>
              <a:avLst/>
              <a:gdLst>
                <a:gd name="T0" fmla="*/ 75 w 75"/>
                <a:gd name="T1" fmla="*/ 27 h 81"/>
                <a:gd name="T2" fmla="*/ 43 w 75"/>
                <a:gd name="T3" fmla="*/ 81 h 81"/>
                <a:gd name="T4" fmla="*/ 0 w 75"/>
                <a:gd name="T5" fmla="*/ 55 h 81"/>
                <a:gd name="T6" fmla="*/ 31 w 75"/>
                <a:gd name="T7" fmla="*/ 0 h 81"/>
                <a:gd name="T8" fmla="*/ 75 w 75"/>
                <a:gd name="T9" fmla="*/ 27 h 81"/>
              </a:gdLst>
              <a:ahLst/>
              <a:cxnLst>
                <a:cxn ang="0">
                  <a:pos x="T0" y="T1"/>
                </a:cxn>
                <a:cxn ang="0">
                  <a:pos x="T2" y="T3"/>
                </a:cxn>
                <a:cxn ang="0">
                  <a:pos x="T4" y="T5"/>
                </a:cxn>
                <a:cxn ang="0">
                  <a:pos x="T6" y="T7"/>
                </a:cxn>
                <a:cxn ang="0">
                  <a:pos x="T8" y="T9"/>
                </a:cxn>
              </a:cxnLst>
              <a:rect l="0" t="0" r="r" b="b"/>
              <a:pathLst>
                <a:path w="75" h="81">
                  <a:moveTo>
                    <a:pt x="75" y="27"/>
                  </a:moveTo>
                  <a:lnTo>
                    <a:pt x="43" y="81"/>
                  </a:lnTo>
                  <a:lnTo>
                    <a:pt x="0" y="55"/>
                  </a:lnTo>
                  <a:lnTo>
                    <a:pt x="31" y="0"/>
                  </a:lnTo>
                  <a:lnTo>
                    <a:pt x="75" y="27"/>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4" name="Line 224"/>
            <p:cNvSpPr>
              <a:spLocks noChangeShapeType="1"/>
            </p:cNvSpPr>
            <p:nvPr/>
          </p:nvSpPr>
          <p:spPr bwMode="auto">
            <a:xfrm flipH="1">
              <a:off x="5485" y="1854"/>
              <a:ext cx="31" cy="55"/>
            </a:xfrm>
            <a:prstGeom prst="line">
              <a:avLst/>
            </a:prstGeom>
            <a:grp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5" name="Freeform 225"/>
            <p:cNvSpPr>
              <a:spLocks/>
            </p:cNvSpPr>
            <p:nvPr/>
          </p:nvSpPr>
          <p:spPr bwMode="auto">
            <a:xfrm>
              <a:off x="3930" y="1402"/>
              <a:ext cx="34" cy="63"/>
            </a:xfrm>
            <a:custGeom>
              <a:avLst/>
              <a:gdLst>
                <a:gd name="T0" fmla="*/ 34 w 34"/>
                <a:gd name="T1" fmla="*/ 0 h 63"/>
                <a:gd name="T2" fmla="*/ 32 w 34"/>
                <a:gd name="T3" fmla="*/ 63 h 63"/>
                <a:gd name="T4" fmla="*/ 0 w 34"/>
                <a:gd name="T5" fmla="*/ 0 h 63"/>
                <a:gd name="T6" fmla="*/ 34 w 34"/>
                <a:gd name="T7" fmla="*/ 0 h 63"/>
              </a:gdLst>
              <a:ahLst/>
              <a:cxnLst>
                <a:cxn ang="0">
                  <a:pos x="T0" y="T1"/>
                </a:cxn>
                <a:cxn ang="0">
                  <a:pos x="T2" y="T3"/>
                </a:cxn>
                <a:cxn ang="0">
                  <a:pos x="T4" y="T5"/>
                </a:cxn>
                <a:cxn ang="0">
                  <a:pos x="T6" y="T7"/>
                </a:cxn>
              </a:cxnLst>
              <a:rect l="0" t="0" r="r" b="b"/>
              <a:pathLst>
                <a:path w="34" h="63">
                  <a:moveTo>
                    <a:pt x="34" y="0"/>
                  </a:moveTo>
                  <a:lnTo>
                    <a:pt x="32" y="63"/>
                  </a:lnTo>
                  <a:lnTo>
                    <a:pt x="0" y="0"/>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6" name="Freeform 226"/>
            <p:cNvSpPr>
              <a:spLocks/>
            </p:cNvSpPr>
            <p:nvPr/>
          </p:nvSpPr>
          <p:spPr bwMode="auto">
            <a:xfrm>
              <a:off x="3928" y="1402"/>
              <a:ext cx="34" cy="63"/>
            </a:xfrm>
            <a:custGeom>
              <a:avLst/>
              <a:gdLst>
                <a:gd name="T0" fmla="*/ 34 w 34"/>
                <a:gd name="T1" fmla="*/ 63 h 63"/>
                <a:gd name="T2" fmla="*/ 2 w 34"/>
                <a:gd name="T3" fmla="*/ 0 h 63"/>
                <a:gd name="T4" fmla="*/ 0 w 34"/>
                <a:gd name="T5" fmla="*/ 63 h 63"/>
                <a:gd name="T6" fmla="*/ 34 w 34"/>
                <a:gd name="T7" fmla="*/ 63 h 63"/>
              </a:gdLst>
              <a:ahLst/>
              <a:cxnLst>
                <a:cxn ang="0">
                  <a:pos x="T0" y="T1"/>
                </a:cxn>
                <a:cxn ang="0">
                  <a:pos x="T2" y="T3"/>
                </a:cxn>
                <a:cxn ang="0">
                  <a:pos x="T4" y="T5"/>
                </a:cxn>
                <a:cxn ang="0">
                  <a:pos x="T6" y="T7"/>
                </a:cxn>
              </a:cxnLst>
              <a:rect l="0" t="0" r="r" b="b"/>
              <a:pathLst>
                <a:path w="34" h="63">
                  <a:moveTo>
                    <a:pt x="34" y="63"/>
                  </a:moveTo>
                  <a:lnTo>
                    <a:pt x="2" y="0"/>
                  </a:lnTo>
                  <a:lnTo>
                    <a:pt x="0" y="63"/>
                  </a:lnTo>
                  <a:lnTo>
                    <a:pt x="34"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7" name="Freeform 227"/>
            <p:cNvSpPr>
              <a:spLocks/>
            </p:cNvSpPr>
            <p:nvPr/>
          </p:nvSpPr>
          <p:spPr bwMode="auto">
            <a:xfrm>
              <a:off x="3928" y="1402"/>
              <a:ext cx="36" cy="63"/>
            </a:xfrm>
            <a:custGeom>
              <a:avLst/>
              <a:gdLst>
                <a:gd name="T0" fmla="*/ 36 w 36"/>
                <a:gd name="T1" fmla="*/ 0 h 63"/>
                <a:gd name="T2" fmla="*/ 34 w 36"/>
                <a:gd name="T3" fmla="*/ 63 h 63"/>
                <a:gd name="T4" fmla="*/ 0 w 36"/>
                <a:gd name="T5" fmla="*/ 63 h 63"/>
                <a:gd name="T6" fmla="*/ 2 w 36"/>
                <a:gd name="T7" fmla="*/ 0 h 63"/>
                <a:gd name="T8" fmla="*/ 36 w 36"/>
                <a:gd name="T9" fmla="*/ 0 h 63"/>
              </a:gdLst>
              <a:ahLst/>
              <a:cxnLst>
                <a:cxn ang="0">
                  <a:pos x="T0" y="T1"/>
                </a:cxn>
                <a:cxn ang="0">
                  <a:pos x="T2" y="T3"/>
                </a:cxn>
                <a:cxn ang="0">
                  <a:pos x="T4" y="T5"/>
                </a:cxn>
                <a:cxn ang="0">
                  <a:pos x="T6" y="T7"/>
                </a:cxn>
                <a:cxn ang="0">
                  <a:pos x="T8" y="T9"/>
                </a:cxn>
              </a:cxnLst>
              <a:rect l="0" t="0" r="r" b="b"/>
              <a:pathLst>
                <a:path w="36" h="63">
                  <a:moveTo>
                    <a:pt x="36" y="0"/>
                  </a:moveTo>
                  <a:lnTo>
                    <a:pt x="34" y="63"/>
                  </a:lnTo>
                  <a:lnTo>
                    <a:pt x="0" y="63"/>
                  </a:lnTo>
                  <a:lnTo>
                    <a:pt x="2" y="0"/>
                  </a:lnTo>
                  <a:lnTo>
                    <a:pt x="36"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28" name="Freeform 228"/>
            <p:cNvSpPr>
              <a:spLocks/>
            </p:cNvSpPr>
            <p:nvPr/>
          </p:nvSpPr>
          <p:spPr bwMode="auto">
            <a:xfrm>
              <a:off x="3851" y="1402"/>
              <a:ext cx="53" cy="63"/>
            </a:xfrm>
            <a:custGeom>
              <a:avLst/>
              <a:gdLst>
                <a:gd name="T0" fmla="*/ 53 w 53"/>
                <a:gd name="T1" fmla="*/ 0 h 63"/>
                <a:gd name="T2" fmla="*/ 51 w 53"/>
                <a:gd name="T3" fmla="*/ 63 h 63"/>
                <a:gd name="T4" fmla="*/ 0 w 53"/>
                <a:gd name="T5" fmla="*/ 0 h 63"/>
                <a:gd name="T6" fmla="*/ 53 w 53"/>
                <a:gd name="T7" fmla="*/ 0 h 63"/>
              </a:gdLst>
              <a:ahLst/>
              <a:cxnLst>
                <a:cxn ang="0">
                  <a:pos x="T0" y="T1"/>
                </a:cxn>
                <a:cxn ang="0">
                  <a:pos x="T2" y="T3"/>
                </a:cxn>
                <a:cxn ang="0">
                  <a:pos x="T4" y="T5"/>
                </a:cxn>
                <a:cxn ang="0">
                  <a:pos x="T6" y="T7"/>
                </a:cxn>
              </a:cxnLst>
              <a:rect l="0" t="0" r="r" b="b"/>
              <a:pathLst>
                <a:path w="53" h="63">
                  <a:moveTo>
                    <a:pt x="53" y="0"/>
                  </a:moveTo>
                  <a:lnTo>
                    <a:pt x="51" y="63"/>
                  </a:lnTo>
                  <a:lnTo>
                    <a:pt x="0" y="0"/>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29" name="Freeform 229"/>
            <p:cNvSpPr>
              <a:spLocks/>
            </p:cNvSpPr>
            <p:nvPr/>
          </p:nvSpPr>
          <p:spPr bwMode="auto">
            <a:xfrm>
              <a:off x="3851" y="1402"/>
              <a:ext cx="51" cy="63"/>
            </a:xfrm>
            <a:custGeom>
              <a:avLst/>
              <a:gdLst>
                <a:gd name="T0" fmla="*/ 51 w 51"/>
                <a:gd name="T1" fmla="*/ 63 h 63"/>
                <a:gd name="T2" fmla="*/ 0 w 51"/>
                <a:gd name="T3" fmla="*/ 0 h 63"/>
                <a:gd name="T4" fmla="*/ 0 w 51"/>
                <a:gd name="T5" fmla="*/ 63 h 63"/>
                <a:gd name="T6" fmla="*/ 51 w 51"/>
                <a:gd name="T7" fmla="*/ 63 h 63"/>
              </a:gdLst>
              <a:ahLst/>
              <a:cxnLst>
                <a:cxn ang="0">
                  <a:pos x="T0" y="T1"/>
                </a:cxn>
                <a:cxn ang="0">
                  <a:pos x="T2" y="T3"/>
                </a:cxn>
                <a:cxn ang="0">
                  <a:pos x="T4" y="T5"/>
                </a:cxn>
                <a:cxn ang="0">
                  <a:pos x="T6" y="T7"/>
                </a:cxn>
              </a:cxnLst>
              <a:rect l="0" t="0" r="r" b="b"/>
              <a:pathLst>
                <a:path w="51" h="63">
                  <a:moveTo>
                    <a:pt x="51" y="63"/>
                  </a:moveTo>
                  <a:lnTo>
                    <a:pt x="0" y="0"/>
                  </a:lnTo>
                  <a:lnTo>
                    <a:pt x="0" y="63"/>
                  </a:lnTo>
                  <a:lnTo>
                    <a:pt x="51"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0" name="Freeform 230"/>
            <p:cNvSpPr>
              <a:spLocks/>
            </p:cNvSpPr>
            <p:nvPr/>
          </p:nvSpPr>
          <p:spPr bwMode="auto">
            <a:xfrm>
              <a:off x="3851" y="1402"/>
              <a:ext cx="53" cy="63"/>
            </a:xfrm>
            <a:custGeom>
              <a:avLst/>
              <a:gdLst>
                <a:gd name="T0" fmla="*/ 53 w 53"/>
                <a:gd name="T1" fmla="*/ 0 h 63"/>
                <a:gd name="T2" fmla="*/ 51 w 53"/>
                <a:gd name="T3" fmla="*/ 63 h 63"/>
                <a:gd name="T4" fmla="*/ 0 w 53"/>
                <a:gd name="T5" fmla="*/ 63 h 63"/>
                <a:gd name="T6" fmla="*/ 0 w 53"/>
                <a:gd name="T7" fmla="*/ 0 h 63"/>
                <a:gd name="T8" fmla="*/ 53 w 53"/>
                <a:gd name="T9" fmla="*/ 0 h 63"/>
              </a:gdLst>
              <a:ahLst/>
              <a:cxnLst>
                <a:cxn ang="0">
                  <a:pos x="T0" y="T1"/>
                </a:cxn>
                <a:cxn ang="0">
                  <a:pos x="T2" y="T3"/>
                </a:cxn>
                <a:cxn ang="0">
                  <a:pos x="T4" y="T5"/>
                </a:cxn>
                <a:cxn ang="0">
                  <a:pos x="T6" y="T7"/>
                </a:cxn>
                <a:cxn ang="0">
                  <a:pos x="T8" y="T9"/>
                </a:cxn>
              </a:cxnLst>
              <a:rect l="0" t="0" r="r" b="b"/>
              <a:pathLst>
                <a:path w="53" h="63">
                  <a:moveTo>
                    <a:pt x="53" y="0"/>
                  </a:moveTo>
                  <a:lnTo>
                    <a:pt x="51" y="63"/>
                  </a:lnTo>
                  <a:lnTo>
                    <a:pt x="0" y="63"/>
                  </a:lnTo>
                  <a:lnTo>
                    <a:pt x="0" y="0"/>
                  </a:lnTo>
                  <a:lnTo>
                    <a:pt x="53"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31" name="Freeform 231"/>
            <p:cNvSpPr>
              <a:spLocks/>
            </p:cNvSpPr>
            <p:nvPr/>
          </p:nvSpPr>
          <p:spPr bwMode="auto">
            <a:xfrm>
              <a:off x="3773" y="1401"/>
              <a:ext cx="52" cy="64"/>
            </a:xfrm>
            <a:custGeom>
              <a:avLst/>
              <a:gdLst>
                <a:gd name="T0" fmla="*/ 52 w 52"/>
                <a:gd name="T1" fmla="*/ 0 h 64"/>
                <a:gd name="T2" fmla="*/ 52 w 52"/>
                <a:gd name="T3" fmla="*/ 64 h 64"/>
                <a:gd name="T4" fmla="*/ 0 w 52"/>
                <a:gd name="T5" fmla="*/ 0 h 64"/>
                <a:gd name="T6" fmla="*/ 52 w 52"/>
                <a:gd name="T7" fmla="*/ 0 h 64"/>
              </a:gdLst>
              <a:ahLst/>
              <a:cxnLst>
                <a:cxn ang="0">
                  <a:pos x="T0" y="T1"/>
                </a:cxn>
                <a:cxn ang="0">
                  <a:pos x="T2" y="T3"/>
                </a:cxn>
                <a:cxn ang="0">
                  <a:pos x="T4" y="T5"/>
                </a:cxn>
                <a:cxn ang="0">
                  <a:pos x="T6" y="T7"/>
                </a:cxn>
              </a:cxnLst>
              <a:rect l="0" t="0" r="r" b="b"/>
              <a:pathLst>
                <a:path w="52" h="64">
                  <a:moveTo>
                    <a:pt x="52" y="0"/>
                  </a:moveTo>
                  <a:lnTo>
                    <a:pt x="52" y="64"/>
                  </a:lnTo>
                  <a:lnTo>
                    <a:pt x="0" y="0"/>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2" name="Freeform 232"/>
            <p:cNvSpPr>
              <a:spLocks/>
            </p:cNvSpPr>
            <p:nvPr/>
          </p:nvSpPr>
          <p:spPr bwMode="auto">
            <a:xfrm>
              <a:off x="3773" y="1401"/>
              <a:ext cx="52" cy="64"/>
            </a:xfrm>
            <a:custGeom>
              <a:avLst/>
              <a:gdLst>
                <a:gd name="T0" fmla="*/ 52 w 52"/>
                <a:gd name="T1" fmla="*/ 64 h 64"/>
                <a:gd name="T2" fmla="*/ 0 w 52"/>
                <a:gd name="T3" fmla="*/ 0 h 64"/>
                <a:gd name="T4" fmla="*/ 0 w 52"/>
                <a:gd name="T5" fmla="*/ 63 h 64"/>
                <a:gd name="T6" fmla="*/ 52 w 52"/>
                <a:gd name="T7" fmla="*/ 64 h 64"/>
              </a:gdLst>
              <a:ahLst/>
              <a:cxnLst>
                <a:cxn ang="0">
                  <a:pos x="T0" y="T1"/>
                </a:cxn>
                <a:cxn ang="0">
                  <a:pos x="T2" y="T3"/>
                </a:cxn>
                <a:cxn ang="0">
                  <a:pos x="T4" y="T5"/>
                </a:cxn>
                <a:cxn ang="0">
                  <a:pos x="T6" y="T7"/>
                </a:cxn>
              </a:cxnLst>
              <a:rect l="0" t="0" r="r" b="b"/>
              <a:pathLst>
                <a:path w="52" h="64">
                  <a:moveTo>
                    <a:pt x="52" y="64"/>
                  </a:moveTo>
                  <a:lnTo>
                    <a:pt x="0" y="0"/>
                  </a:lnTo>
                  <a:lnTo>
                    <a:pt x="0" y="63"/>
                  </a:lnTo>
                  <a:lnTo>
                    <a:pt x="52" y="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3" name="Freeform 233"/>
            <p:cNvSpPr>
              <a:spLocks/>
            </p:cNvSpPr>
            <p:nvPr/>
          </p:nvSpPr>
          <p:spPr bwMode="auto">
            <a:xfrm>
              <a:off x="3773" y="1401"/>
              <a:ext cx="52" cy="64"/>
            </a:xfrm>
            <a:custGeom>
              <a:avLst/>
              <a:gdLst>
                <a:gd name="T0" fmla="*/ 52 w 52"/>
                <a:gd name="T1" fmla="*/ 0 h 64"/>
                <a:gd name="T2" fmla="*/ 52 w 52"/>
                <a:gd name="T3" fmla="*/ 64 h 64"/>
                <a:gd name="T4" fmla="*/ 0 w 52"/>
                <a:gd name="T5" fmla="*/ 63 h 64"/>
                <a:gd name="T6" fmla="*/ 0 w 52"/>
                <a:gd name="T7" fmla="*/ 0 h 64"/>
                <a:gd name="T8" fmla="*/ 52 w 52"/>
                <a:gd name="T9" fmla="*/ 0 h 64"/>
              </a:gdLst>
              <a:ahLst/>
              <a:cxnLst>
                <a:cxn ang="0">
                  <a:pos x="T0" y="T1"/>
                </a:cxn>
                <a:cxn ang="0">
                  <a:pos x="T2" y="T3"/>
                </a:cxn>
                <a:cxn ang="0">
                  <a:pos x="T4" y="T5"/>
                </a:cxn>
                <a:cxn ang="0">
                  <a:pos x="T6" y="T7"/>
                </a:cxn>
                <a:cxn ang="0">
                  <a:pos x="T8" y="T9"/>
                </a:cxn>
              </a:cxnLst>
              <a:rect l="0" t="0" r="r" b="b"/>
              <a:pathLst>
                <a:path w="52" h="64">
                  <a:moveTo>
                    <a:pt x="52" y="0"/>
                  </a:moveTo>
                  <a:lnTo>
                    <a:pt x="52" y="64"/>
                  </a:lnTo>
                  <a:lnTo>
                    <a:pt x="0" y="63"/>
                  </a:lnTo>
                  <a:lnTo>
                    <a:pt x="0" y="0"/>
                  </a:lnTo>
                  <a:lnTo>
                    <a:pt x="52"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34" name="Freeform 234"/>
            <p:cNvSpPr>
              <a:spLocks/>
            </p:cNvSpPr>
            <p:nvPr/>
          </p:nvSpPr>
          <p:spPr bwMode="auto">
            <a:xfrm>
              <a:off x="3720" y="1401"/>
              <a:ext cx="28" cy="63"/>
            </a:xfrm>
            <a:custGeom>
              <a:avLst/>
              <a:gdLst>
                <a:gd name="T0" fmla="*/ 26 w 28"/>
                <a:gd name="T1" fmla="*/ 0 h 63"/>
                <a:gd name="T2" fmla="*/ 28 w 28"/>
                <a:gd name="T3" fmla="*/ 63 h 63"/>
                <a:gd name="T4" fmla="*/ 0 w 28"/>
                <a:gd name="T5" fmla="*/ 0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0"/>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5" name="Freeform 235"/>
            <p:cNvSpPr>
              <a:spLocks/>
            </p:cNvSpPr>
            <p:nvPr/>
          </p:nvSpPr>
          <p:spPr bwMode="auto">
            <a:xfrm>
              <a:off x="3720" y="1401"/>
              <a:ext cx="28" cy="63"/>
            </a:xfrm>
            <a:custGeom>
              <a:avLst/>
              <a:gdLst>
                <a:gd name="T0" fmla="*/ 28 w 28"/>
                <a:gd name="T1" fmla="*/ 63 h 63"/>
                <a:gd name="T2" fmla="*/ 0 w 28"/>
                <a:gd name="T3" fmla="*/ 0 h 63"/>
                <a:gd name="T4" fmla="*/ 2 w 28"/>
                <a:gd name="T5" fmla="*/ 63 h 63"/>
                <a:gd name="T6" fmla="*/ 28 w 28"/>
                <a:gd name="T7" fmla="*/ 63 h 63"/>
              </a:gdLst>
              <a:ahLst/>
              <a:cxnLst>
                <a:cxn ang="0">
                  <a:pos x="T0" y="T1"/>
                </a:cxn>
                <a:cxn ang="0">
                  <a:pos x="T2" y="T3"/>
                </a:cxn>
                <a:cxn ang="0">
                  <a:pos x="T4" y="T5"/>
                </a:cxn>
                <a:cxn ang="0">
                  <a:pos x="T6" y="T7"/>
                </a:cxn>
              </a:cxnLst>
              <a:rect l="0" t="0" r="r" b="b"/>
              <a:pathLst>
                <a:path w="28" h="63">
                  <a:moveTo>
                    <a:pt x="28" y="63"/>
                  </a:moveTo>
                  <a:lnTo>
                    <a:pt x="0" y="0"/>
                  </a:lnTo>
                  <a:lnTo>
                    <a:pt x="2" y="63"/>
                  </a:lnTo>
                  <a:lnTo>
                    <a:pt x="28" y="6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6" name="Freeform 236"/>
            <p:cNvSpPr>
              <a:spLocks/>
            </p:cNvSpPr>
            <p:nvPr/>
          </p:nvSpPr>
          <p:spPr bwMode="auto">
            <a:xfrm>
              <a:off x="3720" y="1401"/>
              <a:ext cx="28" cy="63"/>
            </a:xfrm>
            <a:custGeom>
              <a:avLst/>
              <a:gdLst>
                <a:gd name="T0" fmla="*/ 26 w 28"/>
                <a:gd name="T1" fmla="*/ 0 h 63"/>
                <a:gd name="T2" fmla="*/ 28 w 28"/>
                <a:gd name="T3" fmla="*/ 63 h 63"/>
                <a:gd name="T4" fmla="*/ 2 w 28"/>
                <a:gd name="T5" fmla="*/ 63 h 63"/>
                <a:gd name="T6" fmla="*/ 0 w 28"/>
                <a:gd name="T7" fmla="*/ 0 h 63"/>
                <a:gd name="T8" fmla="*/ 26 w 28"/>
                <a:gd name="T9" fmla="*/ 0 h 63"/>
              </a:gdLst>
              <a:ahLst/>
              <a:cxnLst>
                <a:cxn ang="0">
                  <a:pos x="T0" y="T1"/>
                </a:cxn>
                <a:cxn ang="0">
                  <a:pos x="T2" y="T3"/>
                </a:cxn>
                <a:cxn ang="0">
                  <a:pos x="T4" y="T5"/>
                </a:cxn>
                <a:cxn ang="0">
                  <a:pos x="T6" y="T7"/>
                </a:cxn>
                <a:cxn ang="0">
                  <a:pos x="T8" y="T9"/>
                </a:cxn>
              </a:cxnLst>
              <a:rect l="0" t="0" r="r" b="b"/>
              <a:pathLst>
                <a:path w="28" h="63">
                  <a:moveTo>
                    <a:pt x="26" y="0"/>
                  </a:moveTo>
                  <a:lnTo>
                    <a:pt x="28" y="63"/>
                  </a:lnTo>
                  <a:lnTo>
                    <a:pt x="2" y="63"/>
                  </a:lnTo>
                  <a:lnTo>
                    <a:pt x="0" y="0"/>
                  </a:lnTo>
                  <a:lnTo>
                    <a:pt x="26"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37" name="Freeform 237"/>
            <p:cNvSpPr>
              <a:spLocks/>
            </p:cNvSpPr>
            <p:nvPr/>
          </p:nvSpPr>
          <p:spPr bwMode="auto">
            <a:xfrm>
              <a:off x="3694" y="1401"/>
              <a:ext cx="28" cy="63"/>
            </a:xfrm>
            <a:custGeom>
              <a:avLst/>
              <a:gdLst>
                <a:gd name="T0" fmla="*/ 26 w 28"/>
                <a:gd name="T1" fmla="*/ 0 h 63"/>
                <a:gd name="T2" fmla="*/ 28 w 28"/>
                <a:gd name="T3" fmla="*/ 63 h 63"/>
                <a:gd name="T4" fmla="*/ 0 w 28"/>
                <a:gd name="T5" fmla="*/ 1 h 63"/>
                <a:gd name="T6" fmla="*/ 26 w 28"/>
                <a:gd name="T7" fmla="*/ 0 h 63"/>
              </a:gdLst>
              <a:ahLst/>
              <a:cxnLst>
                <a:cxn ang="0">
                  <a:pos x="T0" y="T1"/>
                </a:cxn>
                <a:cxn ang="0">
                  <a:pos x="T2" y="T3"/>
                </a:cxn>
                <a:cxn ang="0">
                  <a:pos x="T4" y="T5"/>
                </a:cxn>
                <a:cxn ang="0">
                  <a:pos x="T6" y="T7"/>
                </a:cxn>
              </a:cxnLst>
              <a:rect l="0" t="0" r="r" b="b"/>
              <a:pathLst>
                <a:path w="28" h="63">
                  <a:moveTo>
                    <a:pt x="26" y="0"/>
                  </a:moveTo>
                  <a:lnTo>
                    <a:pt x="28" y="63"/>
                  </a:lnTo>
                  <a:lnTo>
                    <a:pt x="0" y="1"/>
                  </a:lnTo>
                  <a:lnTo>
                    <a:pt x="2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8" name="Freeform 238"/>
            <p:cNvSpPr>
              <a:spLocks/>
            </p:cNvSpPr>
            <p:nvPr/>
          </p:nvSpPr>
          <p:spPr bwMode="auto">
            <a:xfrm>
              <a:off x="3694" y="1402"/>
              <a:ext cx="28" cy="63"/>
            </a:xfrm>
            <a:custGeom>
              <a:avLst/>
              <a:gdLst>
                <a:gd name="T0" fmla="*/ 28 w 28"/>
                <a:gd name="T1" fmla="*/ 62 h 63"/>
                <a:gd name="T2" fmla="*/ 0 w 28"/>
                <a:gd name="T3" fmla="*/ 0 h 63"/>
                <a:gd name="T4" fmla="*/ 2 w 28"/>
                <a:gd name="T5" fmla="*/ 63 h 63"/>
                <a:gd name="T6" fmla="*/ 28 w 28"/>
                <a:gd name="T7" fmla="*/ 62 h 63"/>
              </a:gdLst>
              <a:ahLst/>
              <a:cxnLst>
                <a:cxn ang="0">
                  <a:pos x="T0" y="T1"/>
                </a:cxn>
                <a:cxn ang="0">
                  <a:pos x="T2" y="T3"/>
                </a:cxn>
                <a:cxn ang="0">
                  <a:pos x="T4" y="T5"/>
                </a:cxn>
                <a:cxn ang="0">
                  <a:pos x="T6" y="T7"/>
                </a:cxn>
              </a:cxnLst>
              <a:rect l="0" t="0" r="r" b="b"/>
              <a:pathLst>
                <a:path w="28" h="63">
                  <a:moveTo>
                    <a:pt x="28" y="62"/>
                  </a:moveTo>
                  <a:lnTo>
                    <a:pt x="0" y="0"/>
                  </a:lnTo>
                  <a:lnTo>
                    <a:pt x="2" y="63"/>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39" name="Freeform 239"/>
            <p:cNvSpPr>
              <a:spLocks/>
            </p:cNvSpPr>
            <p:nvPr/>
          </p:nvSpPr>
          <p:spPr bwMode="auto">
            <a:xfrm>
              <a:off x="3694" y="1401"/>
              <a:ext cx="28" cy="64"/>
            </a:xfrm>
            <a:custGeom>
              <a:avLst/>
              <a:gdLst>
                <a:gd name="T0" fmla="*/ 26 w 28"/>
                <a:gd name="T1" fmla="*/ 0 h 64"/>
                <a:gd name="T2" fmla="*/ 28 w 28"/>
                <a:gd name="T3" fmla="*/ 63 h 64"/>
                <a:gd name="T4" fmla="*/ 2 w 28"/>
                <a:gd name="T5" fmla="*/ 64 h 64"/>
                <a:gd name="T6" fmla="*/ 0 w 28"/>
                <a:gd name="T7" fmla="*/ 1 h 64"/>
                <a:gd name="T8" fmla="*/ 26 w 28"/>
                <a:gd name="T9" fmla="*/ 0 h 64"/>
              </a:gdLst>
              <a:ahLst/>
              <a:cxnLst>
                <a:cxn ang="0">
                  <a:pos x="T0" y="T1"/>
                </a:cxn>
                <a:cxn ang="0">
                  <a:pos x="T2" y="T3"/>
                </a:cxn>
                <a:cxn ang="0">
                  <a:pos x="T4" y="T5"/>
                </a:cxn>
                <a:cxn ang="0">
                  <a:pos x="T6" y="T7"/>
                </a:cxn>
                <a:cxn ang="0">
                  <a:pos x="T8" y="T9"/>
                </a:cxn>
              </a:cxnLst>
              <a:rect l="0" t="0" r="r" b="b"/>
              <a:pathLst>
                <a:path w="28" h="64">
                  <a:moveTo>
                    <a:pt x="26" y="0"/>
                  </a:moveTo>
                  <a:lnTo>
                    <a:pt x="28" y="63"/>
                  </a:lnTo>
                  <a:lnTo>
                    <a:pt x="2" y="64"/>
                  </a:lnTo>
                  <a:lnTo>
                    <a:pt x="0" y="1"/>
                  </a:lnTo>
                  <a:lnTo>
                    <a:pt x="26"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40" name="Freeform 240"/>
            <p:cNvSpPr>
              <a:spLocks/>
            </p:cNvSpPr>
            <p:nvPr/>
          </p:nvSpPr>
          <p:spPr bwMode="auto">
            <a:xfrm>
              <a:off x="3615" y="1404"/>
              <a:ext cx="55" cy="63"/>
            </a:xfrm>
            <a:custGeom>
              <a:avLst/>
              <a:gdLst>
                <a:gd name="T0" fmla="*/ 53 w 55"/>
                <a:gd name="T1" fmla="*/ 0 h 63"/>
                <a:gd name="T2" fmla="*/ 55 w 55"/>
                <a:gd name="T3" fmla="*/ 63 h 63"/>
                <a:gd name="T4" fmla="*/ 0 w 55"/>
                <a:gd name="T5" fmla="*/ 3 h 63"/>
                <a:gd name="T6" fmla="*/ 53 w 55"/>
                <a:gd name="T7" fmla="*/ 0 h 63"/>
              </a:gdLst>
              <a:ahLst/>
              <a:cxnLst>
                <a:cxn ang="0">
                  <a:pos x="T0" y="T1"/>
                </a:cxn>
                <a:cxn ang="0">
                  <a:pos x="T2" y="T3"/>
                </a:cxn>
                <a:cxn ang="0">
                  <a:pos x="T4" y="T5"/>
                </a:cxn>
                <a:cxn ang="0">
                  <a:pos x="T6" y="T7"/>
                </a:cxn>
              </a:cxnLst>
              <a:rect l="0" t="0" r="r" b="b"/>
              <a:pathLst>
                <a:path w="55" h="63">
                  <a:moveTo>
                    <a:pt x="53" y="0"/>
                  </a:moveTo>
                  <a:lnTo>
                    <a:pt x="55" y="63"/>
                  </a:lnTo>
                  <a:lnTo>
                    <a:pt x="0" y="3"/>
                  </a:lnTo>
                  <a:lnTo>
                    <a:pt x="5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1" name="Freeform 241"/>
            <p:cNvSpPr>
              <a:spLocks/>
            </p:cNvSpPr>
            <p:nvPr/>
          </p:nvSpPr>
          <p:spPr bwMode="auto">
            <a:xfrm>
              <a:off x="3615" y="1407"/>
              <a:ext cx="55" cy="63"/>
            </a:xfrm>
            <a:custGeom>
              <a:avLst/>
              <a:gdLst>
                <a:gd name="T0" fmla="*/ 55 w 55"/>
                <a:gd name="T1" fmla="*/ 60 h 63"/>
                <a:gd name="T2" fmla="*/ 0 w 55"/>
                <a:gd name="T3" fmla="*/ 0 h 63"/>
                <a:gd name="T4" fmla="*/ 4 w 55"/>
                <a:gd name="T5" fmla="*/ 63 h 63"/>
                <a:gd name="T6" fmla="*/ 55 w 55"/>
                <a:gd name="T7" fmla="*/ 60 h 63"/>
              </a:gdLst>
              <a:ahLst/>
              <a:cxnLst>
                <a:cxn ang="0">
                  <a:pos x="T0" y="T1"/>
                </a:cxn>
                <a:cxn ang="0">
                  <a:pos x="T2" y="T3"/>
                </a:cxn>
                <a:cxn ang="0">
                  <a:pos x="T4" y="T5"/>
                </a:cxn>
                <a:cxn ang="0">
                  <a:pos x="T6" y="T7"/>
                </a:cxn>
              </a:cxnLst>
              <a:rect l="0" t="0" r="r" b="b"/>
              <a:pathLst>
                <a:path w="55" h="63">
                  <a:moveTo>
                    <a:pt x="55" y="60"/>
                  </a:moveTo>
                  <a:lnTo>
                    <a:pt x="0" y="0"/>
                  </a:lnTo>
                  <a:lnTo>
                    <a:pt x="4" y="63"/>
                  </a:lnTo>
                  <a:lnTo>
                    <a:pt x="55" y="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2" name="Freeform 242"/>
            <p:cNvSpPr>
              <a:spLocks/>
            </p:cNvSpPr>
            <p:nvPr/>
          </p:nvSpPr>
          <p:spPr bwMode="auto">
            <a:xfrm>
              <a:off x="3615" y="1404"/>
              <a:ext cx="55" cy="66"/>
            </a:xfrm>
            <a:custGeom>
              <a:avLst/>
              <a:gdLst>
                <a:gd name="T0" fmla="*/ 53 w 55"/>
                <a:gd name="T1" fmla="*/ 0 h 66"/>
                <a:gd name="T2" fmla="*/ 55 w 55"/>
                <a:gd name="T3" fmla="*/ 63 h 66"/>
                <a:gd name="T4" fmla="*/ 4 w 55"/>
                <a:gd name="T5" fmla="*/ 66 h 66"/>
                <a:gd name="T6" fmla="*/ 0 w 55"/>
                <a:gd name="T7" fmla="*/ 3 h 66"/>
                <a:gd name="T8" fmla="*/ 53 w 55"/>
                <a:gd name="T9" fmla="*/ 0 h 66"/>
              </a:gdLst>
              <a:ahLst/>
              <a:cxnLst>
                <a:cxn ang="0">
                  <a:pos x="T0" y="T1"/>
                </a:cxn>
                <a:cxn ang="0">
                  <a:pos x="T2" y="T3"/>
                </a:cxn>
                <a:cxn ang="0">
                  <a:pos x="T4" y="T5"/>
                </a:cxn>
                <a:cxn ang="0">
                  <a:pos x="T6" y="T7"/>
                </a:cxn>
                <a:cxn ang="0">
                  <a:pos x="T8" y="T9"/>
                </a:cxn>
              </a:cxnLst>
              <a:rect l="0" t="0" r="r" b="b"/>
              <a:pathLst>
                <a:path w="55" h="66">
                  <a:moveTo>
                    <a:pt x="53" y="0"/>
                  </a:moveTo>
                  <a:lnTo>
                    <a:pt x="55" y="63"/>
                  </a:lnTo>
                  <a:lnTo>
                    <a:pt x="4" y="66"/>
                  </a:lnTo>
                  <a:lnTo>
                    <a:pt x="0" y="3"/>
                  </a:lnTo>
                  <a:lnTo>
                    <a:pt x="53"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43" name="Freeform 243"/>
            <p:cNvSpPr>
              <a:spLocks/>
            </p:cNvSpPr>
            <p:nvPr/>
          </p:nvSpPr>
          <p:spPr bwMode="auto">
            <a:xfrm>
              <a:off x="3537" y="1409"/>
              <a:ext cx="56" cy="63"/>
            </a:xfrm>
            <a:custGeom>
              <a:avLst/>
              <a:gdLst>
                <a:gd name="T0" fmla="*/ 52 w 56"/>
                <a:gd name="T1" fmla="*/ 0 h 63"/>
                <a:gd name="T2" fmla="*/ 56 w 56"/>
                <a:gd name="T3" fmla="*/ 63 h 63"/>
                <a:gd name="T4" fmla="*/ 0 w 56"/>
                <a:gd name="T5" fmla="*/ 4 h 63"/>
                <a:gd name="T6" fmla="*/ 52 w 56"/>
                <a:gd name="T7" fmla="*/ 0 h 63"/>
              </a:gdLst>
              <a:ahLst/>
              <a:cxnLst>
                <a:cxn ang="0">
                  <a:pos x="T0" y="T1"/>
                </a:cxn>
                <a:cxn ang="0">
                  <a:pos x="T2" y="T3"/>
                </a:cxn>
                <a:cxn ang="0">
                  <a:pos x="T4" y="T5"/>
                </a:cxn>
                <a:cxn ang="0">
                  <a:pos x="T6" y="T7"/>
                </a:cxn>
              </a:cxnLst>
              <a:rect l="0" t="0" r="r" b="b"/>
              <a:pathLst>
                <a:path w="56" h="63">
                  <a:moveTo>
                    <a:pt x="52" y="0"/>
                  </a:moveTo>
                  <a:lnTo>
                    <a:pt x="56" y="63"/>
                  </a:lnTo>
                  <a:lnTo>
                    <a:pt x="0" y="4"/>
                  </a:lnTo>
                  <a:lnTo>
                    <a:pt x="5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4" name="Freeform 244"/>
            <p:cNvSpPr>
              <a:spLocks/>
            </p:cNvSpPr>
            <p:nvPr/>
          </p:nvSpPr>
          <p:spPr bwMode="auto">
            <a:xfrm>
              <a:off x="3537" y="1413"/>
              <a:ext cx="56" cy="62"/>
            </a:xfrm>
            <a:custGeom>
              <a:avLst/>
              <a:gdLst>
                <a:gd name="T0" fmla="*/ 56 w 56"/>
                <a:gd name="T1" fmla="*/ 59 h 62"/>
                <a:gd name="T2" fmla="*/ 0 w 56"/>
                <a:gd name="T3" fmla="*/ 0 h 62"/>
                <a:gd name="T4" fmla="*/ 5 w 56"/>
                <a:gd name="T5" fmla="*/ 62 h 62"/>
                <a:gd name="T6" fmla="*/ 56 w 56"/>
                <a:gd name="T7" fmla="*/ 59 h 62"/>
              </a:gdLst>
              <a:ahLst/>
              <a:cxnLst>
                <a:cxn ang="0">
                  <a:pos x="T0" y="T1"/>
                </a:cxn>
                <a:cxn ang="0">
                  <a:pos x="T2" y="T3"/>
                </a:cxn>
                <a:cxn ang="0">
                  <a:pos x="T4" y="T5"/>
                </a:cxn>
                <a:cxn ang="0">
                  <a:pos x="T6" y="T7"/>
                </a:cxn>
              </a:cxnLst>
              <a:rect l="0" t="0" r="r" b="b"/>
              <a:pathLst>
                <a:path w="56" h="62">
                  <a:moveTo>
                    <a:pt x="56" y="59"/>
                  </a:moveTo>
                  <a:lnTo>
                    <a:pt x="0" y="0"/>
                  </a:lnTo>
                  <a:lnTo>
                    <a:pt x="5" y="62"/>
                  </a:lnTo>
                  <a:lnTo>
                    <a:pt x="56"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5" name="Freeform 245"/>
            <p:cNvSpPr>
              <a:spLocks/>
            </p:cNvSpPr>
            <p:nvPr/>
          </p:nvSpPr>
          <p:spPr bwMode="auto">
            <a:xfrm>
              <a:off x="3537" y="1409"/>
              <a:ext cx="56" cy="66"/>
            </a:xfrm>
            <a:custGeom>
              <a:avLst/>
              <a:gdLst>
                <a:gd name="T0" fmla="*/ 52 w 56"/>
                <a:gd name="T1" fmla="*/ 0 h 66"/>
                <a:gd name="T2" fmla="*/ 56 w 56"/>
                <a:gd name="T3" fmla="*/ 63 h 66"/>
                <a:gd name="T4" fmla="*/ 5 w 56"/>
                <a:gd name="T5" fmla="*/ 66 h 66"/>
                <a:gd name="T6" fmla="*/ 0 w 56"/>
                <a:gd name="T7" fmla="*/ 4 h 66"/>
                <a:gd name="T8" fmla="*/ 52 w 56"/>
                <a:gd name="T9" fmla="*/ 0 h 66"/>
              </a:gdLst>
              <a:ahLst/>
              <a:cxnLst>
                <a:cxn ang="0">
                  <a:pos x="T0" y="T1"/>
                </a:cxn>
                <a:cxn ang="0">
                  <a:pos x="T2" y="T3"/>
                </a:cxn>
                <a:cxn ang="0">
                  <a:pos x="T4" y="T5"/>
                </a:cxn>
                <a:cxn ang="0">
                  <a:pos x="T6" y="T7"/>
                </a:cxn>
                <a:cxn ang="0">
                  <a:pos x="T8" y="T9"/>
                </a:cxn>
              </a:cxnLst>
              <a:rect l="0" t="0" r="r" b="b"/>
              <a:pathLst>
                <a:path w="56" h="66">
                  <a:moveTo>
                    <a:pt x="52" y="0"/>
                  </a:moveTo>
                  <a:lnTo>
                    <a:pt x="56" y="63"/>
                  </a:lnTo>
                  <a:lnTo>
                    <a:pt x="5" y="66"/>
                  </a:lnTo>
                  <a:lnTo>
                    <a:pt x="0" y="4"/>
                  </a:lnTo>
                  <a:lnTo>
                    <a:pt x="52"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46" name="Freeform 246"/>
            <p:cNvSpPr>
              <a:spLocks/>
            </p:cNvSpPr>
            <p:nvPr/>
          </p:nvSpPr>
          <p:spPr bwMode="auto">
            <a:xfrm>
              <a:off x="3476" y="1414"/>
              <a:ext cx="40" cy="63"/>
            </a:xfrm>
            <a:custGeom>
              <a:avLst/>
              <a:gdLst>
                <a:gd name="T0" fmla="*/ 34 w 40"/>
                <a:gd name="T1" fmla="*/ 0 h 63"/>
                <a:gd name="T2" fmla="*/ 40 w 40"/>
                <a:gd name="T3" fmla="*/ 63 h 63"/>
                <a:gd name="T4" fmla="*/ 0 w 40"/>
                <a:gd name="T5" fmla="*/ 2 h 63"/>
                <a:gd name="T6" fmla="*/ 34 w 40"/>
                <a:gd name="T7" fmla="*/ 0 h 63"/>
              </a:gdLst>
              <a:ahLst/>
              <a:cxnLst>
                <a:cxn ang="0">
                  <a:pos x="T0" y="T1"/>
                </a:cxn>
                <a:cxn ang="0">
                  <a:pos x="T2" y="T3"/>
                </a:cxn>
                <a:cxn ang="0">
                  <a:pos x="T4" y="T5"/>
                </a:cxn>
                <a:cxn ang="0">
                  <a:pos x="T6" y="T7"/>
                </a:cxn>
              </a:cxnLst>
              <a:rect l="0" t="0" r="r" b="b"/>
              <a:pathLst>
                <a:path w="40" h="63">
                  <a:moveTo>
                    <a:pt x="34" y="0"/>
                  </a:moveTo>
                  <a:lnTo>
                    <a:pt x="40" y="63"/>
                  </a:lnTo>
                  <a:lnTo>
                    <a:pt x="0" y="2"/>
                  </a:lnTo>
                  <a:lnTo>
                    <a:pt x="3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7" name="Freeform 247"/>
            <p:cNvSpPr>
              <a:spLocks/>
            </p:cNvSpPr>
            <p:nvPr/>
          </p:nvSpPr>
          <p:spPr bwMode="auto">
            <a:xfrm>
              <a:off x="3476" y="1416"/>
              <a:ext cx="40" cy="63"/>
            </a:xfrm>
            <a:custGeom>
              <a:avLst/>
              <a:gdLst>
                <a:gd name="T0" fmla="*/ 40 w 40"/>
                <a:gd name="T1" fmla="*/ 61 h 63"/>
                <a:gd name="T2" fmla="*/ 0 w 40"/>
                <a:gd name="T3" fmla="*/ 0 h 63"/>
                <a:gd name="T4" fmla="*/ 7 w 40"/>
                <a:gd name="T5" fmla="*/ 63 h 63"/>
                <a:gd name="T6" fmla="*/ 40 w 40"/>
                <a:gd name="T7" fmla="*/ 61 h 63"/>
              </a:gdLst>
              <a:ahLst/>
              <a:cxnLst>
                <a:cxn ang="0">
                  <a:pos x="T0" y="T1"/>
                </a:cxn>
                <a:cxn ang="0">
                  <a:pos x="T2" y="T3"/>
                </a:cxn>
                <a:cxn ang="0">
                  <a:pos x="T4" y="T5"/>
                </a:cxn>
                <a:cxn ang="0">
                  <a:pos x="T6" y="T7"/>
                </a:cxn>
              </a:cxnLst>
              <a:rect l="0" t="0" r="r" b="b"/>
              <a:pathLst>
                <a:path w="40" h="63">
                  <a:moveTo>
                    <a:pt x="40" y="61"/>
                  </a:moveTo>
                  <a:lnTo>
                    <a:pt x="0" y="0"/>
                  </a:lnTo>
                  <a:lnTo>
                    <a:pt x="7" y="63"/>
                  </a:lnTo>
                  <a:lnTo>
                    <a:pt x="4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48" name="Freeform 248"/>
            <p:cNvSpPr>
              <a:spLocks/>
            </p:cNvSpPr>
            <p:nvPr/>
          </p:nvSpPr>
          <p:spPr bwMode="auto">
            <a:xfrm>
              <a:off x="3476" y="1414"/>
              <a:ext cx="40" cy="65"/>
            </a:xfrm>
            <a:custGeom>
              <a:avLst/>
              <a:gdLst>
                <a:gd name="T0" fmla="*/ 34 w 40"/>
                <a:gd name="T1" fmla="*/ 0 h 65"/>
                <a:gd name="T2" fmla="*/ 40 w 40"/>
                <a:gd name="T3" fmla="*/ 63 h 65"/>
                <a:gd name="T4" fmla="*/ 7 w 40"/>
                <a:gd name="T5" fmla="*/ 65 h 65"/>
                <a:gd name="T6" fmla="*/ 0 w 40"/>
                <a:gd name="T7" fmla="*/ 2 h 65"/>
                <a:gd name="T8" fmla="*/ 34 w 40"/>
                <a:gd name="T9" fmla="*/ 0 h 65"/>
              </a:gdLst>
              <a:ahLst/>
              <a:cxnLst>
                <a:cxn ang="0">
                  <a:pos x="T0" y="T1"/>
                </a:cxn>
                <a:cxn ang="0">
                  <a:pos x="T2" y="T3"/>
                </a:cxn>
                <a:cxn ang="0">
                  <a:pos x="T4" y="T5"/>
                </a:cxn>
                <a:cxn ang="0">
                  <a:pos x="T6" y="T7"/>
                </a:cxn>
                <a:cxn ang="0">
                  <a:pos x="T8" y="T9"/>
                </a:cxn>
              </a:cxnLst>
              <a:rect l="0" t="0" r="r" b="b"/>
              <a:pathLst>
                <a:path w="40" h="65">
                  <a:moveTo>
                    <a:pt x="34" y="0"/>
                  </a:moveTo>
                  <a:lnTo>
                    <a:pt x="40" y="63"/>
                  </a:lnTo>
                  <a:lnTo>
                    <a:pt x="7" y="65"/>
                  </a:lnTo>
                  <a:lnTo>
                    <a:pt x="0" y="2"/>
                  </a:lnTo>
                  <a:lnTo>
                    <a:pt x="34" y="0"/>
                  </a:lnTo>
                  <a:close/>
                </a:path>
              </a:pathLst>
            </a:custGeom>
            <a:solidFill>
              <a:srgbClr val="FF0000"/>
            </a:solid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49" name="Line 249"/>
            <p:cNvSpPr>
              <a:spLocks noChangeShapeType="1"/>
            </p:cNvSpPr>
            <p:nvPr/>
          </p:nvSpPr>
          <p:spPr bwMode="auto">
            <a:xfrm>
              <a:off x="3476" y="1416"/>
              <a:ext cx="7" cy="63"/>
            </a:xfrm>
            <a:prstGeom prst="line">
              <a:avLst/>
            </a:prstGeom>
            <a:grpFill/>
            <a:ln w="0">
              <a:solidFill>
                <a:srgbClr val="FF00FF"/>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51" name="Freeform 251"/>
            <p:cNvSpPr>
              <a:spLocks/>
            </p:cNvSpPr>
            <p:nvPr/>
          </p:nvSpPr>
          <p:spPr bwMode="auto">
            <a:xfrm>
              <a:off x="5727" y="1657"/>
              <a:ext cx="53" cy="154"/>
            </a:xfrm>
            <a:custGeom>
              <a:avLst/>
              <a:gdLst>
                <a:gd name="T0" fmla="*/ 50 w 53"/>
                <a:gd name="T1" fmla="*/ 0 h 154"/>
                <a:gd name="T2" fmla="*/ 53 w 53"/>
                <a:gd name="T3" fmla="*/ 154 h 154"/>
                <a:gd name="T4" fmla="*/ 0 w 53"/>
                <a:gd name="T5" fmla="*/ 9 h 154"/>
                <a:gd name="T6" fmla="*/ 50 w 53"/>
                <a:gd name="T7" fmla="*/ 0 h 154"/>
              </a:gdLst>
              <a:ahLst/>
              <a:cxnLst>
                <a:cxn ang="0">
                  <a:pos x="T0" y="T1"/>
                </a:cxn>
                <a:cxn ang="0">
                  <a:pos x="T2" y="T3"/>
                </a:cxn>
                <a:cxn ang="0">
                  <a:pos x="T4" y="T5"/>
                </a:cxn>
                <a:cxn ang="0">
                  <a:pos x="T6" y="T7"/>
                </a:cxn>
              </a:cxnLst>
              <a:rect l="0" t="0" r="r" b="b"/>
              <a:pathLst>
                <a:path w="53" h="154">
                  <a:moveTo>
                    <a:pt x="50" y="0"/>
                  </a:moveTo>
                  <a:lnTo>
                    <a:pt x="53" y="154"/>
                  </a:lnTo>
                  <a:lnTo>
                    <a:pt x="0" y="9"/>
                  </a:lnTo>
                  <a:lnTo>
                    <a:pt x="50" y="0"/>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54" name="Freeform 254"/>
            <p:cNvSpPr>
              <a:spLocks/>
            </p:cNvSpPr>
            <p:nvPr/>
          </p:nvSpPr>
          <p:spPr bwMode="auto">
            <a:xfrm>
              <a:off x="5656" y="1176"/>
              <a:ext cx="97" cy="486"/>
            </a:xfrm>
            <a:custGeom>
              <a:avLst/>
              <a:gdLst>
                <a:gd name="T0" fmla="*/ 89 w 97"/>
                <a:gd name="T1" fmla="*/ 486 h 486"/>
                <a:gd name="T2" fmla="*/ 97 w 97"/>
                <a:gd name="T3" fmla="*/ 485 h 486"/>
                <a:gd name="T4" fmla="*/ 7 w 97"/>
                <a:gd name="T5" fmla="*/ 0 h 486"/>
                <a:gd name="T6" fmla="*/ 0 w 97"/>
                <a:gd name="T7" fmla="*/ 8 h 486"/>
                <a:gd name="T8" fmla="*/ 89 w 97"/>
                <a:gd name="T9" fmla="*/ 486 h 486"/>
              </a:gdLst>
              <a:ahLst/>
              <a:cxnLst>
                <a:cxn ang="0">
                  <a:pos x="T0" y="T1"/>
                </a:cxn>
                <a:cxn ang="0">
                  <a:pos x="T2" y="T3"/>
                </a:cxn>
                <a:cxn ang="0">
                  <a:pos x="T4" y="T5"/>
                </a:cxn>
                <a:cxn ang="0">
                  <a:pos x="T6" y="T7"/>
                </a:cxn>
                <a:cxn ang="0">
                  <a:pos x="T8" y="T9"/>
                </a:cxn>
              </a:cxnLst>
              <a:rect l="0" t="0" r="r" b="b"/>
              <a:pathLst>
                <a:path w="97" h="486">
                  <a:moveTo>
                    <a:pt x="89" y="486"/>
                  </a:moveTo>
                  <a:lnTo>
                    <a:pt x="97" y="485"/>
                  </a:lnTo>
                  <a:lnTo>
                    <a:pt x="7" y="0"/>
                  </a:lnTo>
                  <a:lnTo>
                    <a:pt x="0" y="8"/>
                  </a:lnTo>
                  <a:lnTo>
                    <a:pt x="89" y="486"/>
                  </a:lnTo>
                  <a:close/>
                </a:path>
              </a:pathLst>
            </a:custGeom>
            <a:solidFill>
              <a:schemeClr val="bg1"/>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57" name="Freeform 257"/>
            <p:cNvSpPr>
              <a:spLocks/>
            </p:cNvSpPr>
            <p:nvPr/>
          </p:nvSpPr>
          <p:spPr bwMode="auto">
            <a:xfrm>
              <a:off x="5584" y="1176"/>
              <a:ext cx="79" cy="8"/>
            </a:xfrm>
            <a:custGeom>
              <a:avLst/>
              <a:gdLst>
                <a:gd name="T0" fmla="*/ 72 w 79"/>
                <a:gd name="T1" fmla="*/ 8 h 8"/>
                <a:gd name="T2" fmla="*/ 79 w 79"/>
                <a:gd name="T3" fmla="*/ 0 h 8"/>
                <a:gd name="T4" fmla="*/ 0 w 79"/>
                <a:gd name="T5" fmla="*/ 0 h 8"/>
                <a:gd name="T6" fmla="*/ 0 w 79"/>
                <a:gd name="T7" fmla="*/ 8 h 8"/>
                <a:gd name="T8" fmla="*/ 72 w 79"/>
                <a:gd name="T9" fmla="*/ 8 h 8"/>
              </a:gdLst>
              <a:ahLst/>
              <a:cxnLst>
                <a:cxn ang="0">
                  <a:pos x="T0" y="T1"/>
                </a:cxn>
                <a:cxn ang="0">
                  <a:pos x="T2" y="T3"/>
                </a:cxn>
                <a:cxn ang="0">
                  <a:pos x="T4" y="T5"/>
                </a:cxn>
                <a:cxn ang="0">
                  <a:pos x="T6" y="T7"/>
                </a:cxn>
                <a:cxn ang="0">
                  <a:pos x="T8" y="T9"/>
                </a:cxn>
              </a:cxnLst>
              <a:rect l="0" t="0" r="r" b="b"/>
              <a:pathLst>
                <a:path w="79" h="8">
                  <a:moveTo>
                    <a:pt x="72" y="8"/>
                  </a:moveTo>
                  <a:lnTo>
                    <a:pt x="79" y="0"/>
                  </a:lnTo>
                  <a:lnTo>
                    <a:pt x="0" y="0"/>
                  </a:lnTo>
                  <a:lnTo>
                    <a:pt x="0" y="8"/>
                  </a:lnTo>
                  <a:lnTo>
                    <a:pt x="72" y="8"/>
                  </a:lnTo>
                  <a:close/>
                </a:path>
              </a:pathLst>
            </a:custGeom>
            <a:solidFill>
              <a:schemeClr val="bg1"/>
            </a:solid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58" name="Freeform 258"/>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59" name="Freeform 259"/>
            <p:cNvSpPr>
              <a:spLocks/>
            </p:cNvSpPr>
            <p:nvPr/>
          </p:nvSpPr>
          <p:spPr bwMode="auto">
            <a:xfrm>
              <a:off x="2824" y="1408"/>
              <a:ext cx="73" cy="151"/>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60" name="Freeform 260"/>
            <p:cNvSpPr>
              <a:spLocks/>
            </p:cNvSpPr>
            <p:nvPr/>
          </p:nvSpPr>
          <p:spPr bwMode="auto">
            <a:xfrm>
              <a:off x="2721" y="1061"/>
              <a:ext cx="155" cy="428"/>
            </a:xfrm>
            <a:custGeom>
              <a:avLst/>
              <a:gdLst>
                <a:gd name="T0" fmla="*/ 147 w 155"/>
                <a:gd name="T1" fmla="*/ 428 h 428"/>
                <a:gd name="T2" fmla="*/ 155 w 155"/>
                <a:gd name="T3" fmla="*/ 425 h 428"/>
                <a:gd name="T4" fmla="*/ 0 w 155"/>
                <a:gd name="T5" fmla="*/ 0 h 428"/>
                <a:gd name="T6" fmla="*/ 147 w 155"/>
                <a:gd name="T7" fmla="*/ 428 h 428"/>
              </a:gdLst>
              <a:ahLst/>
              <a:cxnLst>
                <a:cxn ang="0">
                  <a:pos x="T0" y="T1"/>
                </a:cxn>
                <a:cxn ang="0">
                  <a:pos x="T2" y="T3"/>
                </a:cxn>
                <a:cxn ang="0">
                  <a:pos x="T4" y="T5"/>
                </a:cxn>
                <a:cxn ang="0">
                  <a:pos x="T6" y="T7"/>
                </a:cxn>
              </a:cxnLst>
              <a:rect l="0" t="0" r="r" b="b"/>
              <a:pathLst>
                <a:path w="155" h="428">
                  <a:moveTo>
                    <a:pt x="147" y="428"/>
                  </a:moveTo>
                  <a:lnTo>
                    <a:pt x="155" y="425"/>
                  </a:lnTo>
                  <a:lnTo>
                    <a:pt x="0" y="0"/>
                  </a:lnTo>
                  <a:lnTo>
                    <a:pt x="147" y="4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1" name="Freeform 261"/>
            <p:cNvSpPr>
              <a:spLocks/>
            </p:cNvSpPr>
            <p:nvPr/>
          </p:nvSpPr>
          <p:spPr bwMode="auto">
            <a:xfrm>
              <a:off x="2721" y="1052"/>
              <a:ext cx="155" cy="434"/>
            </a:xfrm>
            <a:custGeom>
              <a:avLst/>
              <a:gdLst>
                <a:gd name="T0" fmla="*/ 155 w 155"/>
                <a:gd name="T1" fmla="*/ 434 h 434"/>
                <a:gd name="T2" fmla="*/ 0 w 155"/>
                <a:gd name="T3" fmla="*/ 9 h 434"/>
                <a:gd name="T4" fmla="*/ 6 w 155"/>
                <a:gd name="T5" fmla="*/ 0 h 434"/>
                <a:gd name="T6" fmla="*/ 155 w 155"/>
                <a:gd name="T7" fmla="*/ 434 h 434"/>
              </a:gdLst>
              <a:ahLst/>
              <a:cxnLst>
                <a:cxn ang="0">
                  <a:pos x="T0" y="T1"/>
                </a:cxn>
                <a:cxn ang="0">
                  <a:pos x="T2" y="T3"/>
                </a:cxn>
                <a:cxn ang="0">
                  <a:pos x="T4" y="T5"/>
                </a:cxn>
                <a:cxn ang="0">
                  <a:pos x="T6" y="T7"/>
                </a:cxn>
              </a:cxnLst>
              <a:rect l="0" t="0" r="r" b="b"/>
              <a:pathLst>
                <a:path w="155" h="434">
                  <a:moveTo>
                    <a:pt x="155" y="434"/>
                  </a:moveTo>
                  <a:lnTo>
                    <a:pt x="0" y="9"/>
                  </a:lnTo>
                  <a:lnTo>
                    <a:pt x="6" y="0"/>
                  </a:lnTo>
                  <a:lnTo>
                    <a:pt x="155" y="434"/>
                  </a:lnTo>
                  <a:close/>
                </a:path>
              </a:pathLst>
            </a:custGeom>
            <a:solidFill>
              <a:srgbClr val="FFFFFF"/>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62" name="Freeform 262"/>
            <p:cNvSpPr>
              <a:spLocks/>
            </p:cNvSpPr>
            <p:nvPr/>
          </p:nvSpPr>
          <p:spPr bwMode="auto">
            <a:xfrm>
              <a:off x="2721" y="1052"/>
              <a:ext cx="155" cy="437"/>
            </a:xfrm>
            <a:custGeom>
              <a:avLst/>
              <a:gdLst>
                <a:gd name="T0" fmla="*/ 147 w 155"/>
                <a:gd name="T1" fmla="*/ 437 h 437"/>
                <a:gd name="T2" fmla="*/ 155 w 155"/>
                <a:gd name="T3" fmla="*/ 434 h 437"/>
                <a:gd name="T4" fmla="*/ 6 w 155"/>
                <a:gd name="T5" fmla="*/ 0 h 437"/>
                <a:gd name="T6" fmla="*/ 0 w 155"/>
                <a:gd name="T7" fmla="*/ 9 h 437"/>
                <a:gd name="T8" fmla="*/ 147 w 155"/>
                <a:gd name="T9" fmla="*/ 437 h 437"/>
              </a:gdLst>
              <a:ahLst/>
              <a:cxnLst>
                <a:cxn ang="0">
                  <a:pos x="T0" y="T1"/>
                </a:cxn>
                <a:cxn ang="0">
                  <a:pos x="T2" y="T3"/>
                </a:cxn>
                <a:cxn ang="0">
                  <a:pos x="T4" y="T5"/>
                </a:cxn>
                <a:cxn ang="0">
                  <a:pos x="T6" y="T7"/>
                </a:cxn>
                <a:cxn ang="0">
                  <a:pos x="T8" y="T9"/>
                </a:cxn>
              </a:cxnLst>
              <a:rect l="0" t="0" r="r" b="b"/>
              <a:pathLst>
                <a:path w="155" h="437">
                  <a:moveTo>
                    <a:pt x="147" y="437"/>
                  </a:moveTo>
                  <a:lnTo>
                    <a:pt x="155" y="434"/>
                  </a:lnTo>
                  <a:lnTo>
                    <a:pt x="6" y="0"/>
                  </a:lnTo>
                  <a:lnTo>
                    <a:pt x="0" y="9"/>
                  </a:lnTo>
                  <a:lnTo>
                    <a:pt x="147" y="437"/>
                  </a:lnTo>
                  <a:close/>
                </a:path>
              </a:pathLst>
            </a:custGeom>
            <a:solidFill>
              <a:srgbClr val="FFFFFF"/>
            </a:solidFill>
            <a:ln w="952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63" name="Freeform 263"/>
            <p:cNvSpPr>
              <a:spLocks/>
            </p:cNvSpPr>
            <p:nvPr/>
          </p:nvSpPr>
          <p:spPr bwMode="auto">
            <a:xfrm>
              <a:off x="2648" y="1052"/>
              <a:ext cx="79" cy="9"/>
            </a:xfrm>
            <a:custGeom>
              <a:avLst/>
              <a:gdLst>
                <a:gd name="T0" fmla="*/ 73 w 79"/>
                <a:gd name="T1" fmla="*/ 9 h 9"/>
                <a:gd name="T2" fmla="*/ 79 w 79"/>
                <a:gd name="T3" fmla="*/ 0 h 9"/>
                <a:gd name="T4" fmla="*/ 0 w 79"/>
                <a:gd name="T5" fmla="*/ 9 h 9"/>
                <a:gd name="T6" fmla="*/ 73 w 79"/>
                <a:gd name="T7" fmla="*/ 9 h 9"/>
              </a:gdLst>
              <a:ahLst/>
              <a:cxnLst>
                <a:cxn ang="0">
                  <a:pos x="T0" y="T1"/>
                </a:cxn>
                <a:cxn ang="0">
                  <a:pos x="T2" y="T3"/>
                </a:cxn>
                <a:cxn ang="0">
                  <a:pos x="T4" y="T5"/>
                </a:cxn>
                <a:cxn ang="0">
                  <a:pos x="T6" y="T7"/>
                </a:cxn>
              </a:cxnLst>
              <a:rect l="0" t="0" r="r" b="b"/>
              <a:pathLst>
                <a:path w="79" h="9">
                  <a:moveTo>
                    <a:pt x="73" y="9"/>
                  </a:moveTo>
                  <a:lnTo>
                    <a:pt x="79" y="0"/>
                  </a:lnTo>
                  <a:lnTo>
                    <a:pt x="0" y="9"/>
                  </a:lnTo>
                  <a:lnTo>
                    <a:pt x="7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4" name="Freeform 264"/>
            <p:cNvSpPr>
              <a:spLocks/>
            </p:cNvSpPr>
            <p:nvPr/>
          </p:nvSpPr>
          <p:spPr bwMode="auto">
            <a:xfrm>
              <a:off x="2648" y="1052"/>
              <a:ext cx="79" cy="9"/>
            </a:xfrm>
            <a:custGeom>
              <a:avLst/>
              <a:gdLst>
                <a:gd name="T0" fmla="*/ 79 w 79"/>
                <a:gd name="T1" fmla="*/ 0 h 9"/>
                <a:gd name="T2" fmla="*/ 0 w 79"/>
                <a:gd name="T3" fmla="*/ 9 h 9"/>
                <a:gd name="T4" fmla="*/ 0 w 79"/>
                <a:gd name="T5" fmla="*/ 0 h 9"/>
                <a:gd name="T6" fmla="*/ 79 w 79"/>
                <a:gd name="T7" fmla="*/ 0 h 9"/>
              </a:gdLst>
              <a:ahLst/>
              <a:cxnLst>
                <a:cxn ang="0">
                  <a:pos x="T0" y="T1"/>
                </a:cxn>
                <a:cxn ang="0">
                  <a:pos x="T2" y="T3"/>
                </a:cxn>
                <a:cxn ang="0">
                  <a:pos x="T4" y="T5"/>
                </a:cxn>
                <a:cxn ang="0">
                  <a:pos x="T6" y="T7"/>
                </a:cxn>
              </a:cxnLst>
              <a:rect l="0" t="0" r="r" b="b"/>
              <a:pathLst>
                <a:path w="79" h="9">
                  <a:moveTo>
                    <a:pt x="79" y="0"/>
                  </a:moveTo>
                  <a:lnTo>
                    <a:pt x="0" y="9"/>
                  </a:lnTo>
                  <a:lnTo>
                    <a:pt x="0" y="0"/>
                  </a:lnTo>
                  <a:lnTo>
                    <a:pt x="7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65" name="Freeform 265"/>
            <p:cNvSpPr>
              <a:spLocks/>
            </p:cNvSpPr>
            <p:nvPr/>
          </p:nvSpPr>
          <p:spPr bwMode="auto">
            <a:xfrm>
              <a:off x="2648" y="1052"/>
              <a:ext cx="79" cy="9"/>
            </a:xfrm>
            <a:custGeom>
              <a:avLst/>
              <a:gdLst>
                <a:gd name="T0" fmla="*/ 73 w 79"/>
                <a:gd name="T1" fmla="*/ 9 h 9"/>
                <a:gd name="T2" fmla="*/ 79 w 79"/>
                <a:gd name="T3" fmla="*/ 0 h 9"/>
                <a:gd name="T4" fmla="*/ 0 w 79"/>
                <a:gd name="T5" fmla="*/ 0 h 9"/>
                <a:gd name="T6" fmla="*/ 0 w 79"/>
                <a:gd name="T7" fmla="*/ 9 h 9"/>
                <a:gd name="T8" fmla="*/ 73 w 79"/>
                <a:gd name="T9" fmla="*/ 9 h 9"/>
              </a:gdLst>
              <a:ahLst/>
              <a:cxnLst>
                <a:cxn ang="0">
                  <a:pos x="T0" y="T1"/>
                </a:cxn>
                <a:cxn ang="0">
                  <a:pos x="T2" y="T3"/>
                </a:cxn>
                <a:cxn ang="0">
                  <a:pos x="T4" y="T5"/>
                </a:cxn>
                <a:cxn ang="0">
                  <a:pos x="T6" y="T7"/>
                </a:cxn>
                <a:cxn ang="0">
                  <a:pos x="T8" y="T9"/>
                </a:cxn>
              </a:cxnLst>
              <a:rect l="0" t="0" r="r" b="b"/>
              <a:pathLst>
                <a:path w="79" h="9">
                  <a:moveTo>
                    <a:pt x="73" y="9"/>
                  </a:moveTo>
                  <a:lnTo>
                    <a:pt x="79" y="0"/>
                  </a:lnTo>
                  <a:lnTo>
                    <a:pt x="0" y="0"/>
                  </a:lnTo>
                  <a:lnTo>
                    <a:pt x="0" y="9"/>
                  </a:lnTo>
                  <a:lnTo>
                    <a:pt x="73" y="9"/>
                  </a:lnTo>
                  <a:close/>
                </a:path>
              </a:pathLst>
            </a:custGeom>
            <a:solidFill>
              <a:schemeClr val="bg1"/>
            </a:solidFill>
            <a:ln w="952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73" name="Freeform 273"/>
            <p:cNvSpPr>
              <a:spLocks/>
            </p:cNvSpPr>
            <p:nvPr/>
          </p:nvSpPr>
          <p:spPr bwMode="auto">
            <a:xfrm>
              <a:off x="1362" y="1169"/>
              <a:ext cx="79" cy="8"/>
            </a:xfrm>
            <a:custGeom>
              <a:avLst/>
              <a:gdLst>
                <a:gd name="T0" fmla="*/ 73 w 79"/>
                <a:gd name="T1" fmla="*/ 8 h 8"/>
                <a:gd name="T2" fmla="*/ 79 w 79"/>
                <a:gd name="T3" fmla="*/ 0 h 8"/>
                <a:gd name="T4" fmla="*/ 0 w 79"/>
                <a:gd name="T5" fmla="*/ 0 h 8"/>
                <a:gd name="T6" fmla="*/ 0 w 79"/>
                <a:gd name="T7" fmla="*/ 8 h 8"/>
                <a:gd name="T8" fmla="*/ 73 w 79"/>
                <a:gd name="T9" fmla="*/ 8 h 8"/>
              </a:gdLst>
              <a:ahLst/>
              <a:cxnLst>
                <a:cxn ang="0">
                  <a:pos x="T0" y="T1"/>
                </a:cxn>
                <a:cxn ang="0">
                  <a:pos x="T2" y="T3"/>
                </a:cxn>
                <a:cxn ang="0">
                  <a:pos x="T4" y="T5"/>
                </a:cxn>
                <a:cxn ang="0">
                  <a:pos x="T6" y="T7"/>
                </a:cxn>
                <a:cxn ang="0">
                  <a:pos x="T8" y="T9"/>
                </a:cxn>
              </a:cxnLst>
              <a:rect l="0" t="0" r="r" b="b"/>
              <a:pathLst>
                <a:path w="79" h="8">
                  <a:moveTo>
                    <a:pt x="73" y="8"/>
                  </a:moveTo>
                  <a:lnTo>
                    <a:pt x="79" y="0"/>
                  </a:lnTo>
                  <a:lnTo>
                    <a:pt x="0" y="0"/>
                  </a:lnTo>
                  <a:lnTo>
                    <a:pt x="0" y="8"/>
                  </a:lnTo>
                  <a:lnTo>
                    <a:pt x="73" y="8"/>
                  </a:lnTo>
                  <a:close/>
                </a:path>
              </a:pathLst>
            </a:custGeom>
            <a:noFill/>
            <a:ln w="3175">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sp>
          <p:nvSpPr>
            <p:cNvPr id="74" name="Freeform 274"/>
            <p:cNvSpPr>
              <a:spLocks/>
            </p:cNvSpPr>
            <p:nvPr/>
          </p:nvSpPr>
          <p:spPr bwMode="auto">
            <a:xfrm>
              <a:off x="3654" y="1811"/>
              <a:ext cx="77" cy="150"/>
            </a:xfrm>
            <a:custGeom>
              <a:avLst/>
              <a:gdLst>
                <a:gd name="T0" fmla="*/ 0 w 77"/>
                <a:gd name="T1" fmla="*/ 132 h 150"/>
                <a:gd name="T2" fmla="*/ 77 w 77"/>
                <a:gd name="T3" fmla="*/ 0 h 150"/>
                <a:gd name="T4" fmla="*/ 47 w 77"/>
                <a:gd name="T5" fmla="*/ 150 h 150"/>
                <a:gd name="T6" fmla="*/ 0 w 77"/>
                <a:gd name="T7" fmla="*/ 132 h 150"/>
              </a:gdLst>
              <a:ahLst/>
              <a:cxnLst>
                <a:cxn ang="0">
                  <a:pos x="T0" y="T1"/>
                </a:cxn>
                <a:cxn ang="0">
                  <a:pos x="T2" y="T3"/>
                </a:cxn>
                <a:cxn ang="0">
                  <a:pos x="T4" y="T5"/>
                </a:cxn>
                <a:cxn ang="0">
                  <a:pos x="T6" y="T7"/>
                </a:cxn>
              </a:cxnLst>
              <a:rect l="0" t="0" r="r" b="b"/>
              <a:pathLst>
                <a:path w="77" h="150">
                  <a:moveTo>
                    <a:pt x="0" y="132"/>
                  </a:moveTo>
                  <a:lnTo>
                    <a:pt x="77" y="0"/>
                  </a:lnTo>
                  <a:lnTo>
                    <a:pt x="47" y="150"/>
                  </a:lnTo>
                  <a:lnTo>
                    <a:pt x="0" y="1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75" name="Freeform 275"/>
            <p:cNvSpPr>
              <a:spLocks/>
            </p:cNvSpPr>
            <p:nvPr/>
          </p:nvSpPr>
          <p:spPr bwMode="auto">
            <a:xfrm>
              <a:off x="3654" y="1811"/>
              <a:ext cx="77" cy="150"/>
            </a:xfrm>
            <a:custGeom>
              <a:avLst/>
              <a:gdLst>
                <a:gd name="T0" fmla="*/ 0 w 77"/>
                <a:gd name="T1" fmla="*/ 132 h 150"/>
                <a:gd name="T2" fmla="*/ 77 w 77"/>
                <a:gd name="T3" fmla="*/ 0 h 150"/>
                <a:gd name="T4" fmla="*/ 47 w 77"/>
                <a:gd name="T5" fmla="*/ 150 h 150"/>
                <a:gd name="T6" fmla="*/ 0 w 77"/>
                <a:gd name="T7" fmla="*/ 132 h 150"/>
              </a:gdLst>
              <a:ahLst/>
              <a:cxnLst>
                <a:cxn ang="0">
                  <a:pos x="T0" y="T1"/>
                </a:cxn>
                <a:cxn ang="0">
                  <a:pos x="T2" y="T3"/>
                </a:cxn>
                <a:cxn ang="0">
                  <a:pos x="T4" y="T5"/>
                </a:cxn>
                <a:cxn ang="0">
                  <a:pos x="T6" y="T7"/>
                </a:cxn>
              </a:cxnLst>
              <a:rect l="0" t="0" r="r" b="b"/>
              <a:pathLst>
                <a:path w="77" h="150">
                  <a:moveTo>
                    <a:pt x="0" y="132"/>
                  </a:moveTo>
                  <a:lnTo>
                    <a:pt x="77" y="0"/>
                  </a:lnTo>
                  <a:lnTo>
                    <a:pt x="47" y="150"/>
                  </a:lnTo>
                  <a:lnTo>
                    <a:pt x="0" y="132"/>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76" name="Freeform 276"/>
            <p:cNvSpPr>
              <a:spLocks/>
            </p:cNvSpPr>
            <p:nvPr/>
          </p:nvSpPr>
          <p:spPr bwMode="auto">
            <a:xfrm>
              <a:off x="3401" y="1880"/>
              <a:ext cx="307" cy="802"/>
            </a:xfrm>
            <a:custGeom>
              <a:avLst/>
              <a:gdLst>
                <a:gd name="T0" fmla="*/ 307 w 307"/>
                <a:gd name="T1" fmla="*/ 3 h 802"/>
                <a:gd name="T2" fmla="*/ 299 w 307"/>
                <a:gd name="T3" fmla="*/ 0 h 802"/>
                <a:gd name="T4" fmla="*/ 0 w 307"/>
                <a:gd name="T5" fmla="*/ 802 h 802"/>
                <a:gd name="T6" fmla="*/ 307 w 307"/>
                <a:gd name="T7" fmla="*/ 3 h 802"/>
              </a:gdLst>
              <a:ahLst/>
              <a:cxnLst>
                <a:cxn ang="0">
                  <a:pos x="T0" y="T1"/>
                </a:cxn>
                <a:cxn ang="0">
                  <a:pos x="T2" y="T3"/>
                </a:cxn>
                <a:cxn ang="0">
                  <a:pos x="T4" y="T5"/>
                </a:cxn>
                <a:cxn ang="0">
                  <a:pos x="T6" y="T7"/>
                </a:cxn>
              </a:cxnLst>
              <a:rect l="0" t="0" r="r" b="b"/>
              <a:pathLst>
                <a:path w="307" h="802">
                  <a:moveTo>
                    <a:pt x="307" y="3"/>
                  </a:moveTo>
                  <a:lnTo>
                    <a:pt x="299" y="0"/>
                  </a:lnTo>
                  <a:lnTo>
                    <a:pt x="0" y="802"/>
                  </a:lnTo>
                  <a:lnTo>
                    <a:pt x="307" y="3"/>
                  </a:lnTo>
                  <a:close/>
                </a:path>
              </a:pathLst>
            </a:custGeom>
            <a:solidFill>
              <a:schemeClr val="bg1"/>
            </a:solidFill>
            <a:ln w="3175">
              <a:solidFill>
                <a:schemeClr val="bg1"/>
              </a:solidFill>
              <a:round/>
              <a:headEnd/>
              <a:tailEnd/>
            </a:ln>
          </p:spPr>
          <p:txBody>
            <a:bodyPr vert="horz" wrap="square" lIns="68580" tIns="34290" rIns="68580" bIns="34290" numCol="1" anchor="t" anchorCtr="0" compatLnSpc="1">
              <a:prstTxWarp prst="textNoShape">
                <a:avLst/>
              </a:prstTxWarp>
            </a:bodyPr>
            <a:lstStyle/>
            <a:p>
              <a:r>
                <a:rPr lang="en-US" dirty="0"/>
                <a:t> </a:t>
              </a:r>
            </a:p>
          </p:txBody>
        </p:sp>
        <p:sp>
          <p:nvSpPr>
            <p:cNvPr id="79" name="Freeform 279"/>
            <p:cNvSpPr>
              <a:spLocks/>
            </p:cNvSpPr>
            <p:nvPr/>
          </p:nvSpPr>
          <p:spPr bwMode="auto">
            <a:xfrm>
              <a:off x="3323" y="2674"/>
              <a:ext cx="78" cy="8"/>
            </a:xfrm>
            <a:custGeom>
              <a:avLst/>
              <a:gdLst>
                <a:gd name="T0" fmla="*/ 78 w 78"/>
                <a:gd name="T1" fmla="*/ 8 h 8"/>
                <a:gd name="T2" fmla="*/ 72 w 78"/>
                <a:gd name="T3" fmla="*/ 0 h 8"/>
                <a:gd name="T4" fmla="*/ 0 w 78"/>
                <a:gd name="T5" fmla="*/ 8 h 8"/>
                <a:gd name="T6" fmla="*/ 78 w 78"/>
                <a:gd name="T7" fmla="*/ 8 h 8"/>
              </a:gdLst>
              <a:ahLst/>
              <a:cxnLst>
                <a:cxn ang="0">
                  <a:pos x="T0" y="T1"/>
                </a:cxn>
                <a:cxn ang="0">
                  <a:pos x="T2" y="T3"/>
                </a:cxn>
                <a:cxn ang="0">
                  <a:pos x="T4" y="T5"/>
                </a:cxn>
                <a:cxn ang="0">
                  <a:pos x="T6" y="T7"/>
                </a:cxn>
              </a:cxnLst>
              <a:rect l="0" t="0" r="r" b="b"/>
              <a:pathLst>
                <a:path w="78" h="8">
                  <a:moveTo>
                    <a:pt x="78" y="8"/>
                  </a:moveTo>
                  <a:lnTo>
                    <a:pt x="72" y="0"/>
                  </a:lnTo>
                  <a:lnTo>
                    <a:pt x="0" y="8"/>
                  </a:lnTo>
                  <a:lnTo>
                    <a:pt x="78" y="8"/>
                  </a:lnTo>
                  <a:close/>
                </a:path>
              </a:pathLst>
            </a:custGeom>
            <a:solidFill>
              <a:schemeClr val="tx1"/>
            </a:solidFill>
            <a:ln w="9525">
              <a:solidFill>
                <a:srgbClr val="000000"/>
              </a:solidFill>
              <a:round/>
              <a:headEnd/>
              <a:tailEnd/>
            </a:ln>
          </p:spPr>
          <p:txBody>
            <a:bodyPr vert="horz" wrap="square" lIns="68580" tIns="34290" rIns="68580" bIns="34290" numCol="1" anchor="t" anchorCtr="0" compatLnSpc="1">
              <a:prstTxWarp prst="textNoShape">
                <a:avLst/>
              </a:prstTxWarp>
            </a:bodyPr>
            <a:lstStyle/>
            <a:p>
              <a:endParaRPr lang="en-US"/>
            </a:p>
          </p:txBody>
        </p:sp>
        <p:sp>
          <p:nvSpPr>
            <p:cNvPr id="80" name="Freeform 280"/>
            <p:cNvSpPr>
              <a:spLocks/>
            </p:cNvSpPr>
            <p:nvPr/>
          </p:nvSpPr>
          <p:spPr bwMode="auto">
            <a:xfrm>
              <a:off x="3323" y="2674"/>
              <a:ext cx="72" cy="8"/>
            </a:xfrm>
            <a:custGeom>
              <a:avLst/>
              <a:gdLst>
                <a:gd name="T0" fmla="*/ 72 w 72"/>
                <a:gd name="T1" fmla="*/ 0 h 8"/>
                <a:gd name="T2" fmla="*/ 0 w 72"/>
                <a:gd name="T3" fmla="*/ 8 h 8"/>
                <a:gd name="T4" fmla="*/ 0 w 72"/>
                <a:gd name="T5" fmla="*/ 0 h 8"/>
                <a:gd name="T6" fmla="*/ 72 w 72"/>
                <a:gd name="T7" fmla="*/ 0 h 8"/>
              </a:gdLst>
              <a:ahLst/>
              <a:cxnLst>
                <a:cxn ang="0">
                  <a:pos x="T0" y="T1"/>
                </a:cxn>
                <a:cxn ang="0">
                  <a:pos x="T2" y="T3"/>
                </a:cxn>
                <a:cxn ang="0">
                  <a:pos x="T4" y="T5"/>
                </a:cxn>
                <a:cxn ang="0">
                  <a:pos x="T6" y="T7"/>
                </a:cxn>
              </a:cxnLst>
              <a:rect l="0" t="0" r="r" b="b"/>
              <a:pathLst>
                <a:path w="72" h="8">
                  <a:moveTo>
                    <a:pt x="72" y="0"/>
                  </a:moveTo>
                  <a:lnTo>
                    <a:pt x="0" y="8"/>
                  </a:lnTo>
                  <a:lnTo>
                    <a:pt x="0" y="0"/>
                  </a:lnTo>
                  <a:lnTo>
                    <a:pt x="7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a:p>
          </p:txBody>
        </p:sp>
        <p:sp>
          <p:nvSpPr>
            <p:cNvPr id="81" name="Freeform 281"/>
            <p:cNvSpPr>
              <a:spLocks/>
            </p:cNvSpPr>
            <p:nvPr/>
          </p:nvSpPr>
          <p:spPr bwMode="auto">
            <a:xfrm>
              <a:off x="3323" y="2674"/>
              <a:ext cx="78" cy="8"/>
            </a:xfrm>
            <a:custGeom>
              <a:avLst/>
              <a:gdLst>
                <a:gd name="T0" fmla="*/ 78 w 78"/>
                <a:gd name="T1" fmla="*/ 8 h 8"/>
                <a:gd name="T2" fmla="*/ 72 w 78"/>
                <a:gd name="T3" fmla="*/ 0 h 8"/>
                <a:gd name="T4" fmla="*/ 0 w 78"/>
                <a:gd name="T5" fmla="*/ 0 h 8"/>
                <a:gd name="T6" fmla="*/ 0 w 78"/>
                <a:gd name="T7" fmla="*/ 8 h 8"/>
                <a:gd name="T8" fmla="*/ 78 w 78"/>
                <a:gd name="T9" fmla="*/ 8 h 8"/>
              </a:gdLst>
              <a:ahLst/>
              <a:cxnLst>
                <a:cxn ang="0">
                  <a:pos x="T0" y="T1"/>
                </a:cxn>
                <a:cxn ang="0">
                  <a:pos x="T2" y="T3"/>
                </a:cxn>
                <a:cxn ang="0">
                  <a:pos x="T4" y="T5"/>
                </a:cxn>
                <a:cxn ang="0">
                  <a:pos x="T6" y="T7"/>
                </a:cxn>
                <a:cxn ang="0">
                  <a:pos x="T8" y="T9"/>
                </a:cxn>
              </a:cxnLst>
              <a:rect l="0" t="0" r="r" b="b"/>
              <a:pathLst>
                <a:path w="78" h="8">
                  <a:moveTo>
                    <a:pt x="78" y="8"/>
                  </a:moveTo>
                  <a:lnTo>
                    <a:pt x="72" y="0"/>
                  </a:lnTo>
                  <a:lnTo>
                    <a:pt x="0" y="0"/>
                  </a:lnTo>
                  <a:lnTo>
                    <a:pt x="0" y="8"/>
                  </a:lnTo>
                  <a:lnTo>
                    <a:pt x="78" y="8"/>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grpSp>
      <p:cxnSp>
        <p:nvCxnSpPr>
          <p:cNvPr id="282" name="Straight Connector 281"/>
          <p:cNvCxnSpPr/>
          <p:nvPr/>
        </p:nvCxnSpPr>
        <p:spPr>
          <a:xfrm>
            <a:off x="3352800" y="2983232"/>
            <a:ext cx="3980" cy="2181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a:off x="8800680" y="2983232"/>
            <a:ext cx="3980" cy="218174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63" name="Freeform 562"/>
          <p:cNvSpPr/>
          <p:nvPr/>
        </p:nvSpPr>
        <p:spPr>
          <a:xfrm>
            <a:off x="2710963" y="1437544"/>
            <a:ext cx="7025095" cy="2373923"/>
          </a:xfrm>
          <a:custGeom>
            <a:avLst/>
            <a:gdLst>
              <a:gd name="connsiteX0" fmla="*/ 0 w 9366793"/>
              <a:gd name="connsiteY0" fmla="*/ 3165231 h 3165231"/>
              <a:gd name="connsiteX1" fmla="*/ 82062 w 9366793"/>
              <a:gd name="connsiteY1" fmla="*/ 3118339 h 3165231"/>
              <a:gd name="connsiteX2" fmla="*/ 105508 w 9366793"/>
              <a:gd name="connsiteY2" fmla="*/ 3094892 h 3165231"/>
              <a:gd name="connsiteX3" fmla="*/ 152400 w 9366793"/>
              <a:gd name="connsiteY3" fmla="*/ 3059723 h 3165231"/>
              <a:gd name="connsiteX4" fmla="*/ 175847 w 9366793"/>
              <a:gd name="connsiteY4" fmla="*/ 3036277 h 3165231"/>
              <a:gd name="connsiteX5" fmla="*/ 257908 w 9366793"/>
              <a:gd name="connsiteY5" fmla="*/ 2977662 h 3165231"/>
              <a:gd name="connsiteX6" fmla="*/ 293077 w 9366793"/>
              <a:gd name="connsiteY6" fmla="*/ 2942492 h 3165231"/>
              <a:gd name="connsiteX7" fmla="*/ 328247 w 9366793"/>
              <a:gd name="connsiteY7" fmla="*/ 2872154 h 3165231"/>
              <a:gd name="connsiteX8" fmla="*/ 339970 w 9366793"/>
              <a:gd name="connsiteY8" fmla="*/ 2836985 h 3165231"/>
              <a:gd name="connsiteX9" fmla="*/ 363416 w 9366793"/>
              <a:gd name="connsiteY9" fmla="*/ 2801815 h 3165231"/>
              <a:gd name="connsiteX10" fmla="*/ 386862 w 9366793"/>
              <a:gd name="connsiteY10" fmla="*/ 2719754 h 3165231"/>
              <a:gd name="connsiteX11" fmla="*/ 410308 w 9366793"/>
              <a:gd name="connsiteY11" fmla="*/ 2438400 h 3165231"/>
              <a:gd name="connsiteX12" fmla="*/ 422031 w 9366793"/>
              <a:gd name="connsiteY12" fmla="*/ 2368062 h 3165231"/>
              <a:gd name="connsiteX13" fmla="*/ 445477 w 9366793"/>
              <a:gd name="connsiteY13" fmla="*/ 2332892 h 3165231"/>
              <a:gd name="connsiteX14" fmla="*/ 480647 w 9366793"/>
              <a:gd name="connsiteY14" fmla="*/ 2262554 h 3165231"/>
              <a:gd name="connsiteX15" fmla="*/ 550985 w 9366793"/>
              <a:gd name="connsiteY15" fmla="*/ 2215662 h 3165231"/>
              <a:gd name="connsiteX16" fmla="*/ 586154 w 9366793"/>
              <a:gd name="connsiteY16" fmla="*/ 2180492 h 3165231"/>
              <a:gd name="connsiteX17" fmla="*/ 621323 w 9366793"/>
              <a:gd name="connsiteY17" fmla="*/ 2168769 h 3165231"/>
              <a:gd name="connsiteX18" fmla="*/ 656493 w 9366793"/>
              <a:gd name="connsiteY18" fmla="*/ 2145323 h 3165231"/>
              <a:gd name="connsiteX19" fmla="*/ 762000 w 9366793"/>
              <a:gd name="connsiteY19" fmla="*/ 2086708 h 3165231"/>
              <a:gd name="connsiteX20" fmla="*/ 797170 w 9366793"/>
              <a:gd name="connsiteY20" fmla="*/ 2063262 h 3165231"/>
              <a:gd name="connsiteX21" fmla="*/ 820616 w 9366793"/>
              <a:gd name="connsiteY21" fmla="*/ 2039815 h 3165231"/>
              <a:gd name="connsiteX22" fmla="*/ 855785 w 9366793"/>
              <a:gd name="connsiteY22" fmla="*/ 2028092 h 3165231"/>
              <a:gd name="connsiteX23" fmla="*/ 926123 w 9366793"/>
              <a:gd name="connsiteY23" fmla="*/ 1981200 h 3165231"/>
              <a:gd name="connsiteX24" fmla="*/ 1348154 w 9366793"/>
              <a:gd name="connsiteY24" fmla="*/ 1969477 h 3165231"/>
              <a:gd name="connsiteX25" fmla="*/ 1383323 w 9366793"/>
              <a:gd name="connsiteY25" fmla="*/ 1957754 h 3165231"/>
              <a:gd name="connsiteX26" fmla="*/ 1441939 w 9366793"/>
              <a:gd name="connsiteY26" fmla="*/ 1899139 h 3165231"/>
              <a:gd name="connsiteX27" fmla="*/ 1512277 w 9366793"/>
              <a:gd name="connsiteY27" fmla="*/ 1863969 h 3165231"/>
              <a:gd name="connsiteX28" fmla="*/ 1535723 w 9366793"/>
              <a:gd name="connsiteY28" fmla="*/ 1828800 h 3165231"/>
              <a:gd name="connsiteX29" fmla="*/ 1594339 w 9366793"/>
              <a:gd name="connsiteY29" fmla="*/ 1770185 h 3165231"/>
              <a:gd name="connsiteX30" fmla="*/ 1641231 w 9366793"/>
              <a:gd name="connsiteY30" fmla="*/ 1699846 h 3165231"/>
              <a:gd name="connsiteX31" fmla="*/ 1664677 w 9366793"/>
              <a:gd name="connsiteY31" fmla="*/ 1664677 h 3165231"/>
              <a:gd name="connsiteX32" fmla="*/ 1699847 w 9366793"/>
              <a:gd name="connsiteY32" fmla="*/ 1629508 h 3165231"/>
              <a:gd name="connsiteX33" fmla="*/ 1711570 w 9366793"/>
              <a:gd name="connsiteY33" fmla="*/ 1594339 h 3165231"/>
              <a:gd name="connsiteX34" fmla="*/ 1770185 w 9366793"/>
              <a:gd name="connsiteY34" fmla="*/ 1547446 h 3165231"/>
              <a:gd name="connsiteX35" fmla="*/ 1875693 w 9366793"/>
              <a:gd name="connsiteY35" fmla="*/ 1488831 h 3165231"/>
              <a:gd name="connsiteX36" fmla="*/ 1946031 w 9366793"/>
              <a:gd name="connsiteY36" fmla="*/ 1465385 h 3165231"/>
              <a:gd name="connsiteX37" fmla="*/ 1981200 w 9366793"/>
              <a:gd name="connsiteY37" fmla="*/ 1453662 h 3165231"/>
              <a:gd name="connsiteX38" fmla="*/ 2004647 w 9366793"/>
              <a:gd name="connsiteY38" fmla="*/ 1430215 h 3165231"/>
              <a:gd name="connsiteX39" fmla="*/ 2051539 w 9366793"/>
              <a:gd name="connsiteY39" fmla="*/ 1418492 h 3165231"/>
              <a:gd name="connsiteX40" fmla="*/ 2121877 w 9366793"/>
              <a:gd name="connsiteY40" fmla="*/ 1395046 h 3165231"/>
              <a:gd name="connsiteX41" fmla="*/ 2227385 w 9366793"/>
              <a:gd name="connsiteY41" fmla="*/ 1359877 h 3165231"/>
              <a:gd name="connsiteX42" fmla="*/ 2262554 w 9366793"/>
              <a:gd name="connsiteY42" fmla="*/ 1348154 h 3165231"/>
              <a:gd name="connsiteX43" fmla="*/ 2344616 w 9366793"/>
              <a:gd name="connsiteY43" fmla="*/ 1324708 h 3165231"/>
              <a:gd name="connsiteX44" fmla="*/ 2414954 w 9366793"/>
              <a:gd name="connsiteY44" fmla="*/ 1289539 h 3165231"/>
              <a:gd name="connsiteX45" fmla="*/ 2497016 w 9366793"/>
              <a:gd name="connsiteY45" fmla="*/ 1242646 h 3165231"/>
              <a:gd name="connsiteX46" fmla="*/ 2532185 w 9366793"/>
              <a:gd name="connsiteY46" fmla="*/ 1219200 h 3165231"/>
              <a:gd name="connsiteX47" fmla="*/ 2579077 w 9366793"/>
              <a:gd name="connsiteY47" fmla="*/ 1207477 h 3165231"/>
              <a:gd name="connsiteX48" fmla="*/ 2649416 w 9366793"/>
              <a:gd name="connsiteY48" fmla="*/ 1148862 h 3165231"/>
              <a:gd name="connsiteX49" fmla="*/ 2754923 w 9366793"/>
              <a:gd name="connsiteY49" fmla="*/ 1055077 h 3165231"/>
              <a:gd name="connsiteX50" fmla="*/ 2825262 w 9366793"/>
              <a:gd name="connsiteY50" fmla="*/ 973015 h 3165231"/>
              <a:gd name="connsiteX51" fmla="*/ 2836985 w 9366793"/>
              <a:gd name="connsiteY51" fmla="*/ 926123 h 3165231"/>
              <a:gd name="connsiteX52" fmla="*/ 2895600 w 9366793"/>
              <a:gd name="connsiteY52" fmla="*/ 855785 h 3165231"/>
              <a:gd name="connsiteX53" fmla="*/ 2954216 w 9366793"/>
              <a:gd name="connsiteY53" fmla="*/ 785446 h 3165231"/>
              <a:gd name="connsiteX54" fmla="*/ 3024554 w 9366793"/>
              <a:gd name="connsiteY54" fmla="*/ 715108 h 3165231"/>
              <a:gd name="connsiteX55" fmla="*/ 3048000 w 9366793"/>
              <a:gd name="connsiteY55" fmla="*/ 679939 h 3165231"/>
              <a:gd name="connsiteX56" fmla="*/ 3106616 w 9366793"/>
              <a:gd name="connsiteY56" fmla="*/ 633046 h 3165231"/>
              <a:gd name="connsiteX57" fmla="*/ 3165231 w 9366793"/>
              <a:gd name="connsiteY57" fmla="*/ 574431 h 3165231"/>
              <a:gd name="connsiteX58" fmla="*/ 3235570 w 9366793"/>
              <a:gd name="connsiteY58" fmla="*/ 527539 h 3165231"/>
              <a:gd name="connsiteX59" fmla="*/ 3294185 w 9366793"/>
              <a:gd name="connsiteY59" fmla="*/ 468923 h 3165231"/>
              <a:gd name="connsiteX60" fmla="*/ 3399693 w 9366793"/>
              <a:gd name="connsiteY60" fmla="*/ 386862 h 3165231"/>
              <a:gd name="connsiteX61" fmla="*/ 3470031 w 9366793"/>
              <a:gd name="connsiteY61" fmla="*/ 339969 h 3165231"/>
              <a:gd name="connsiteX62" fmla="*/ 3493477 w 9366793"/>
              <a:gd name="connsiteY62" fmla="*/ 304800 h 3165231"/>
              <a:gd name="connsiteX63" fmla="*/ 3587262 w 9366793"/>
              <a:gd name="connsiteY63" fmla="*/ 293077 h 3165231"/>
              <a:gd name="connsiteX64" fmla="*/ 3634154 w 9366793"/>
              <a:gd name="connsiteY64" fmla="*/ 281354 h 3165231"/>
              <a:gd name="connsiteX65" fmla="*/ 3774831 w 9366793"/>
              <a:gd name="connsiteY65" fmla="*/ 269631 h 3165231"/>
              <a:gd name="connsiteX66" fmla="*/ 3868616 w 9366793"/>
              <a:gd name="connsiteY66" fmla="*/ 246185 h 3165231"/>
              <a:gd name="connsiteX67" fmla="*/ 3915508 w 9366793"/>
              <a:gd name="connsiteY67" fmla="*/ 222739 h 3165231"/>
              <a:gd name="connsiteX68" fmla="*/ 3974123 w 9366793"/>
              <a:gd name="connsiteY68" fmla="*/ 211015 h 3165231"/>
              <a:gd name="connsiteX69" fmla="*/ 4021016 w 9366793"/>
              <a:gd name="connsiteY69" fmla="*/ 199292 h 3165231"/>
              <a:gd name="connsiteX70" fmla="*/ 4091354 w 9366793"/>
              <a:gd name="connsiteY70" fmla="*/ 175846 h 3165231"/>
              <a:gd name="connsiteX71" fmla="*/ 4161693 w 9366793"/>
              <a:gd name="connsiteY71" fmla="*/ 152400 h 3165231"/>
              <a:gd name="connsiteX72" fmla="*/ 4196862 w 9366793"/>
              <a:gd name="connsiteY72" fmla="*/ 128954 h 3165231"/>
              <a:gd name="connsiteX73" fmla="*/ 4243754 w 9366793"/>
              <a:gd name="connsiteY73" fmla="*/ 117231 h 3165231"/>
              <a:gd name="connsiteX74" fmla="*/ 4278923 w 9366793"/>
              <a:gd name="connsiteY74" fmla="*/ 105508 h 3165231"/>
              <a:gd name="connsiteX75" fmla="*/ 4384431 w 9366793"/>
              <a:gd name="connsiteY75" fmla="*/ 82062 h 3165231"/>
              <a:gd name="connsiteX76" fmla="*/ 4665785 w 9366793"/>
              <a:gd name="connsiteY76" fmla="*/ 93785 h 3165231"/>
              <a:gd name="connsiteX77" fmla="*/ 4794739 w 9366793"/>
              <a:gd name="connsiteY77" fmla="*/ 128954 h 3165231"/>
              <a:gd name="connsiteX78" fmla="*/ 4888523 w 9366793"/>
              <a:gd name="connsiteY78" fmla="*/ 152400 h 3165231"/>
              <a:gd name="connsiteX79" fmla="*/ 5017477 w 9366793"/>
              <a:gd name="connsiteY79" fmla="*/ 199292 h 3165231"/>
              <a:gd name="connsiteX80" fmla="*/ 5040923 w 9366793"/>
              <a:gd name="connsiteY80" fmla="*/ 222739 h 3165231"/>
              <a:gd name="connsiteX81" fmla="*/ 5099539 w 9366793"/>
              <a:gd name="connsiteY81" fmla="*/ 234462 h 3165231"/>
              <a:gd name="connsiteX82" fmla="*/ 5392616 w 9366793"/>
              <a:gd name="connsiteY82" fmla="*/ 222739 h 3165231"/>
              <a:gd name="connsiteX83" fmla="*/ 5416062 w 9366793"/>
              <a:gd name="connsiteY83" fmla="*/ 199292 h 3165231"/>
              <a:gd name="connsiteX84" fmla="*/ 5462954 w 9366793"/>
              <a:gd name="connsiteY84" fmla="*/ 187569 h 3165231"/>
              <a:gd name="connsiteX85" fmla="*/ 5591908 w 9366793"/>
              <a:gd name="connsiteY85" fmla="*/ 152400 h 3165231"/>
              <a:gd name="connsiteX86" fmla="*/ 5650523 w 9366793"/>
              <a:gd name="connsiteY86" fmla="*/ 117231 h 3165231"/>
              <a:gd name="connsiteX87" fmla="*/ 5791200 w 9366793"/>
              <a:gd name="connsiteY87" fmla="*/ 82062 h 3165231"/>
              <a:gd name="connsiteX88" fmla="*/ 5838093 w 9366793"/>
              <a:gd name="connsiteY88" fmla="*/ 58615 h 3165231"/>
              <a:gd name="connsiteX89" fmla="*/ 5896708 w 9366793"/>
              <a:gd name="connsiteY89" fmla="*/ 46892 h 3165231"/>
              <a:gd name="connsiteX90" fmla="*/ 5943600 w 9366793"/>
              <a:gd name="connsiteY90" fmla="*/ 35169 h 3165231"/>
              <a:gd name="connsiteX91" fmla="*/ 5978770 w 9366793"/>
              <a:gd name="connsiteY91" fmla="*/ 23446 h 3165231"/>
              <a:gd name="connsiteX92" fmla="*/ 6060831 w 9366793"/>
              <a:gd name="connsiteY92" fmla="*/ 0 h 3165231"/>
              <a:gd name="connsiteX93" fmla="*/ 6271847 w 9366793"/>
              <a:gd name="connsiteY93" fmla="*/ 23446 h 3165231"/>
              <a:gd name="connsiteX94" fmla="*/ 6424247 w 9366793"/>
              <a:gd name="connsiteY94" fmla="*/ 35169 h 3165231"/>
              <a:gd name="connsiteX95" fmla="*/ 6623539 w 9366793"/>
              <a:gd name="connsiteY95" fmla="*/ 58615 h 3165231"/>
              <a:gd name="connsiteX96" fmla="*/ 6682154 w 9366793"/>
              <a:gd name="connsiteY96" fmla="*/ 93785 h 3165231"/>
              <a:gd name="connsiteX97" fmla="*/ 6717323 w 9366793"/>
              <a:gd name="connsiteY97" fmla="*/ 117231 h 3165231"/>
              <a:gd name="connsiteX98" fmla="*/ 6764216 w 9366793"/>
              <a:gd name="connsiteY98" fmla="*/ 140677 h 3165231"/>
              <a:gd name="connsiteX99" fmla="*/ 6834554 w 9366793"/>
              <a:gd name="connsiteY99" fmla="*/ 187569 h 3165231"/>
              <a:gd name="connsiteX100" fmla="*/ 6916616 w 9366793"/>
              <a:gd name="connsiteY100" fmla="*/ 211015 h 3165231"/>
              <a:gd name="connsiteX101" fmla="*/ 7033847 w 9366793"/>
              <a:gd name="connsiteY101" fmla="*/ 293077 h 3165231"/>
              <a:gd name="connsiteX102" fmla="*/ 7127631 w 9366793"/>
              <a:gd name="connsiteY102" fmla="*/ 363415 h 3165231"/>
              <a:gd name="connsiteX103" fmla="*/ 7256585 w 9366793"/>
              <a:gd name="connsiteY103" fmla="*/ 422031 h 3165231"/>
              <a:gd name="connsiteX104" fmla="*/ 7291754 w 9366793"/>
              <a:gd name="connsiteY104" fmla="*/ 445477 h 3165231"/>
              <a:gd name="connsiteX105" fmla="*/ 7315200 w 9366793"/>
              <a:gd name="connsiteY105" fmla="*/ 480646 h 3165231"/>
              <a:gd name="connsiteX106" fmla="*/ 7373816 w 9366793"/>
              <a:gd name="connsiteY106" fmla="*/ 515815 h 3165231"/>
              <a:gd name="connsiteX107" fmla="*/ 7455877 w 9366793"/>
              <a:gd name="connsiteY107" fmla="*/ 574431 h 3165231"/>
              <a:gd name="connsiteX108" fmla="*/ 7526216 w 9366793"/>
              <a:gd name="connsiteY108" fmla="*/ 621323 h 3165231"/>
              <a:gd name="connsiteX109" fmla="*/ 7608277 w 9366793"/>
              <a:gd name="connsiteY109" fmla="*/ 703385 h 3165231"/>
              <a:gd name="connsiteX110" fmla="*/ 7643447 w 9366793"/>
              <a:gd name="connsiteY110" fmla="*/ 726831 h 3165231"/>
              <a:gd name="connsiteX111" fmla="*/ 7713785 w 9366793"/>
              <a:gd name="connsiteY111" fmla="*/ 750277 h 3165231"/>
              <a:gd name="connsiteX112" fmla="*/ 7737231 w 9366793"/>
              <a:gd name="connsiteY112" fmla="*/ 785446 h 3165231"/>
              <a:gd name="connsiteX113" fmla="*/ 7760677 w 9366793"/>
              <a:gd name="connsiteY113" fmla="*/ 973015 h 3165231"/>
              <a:gd name="connsiteX114" fmla="*/ 7795847 w 9366793"/>
              <a:gd name="connsiteY114" fmla="*/ 996462 h 3165231"/>
              <a:gd name="connsiteX115" fmla="*/ 7901354 w 9366793"/>
              <a:gd name="connsiteY115" fmla="*/ 1031631 h 3165231"/>
              <a:gd name="connsiteX116" fmla="*/ 7936523 w 9366793"/>
              <a:gd name="connsiteY116" fmla="*/ 1055077 h 3165231"/>
              <a:gd name="connsiteX117" fmla="*/ 7971693 w 9366793"/>
              <a:gd name="connsiteY117" fmla="*/ 1066800 h 3165231"/>
              <a:gd name="connsiteX118" fmla="*/ 8030308 w 9366793"/>
              <a:gd name="connsiteY118" fmla="*/ 1101969 h 3165231"/>
              <a:gd name="connsiteX119" fmla="*/ 8077200 w 9366793"/>
              <a:gd name="connsiteY119" fmla="*/ 1125415 h 3165231"/>
              <a:gd name="connsiteX120" fmla="*/ 8194431 w 9366793"/>
              <a:gd name="connsiteY120" fmla="*/ 1195754 h 3165231"/>
              <a:gd name="connsiteX121" fmla="*/ 8323385 w 9366793"/>
              <a:gd name="connsiteY121" fmla="*/ 1219200 h 3165231"/>
              <a:gd name="connsiteX122" fmla="*/ 8428893 w 9366793"/>
              <a:gd name="connsiteY122" fmla="*/ 1254369 h 3165231"/>
              <a:gd name="connsiteX123" fmla="*/ 8581293 w 9366793"/>
              <a:gd name="connsiteY123" fmla="*/ 1324708 h 3165231"/>
              <a:gd name="connsiteX124" fmla="*/ 8768862 w 9366793"/>
              <a:gd name="connsiteY124" fmla="*/ 1383323 h 3165231"/>
              <a:gd name="connsiteX125" fmla="*/ 8792308 w 9366793"/>
              <a:gd name="connsiteY125" fmla="*/ 1418492 h 3165231"/>
              <a:gd name="connsiteX126" fmla="*/ 8804031 w 9366793"/>
              <a:gd name="connsiteY126" fmla="*/ 1465385 h 3165231"/>
              <a:gd name="connsiteX127" fmla="*/ 8815754 w 9366793"/>
              <a:gd name="connsiteY127" fmla="*/ 1500554 h 3165231"/>
              <a:gd name="connsiteX128" fmla="*/ 8827477 w 9366793"/>
              <a:gd name="connsiteY128" fmla="*/ 1852246 h 3165231"/>
              <a:gd name="connsiteX129" fmla="*/ 8839200 w 9366793"/>
              <a:gd name="connsiteY129" fmla="*/ 1887415 h 3165231"/>
              <a:gd name="connsiteX130" fmla="*/ 8897816 w 9366793"/>
              <a:gd name="connsiteY130" fmla="*/ 1992923 h 3165231"/>
              <a:gd name="connsiteX131" fmla="*/ 9003323 w 9366793"/>
              <a:gd name="connsiteY131" fmla="*/ 2133600 h 3165231"/>
              <a:gd name="connsiteX132" fmla="*/ 9038493 w 9366793"/>
              <a:gd name="connsiteY132" fmla="*/ 2168769 h 3165231"/>
              <a:gd name="connsiteX133" fmla="*/ 9108831 w 9366793"/>
              <a:gd name="connsiteY133" fmla="*/ 2239108 h 3165231"/>
              <a:gd name="connsiteX134" fmla="*/ 9132277 w 9366793"/>
              <a:gd name="connsiteY134" fmla="*/ 2286000 h 3165231"/>
              <a:gd name="connsiteX135" fmla="*/ 9155723 w 9366793"/>
              <a:gd name="connsiteY135" fmla="*/ 2356339 h 3165231"/>
              <a:gd name="connsiteX136" fmla="*/ 9167447 w 9366793"/>
              <a:gd name="connsiteY136" fmla="*/ 2637692 h 3165231"/>
              <a:gd name="connsiteX137" fmla="*/ 9202616 w 9366793"/>
              <a:gd name="connsiteY137" fmla="*/ 2672862 h 3165231"/>
              <a:gd name="connsiteX138" fmla="*/ 9214339 w 9366793"/>
              <a:gd name="connsiteY138" fmla="*/ 2708031 h 3165231"/>
              <a:gd name="connsiteX139" fmla="*/ 9308123 w 9366793"/>
              <a:gd name="connsiteY139" fmla="*/ 2836985 h 3165231"/>
              <a:gd name="connsiteX140" fmla="*/ 9331570 w 9366793"/>
              <a:gd name="connsiteY140" fmla="*/ 2883877 h 3165231"/>
              <a:gd name="connsiteX141" fmla="*/ 9355016 w 9366793"/>
              <a:gd name="connsiteY141" fmla="*/ 2965939 h 3165231"/>
              <a:gd name="connsiteX142" fmla="*/ 9366739 w 9366793"/>
              <a:gd name="connsiteY142" fmla="*/ 3048000 h 3165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9366793" h="3165231">
                <a:moveTo>
                  <a:pt x="0" y="3165231"/>
                </a:moveTo>
                <a:cubicBezTo>
                  <a:pt x="27354" y="3149600"/>
                  <a:pt x="55848" y="3135815"/>
                  <a:pt x="82062" y="3118339"/>
                </a:cubicBezTo>
                <a:cubicBezTo>
                  <a:pt x="91258" y="3112208"/>
                  <a:pt x="97017" y="3101968"/>
                  <a:pt x="105508" y="3094892"/>
                </a:cubicBezTo>
                <a:cubicBezTo>
                  <a:pt x="120518" y="3082384"/>
                  <a:pt x="137390" y="3072231"/>
                  <a:pt x="152400" y="3059723"/>
                </a:cubicBezTo>
                <a:cubicBezTo>
                  <a:pt x="160891" y="3052647"/>
                  <a:pt x="167216" y="3043182"/>
                  <a:pt x="175847" y="3036277"/>
                </a:cubicBezTo>
                <a:cubicBezTo>
                  <a:pt x="268585" y="2962088"/>
                  <a:pt x="142455" y="3076623"/>
                  <a:pt x="257908" y="2977662"/>
                </a:cubicBezTo>
                <a:cubicBezTo>
                  <a:pt x="270496" y="2966872"/>
                  <a:pt x="281354" y="2954215"/>
                  <a:pt x="293077" y="2942492"/>
                </a:cubicBezTo>
                <a:cubicBezTo>
                  <a:pt x="321991" y="2826837"/>
                  <a:pt x="283453" y="2946808"/>
                  <a:pt x="328247" y="2872154"/>
                </a:cubicBezTo>
                <a:cubicBezTo>
                  <a:pt x="334605" y="2861558"/>
                  <a:pt x="334444" y="2848038"/>
                  <a:pt x="339970" y="2836985"/>
                </a:cubicBezTo>
                <a:cubicBezTo>
                  <a:pt x="346271" y="2824383"/>
                  <a:pt x="357115" y="2814417"/>
                  <a:pt x="363416" y="2801815"/>
                </a:cubicBezTo>
                <a:cubicBezTo>
                  <a:pt x="371825" y="2784997"/>
                  <a:pt x="383106" y="2734779"/>
                  <a:pt x="386862" y="2719754"/>
                </a:cubicBezTo>
                <a:cubicBezTo>
                  <a:pt x="403267" y="2408048"/>
                  <a:pt x="383030" y="2588430"/>
                  <a:pt x="410308" y="2438400"/>
                </a:cubicBezTo>
                <a:cubicBezTo>
                  <a:pt x="414560" y="2415014"/>
                  <a:pt x="414515" y="2390612"/>
                  <a:pt x="422031" y="2368062"/>
                </a:cubicBezTo>
                <a:cubicBezTo>
                  <a:pt x="426486" y="2354695"/>
                  <a:pt x="439176" y="2345494"/>
                  <a:pt x="445477" y="2332892"/>
                </a:cubicBezTo>
                <a:cubicBezTo>
                  <a:pt x="461273" y="2301300"/>
                  <a:pt x="450782" y="2288686"/>
                  <a:pt x="480647" y="2262554"/>
                </a:cubicBezTo>
                <a:cubicBezTo>
                  <a:pt x="501854" y="2243998"/>
                  <a:pt x="531060" y="2235588"/>
                  <a:pt x="550985" y="2215662"/>
                </a:cubicBezTo>
                <a:cubicBezTo>
                  <a:pt x="562708" y="2203939"/>
                  <a:pt x="572359" y="2189689"/>
                  <a:pt x="586154" y="2180492"/>
                </a:cubicBezTo>
                <a:cubicBezTo>
                  <a:pt x="596436" y="2173637"/>
                  <a:pt x="610270" y="2174295"/>
                  <a:pt x="621323" y="2168769"/>
                </a:cubicBezTo>
                <a:cubicBezTo>
                  <a:pt x="633925" y="2162468"/>
                  <a:pt x="643891" y="2151624"/>
                  <a:pt x="656493" y="2145323"/>
                </a:cubicBezTo>
                <a:cubicBezTo>
                  <a:pt x="780295" y="2083423"/>
                  <a:pt x="540227" y="2234556"/>
                  <a:pt x="762000" y="2086708"/>
                </a:cubicBezTo>
                <a:cubicBezTo>
                  <a:pt x="773723" y="2078893"/>
                  <a:pt x="787207" y="2073225"/>
                  <a:pt x="797170" y="2063262"/>
                </a:cubicBezTo>
                <a:cubicBezTo>
                  <a:pt x="804985" y="2055446"/>
                  <a:pt x="811138" y="2045502"/>
                  <a:pt x="820616" y="2039815"/>
                </a:cubicBezTo>
                <a:cubicBezTo>
                  <a:pt x="831212" y="2033457"/>
                  <a:pt x="844983" y="2034093"/>
                  <a:pt x="855785" y="2028092"/>
                </a:cubicBezTo>
                <a:cubicBezTo>
                  <a:pt x="880418" y="2014407"/>
                  <a:pt x="897955" y="1981982"/>
                  <a:pt x="926123" y="1981200"/>
                </a:cubicBezTo>
                <a:lnTo>
                  <a:pt x="1348154" y="1969477"/>
                </a:lnTo>
                <a:cubicBezTo>
                  <a:pt x="1359877" y="1965569"/>
                  <a:pt x="1373437" y="1965168"/>
                  <a:pt x="1383323" y="1957754"/>
                </a:cubicBezTo>
                <a:cubicBezTo>
                  <a:pt x="1405428" y="1941175"/>
                  <a:pt x="1415726" y="1907878"/>
                  <a:pt x="1441939" y="1899139"/>
                </a:cubicBezTo>
                <a:cubicBezTo>
                  <a:pt x="1490474" y="1882959"/>
                  <a:pt x="1466826" y="1894270"/>
                  <a:pt x="1512277" y="1863969"/>
                </a:cubicBezTo>
                <a:cubicBezTo>
                  <a:pt x="1520092" y="1852246"/>
                  <a:pt x="1526445" y="1839403"/>
                  <a:pt x="1535723" y="1828800"/>
                </a:cubicBezTo>
                <a:cubicBezTo>
                  <a:pt x="1553919" y="1808005"/>
                  <a:pt x="1579012" y="1793176"/>
                  <a:pt x="1594339" y="1770185"/>
                </a:cubicBezTo>
                <a:lnTo>
                  <a:pt x="1641231" y="1699846"/>
                </a:lnTo>
                <a:cubicBezTo>
                  <a:pt x="1649046" y="1688123"/>
                  <a:pt x="1654714" y="1674639"/>
                  <a:pt x="1664677" y="1664677"/>
                </a:cubicBezTo>
                <a:lnTo>
                  <a:pt x="1699847" y="1629508"/>
                </a:lnTo>
                <a:cubicBezTo>
                  <a:pt x="1703755" y="1617785"/>
                  <a:pt x="1705212" y="1604935"/>
                  <a:pt x="1711570" y="1594339"/>
                </a:cubicBezTo>
                <a:cubicBezTo>
                  <a:pt x="1725214" y="1571599"/>
                  <a:pt x="1751014" y="1563422"/>
                  <a:pt x="1770185" y="1547446"/>
                </a:cubicBezTo>
                <a:cubicBezTo>
                  <a:pt x="1840378" y="1488952"/>
                  <a:pt x="1763466" y="1526240"/>
                  <a:pt x="1875693" y="1488831"/>
                </a:cubicBezTo>
                <a:lnTo>
                  <a:pt x="1946031" y="1465385"/>
                </a:lnTo>
                <a:lnTo>
                  <a:pt x="1981200" y="1453662"/>
                </a:lnTo>
                <a:cubicBezTo>
                  <a:pt x="1989016" y="1445846"/>
                  <a:pt x="1994761" y="1435158"/>
                  <a:pt x="2004647" y="1430215"/>
                </a:cubicBezTo>
                <a:cubicBezTo>
                  <a:pt x="2019058" y="1423010"/>
                  <a:pt x="2036107" y="1423122"/>
                  <a:pt x="2051539" y="1418492"/>
                </a:cubicBezTo>
                <a:cubicBezTo>
                  <a:pt x="2075211" y="1411390"/>
                  <a:pt x="2098431" y="1402861"/>
                  <a:pt x="2121877" y="1395046"/>
                </a:cubicBezTo>
                <a:lnTo>
                  <a:pt x="2227385" y="1359877"/>
                </a:lnTo>
                <a:cubicBezTo>
                  <a:pt x="2239108" y="1355969"/>
                  <a:pt x="2250566" y="1351151"/>
                  <a:pt x="2262554" y="1348154"/>
                </a:cubicBezTo>
                <a:cubicBezTo>
                  <a:pt x="2277579" y="1344398"/>
                  <a:pt x="2327797" y="1333117"/>
                  <a:pt x="2344616" y="1324708"/>
                </a:cubicBezTo>
                <a:cubicBezTo>
                  <a:pt x="2435518" y="1279257"/>
                  <a:pt x="2326556" y="1319005"/>
                  <a:pt x="2414954" y="1289539"/>
                </a:cubicBezTo>
                <a:cubicBezTo>
                  <a:pt x="2500627" y="1232421"/>
                  <a:pt x="2392914" y="1302132"/>
                  <a:pt x="2497016" y="1242646"/>
                </a:cubicBezTo>
                <a:cubicBezTo>
                  <a:pt x="2509249" y="1235656"/>
                  <a:pt x="2519235" y="1224750"/>
                  <a:pt x="2532185" y="1219200"/>
                </a:cubicBezTo>
                <a:cubicBezTo>
                  <a:pt x="2546994" y="1212853"/>
                  <a:pt x="2563446" y="1211385"/>
                  <a:pt x="2579077" y="1207477"/>
                </a:cubicBezTo>
                <a:cubicBezTo>
                  <a:pt x="2666386" y="1149273"/>
                  <a:pt x="2559165" y="1224072"/>
                  <a:pt x="2649416" y="1148862"/>
                </a:cubicBezTo>
                <a:cubicBezTo>
                  <a:pt x="2710345" y="1098087"/>
                  <a:pt x="2678924" y="1156406"/>
                  <a:pt x="2754923" y="1055077"/>
                </a:cubicBezTo>
                <a:cubicBezTo>
                  <a:pt x="2800041" y="994922"/>
                  <a:pt x="2776277" y="1022001"/>
                  <a:pt x="2825262" y="973015"/>
                </a:cubicBezTo>
                <a:cubicBezTo>
                  <a:pt x="2829170" y="957384"/>
                  <a:pt x="2830638" y="940932"/>
                  <a:pt x="2836985" y="926123"/>
                </a:cubicBezTo>
                <a:cubicBezTo>
                  <a:pt x="2849226" y="897561"/>
                  <a:pt x="2874475" y="876910"/>
                  <a:pt x="2895600" y="855785"/>
                </a:cubicBezTo>
                <a:cubicBezTo>
                  <a:pt x="2916067" y="794384"/>
                  <a:pt x="2893381" y="840197"/>
                  <a:pt x="2954216" y="785446"/>
                </a:cubicBezTo>
                <a:cubicBezTo>
                  <a:pt x="2978862" y="763265"/>
                  <a:pt x="3006161" y="742697"/>
                  <a:pt x="3024554" y="715108"/>
                </a:cubicBezTo>
                <a:cubicBezTo>
                  <a:pt x="3032369" y="703385"/>
                  <a:pt x="3039198" y="690941"/>
                  <a:pt x="3048000" y="679939"/>
                </a:cubicBezTo>
                <a:cubicBezTo>
                  <a:pt x="3067091" y="656075"/>
                  <a:pt x="3080502" y="650455"/>
                  <a:pt x="3106616" y="633046"/>
                </a:cubicBezTo>
                <a:cubicBezTo>
                  <a:pt x="3149600" y="568569"/>
                  <a:pt x="3106616" y="623277"/>
                  <a:pt x="3165231" y="574431"/>
                </a:cubicBezTo>
                <a:cubicBezTo>
                  <a:pt x="3223773" y="525646"/>
                  <a:pt x="3173763" y="548141"/>
                  <a:pt x="3235570" y="527539"/>
                </a:cubicBezTo>
                <a:cubicBezTo>
                  <a:pt x="3255108" y="508000"/>
                  <a:pt x="3272374" y="485887"/>
                  <a:pt x="3294185" y="468923"/>
                </a:cubicBezTo>
                <a:cubicBezTo>
                  <a:pt x="3329354" y="441569"/>
                  <a:pt x="3368189" y="418367"/>
                  <a:pt x="3399693" y="386862"/>
                </a:cubicBezTo>
                <a:cubicBezTo>
                  <a:pt x="3435496" y="351058"/>
                  <a:pt x="3413253" y="368358"/>
                  <a:pt x="3470031" y="339969"/>
                </a:cubicBezTo>
                <a:cubicBezTo>
                  <a:pt x="3477846" y="328246"/>
                  <a:pt x="3480395" y="310033"/>
                  <a:pt x="3493477" y="304800"/>
                </a:cubicBezTo>
                <a:cubicBezTo>
                  <a:pt x="3522729" y="293099"/>
                  <a:pt x="3556186" y="298256"/>
                  <a:pt x="3587262" y="293077"/>
                </a:cubicBezTo>
                <a:cubicBezTo>
                  <a:pt x="3603155" y="290428"/>
                  <a:pt x="3618167" y="283352"/>
                  <a:pt x="3634154" y="281354"/>
                </a:cubicBezTo>
                <a:cubicBezTo>
                  <a:pt x="3680846" y="275518"/>
                  <a:pt x="3727939" y="273539"/>
                  <a:pt x="3774831" y="269631"/>
                </a:cubicBezTo>
                <a:cubicBezTo>
                  <a:pt x="3806093" y="261816"/>
                  <a:pt x="3839794" y="260596"/>
                  <a:pt x="3868616" y="246185"/>
                </a:cubicBezTo>
                <a:cubicBezTo>
                  <a:pt x="3884247" y="238370"/>
                  <a:pt x="3898929" y="228265"/>
                  <a:pt x="3915508" y="222739"/>
                </a:cubicBezTo>
                <a:cubicBezTo>
                  <a:pt x="3934411" y="216438"/>
                  <a:pt x="3954672" y="215338"/>
                  <a:pt x="3974123" y="211015"/>
                </a:cubicBezTo>
                <a:cubicBezTo>
                  <a:pt x="3989851" y="207520"/>
                  <a:pt x="4005583" y="203922"/>
                  <a:pt x="4021016" y="199292"/>
                </a:cubicBezTo>
                <a:cubicBezTo>
                  <a:pt x="4044688" y="192190"/>
                  <a:pt x="4067908" y="183661"/>
                  <a:pt x="4091354" y="175846"/>
                </a:cubicBezTo>
                <a:lnTo>
                  <a:pt x="4161693" y="152400"/>
                </a:lnTo>
                <a:cubicBezTo>
                  <a:pt x="4173416" y="144585"/>
                  <a:pt x="4183912" y="134504"/>
                  <a:pt x="4196862" y="128954"/>
                </a:cubicBezTo>
                <a:cubicBezTo>
                  <a:pt x="4211671" y="122607"/>
                  <a:pt x="4228262" y="121657"/>
                  <a:pt x="4243754" y="117231"/>
                </a:cubicBezTo>
                <a:cubicBezTo>
                  <a:pt x="4255636" y="113836"/>
                  <a:pt x="4267041" y="108903"/>
                  <a:pt x="4278923" y="105508"/>
                </a:cubicBezTo>
                <a:cubicBezTo>
                  <a:pt x="4317551" y="94472"/>
                  <a:pt x="4344143" y="90120"/>
                  <a:pt x="4384431" y="82062"/>
                </a:cubicBezTo>
                <a:cubicBezTo>
                  <a:pt x="4478216" y="85970"/>
                  <a:pt x="4572127" y="87541"/>
                  <a:pt x="4665785" y="93785"/>
                </a:cubicBezTo>
                <a:cubicBezTo>
                  <a:pt x="4753987" y="99665"/>
                  <a:pt x="4716615" y="104916"/>
                  <a:pt x="4794739" y="128954"/>
                </a:cubicBezTo>
                <a:cubicBezTo>
                  <a:pt x="4825538" y="138430"/>
                  <a:pt x="4857262" y="144585"/>
                  <a:pt x="4888523" y="152400"/>
                </a:cubicBezTo>
                <a:cubicBezTo>
                  <a:pt x="5049915" y="249234"/>
                  <a:pt x="4838712" y="132253"/>
                  <a:pt x="5017477" y="199292"/>
                </a:cubicBezTo>
                <a:cubicBezTo>
                  <a:pt x="5027826" y="203173"/>
                  <a:pt x="5030764" y="218385"/>
                  <a:pt x="5040923" y="222739"/>
                </a:cubicBezTo>
                <a:cubicBezTo>
                  <a:pt x="5059237" y="230588"/>
                  <a:pt x="5080000" y="230554"/>
                  <a:pt x="5099539" y="234462"/>
                </a:cubicBezTo>
                <a:cubicBezTo>
                  <a:pt x="5197231" y="230554"/>
                  <a:pt x="5295444" y="233536"/>
                  <a:pt x="5392616" y="222739"/>
                </a:cubicBezTo>
                <a:cubicBezTo>
                  <a:pt x="5403601" y="221518"/>
                  <a:pt x="5406176" y="204235"/>
                  <a:pt x="5416062" y="199292"/>
                </a:cubicBezTo>
                <a:cubicBezTo>
                  <a:pt x="5430473" y="192086"/>
                  <a:pt x="5447522" y="192199"/>
                  <a:pt x="5462954" y="187569"/>
                </a:cubicBezTo>
                <a:cubicBezTo>
                  <a:pt x="5581942" y="151873"/>
                  <a:pt x="5485077" y="173766"/>
                  <a:pt x="5591908" y="152400"/>
                </a:cubicBezTo>
                <a:cubicBezTo>
                  <a:pt x="5611446" y="140677"/>
                  <a:pt x="5629780" y="126660"/>
                  <a:pt x="5650523" y="117231"/>
                </a:cubicBezTo>
                <a:cubicBezTo>
                  <a:pt x="5704300" y="92787"/>
                  <a:pt x="5734100" y="91579"/>
                  <a:pt x="5791200" y="82062"/>
                </a:cubicBezTo>
                <a:cubicBezTo>
                  <a:pt x="5806831" y="74246"/>
                  <a:pt x="5821514" y="64142"/>
                  <a:pt x="5838093" y="58615"/>
                </a:cubicBezTo>
                <a:cubicBezTo>
                  <a:pt x="5856996" y="52314"/>
                  <a:pt x="5877257" y="51214"/>
                  <a:pt x="5896708" y="46892"/>
                </a:cubicBezTo>
                <a:cubicBezTo>
                  <a:pt x="5912436" y="43397"/>
                  <a:pt x="5928108" y="39595"/>
                  <a:pt x="5943600" y="35169"/>
                </a:cubicBezTo>
                <a:cubicBezTo>
                  <a:pt x="5955482" y="31774"/>
                  <a:pt x="5966888" y="26841"/>
                  <a:pt x="5978770" y="23446"/>
                </a:cubicBezTo>
                <a:cubicBezTo>
                  <a:pt x="6081803" y="-5992"/>
                  <a:pt x="5976514" y="28106"/>
                  <a:pt x="6060831" y="0"/>
                </a:cubicBezTo>
                <a:lnTo>
                  <a:pt x="6271847" y="23446"/>
                </a:lnTo>
                <a:cubicBezTo>
                  <a:pt x="6322560" y="28354"/>
                  <a:pt x="6373550" y="30099"/>
                  <a:pt x="6424247" y="35169"/>
                </a:cubicBezTo>
                <a:cubicBezTo>
                  <a:pt x="6490804" y="41825"/>
                  <a:pt x="6557108" y="50800"/>
                  <a:pt x="6623539" y="58615"/>
                </a:cubicBezTo>
                <a:cubicBezTo>
                  <a:pt x="6643077" y="70338"/>
                  <a:pt x="6662832" y="81709"/>
                  <a:pt x="6682154" y="93785"/>
                </a:cubicBezTo>
                <a:cubicBezTo>
                  <a:pt x="6694102" y="101252"/>
                  <a:pt x="6705090" y="110241"/>
                  <a:pt x="6717323" y="117231"/>
                </a:cubicBezTo>
                <a:cubicBezTo>
                  <a:pt x="6732496" y="125901"/>
                  <a:pt x="6749230" y="131686"/>
                  <a:pt x="6764216" y="140677"/>
                </a:cubicBezTo>
                <a:cubicBezTo>
                  <a:pt x="6788379" y="155175"/>
                  <a:pt x="6807217" y="180735"/>
                  <a:pt x="6834554" y="187569"/>
                </a:cubicBezTo>
                <a:cubicBezTo>
                  <a:pt x="6893435" y="202289"/>
                  <a:pt x="6866162" y="194197"/>
                  <a:pt x="6916616" y="211015"/>
                </a:cubicBezTo>
                <a:cubicBezTo>
                  <a:pt x="6972894" y="267295"/>
                  <a:pt x="6908126" y="206040"/>
                  <a:pt x="7033847" y="293077"/>
                </a:cubicBezTo>
                <a:cubicBezTo>
                  <a:pt x="7077505" y="323301"/>
                  <a:pt x="7086261" y="340431"/>
                  <a:pt x="7127631" y="363415"/>
                </a:cubicBezTo>
                <a:cubicBezTo>
                  <a:pt x="7313633" y="466750"/>
                  <a:pt x="7095891" y="341684"/>
                  <a:pt x="7256585" y="422031"/>
                </a:cubicBezTo>
                <a:cubicBezTo>
                  <a:pt x="7269187" y="428332"/>
                  <a:pt x="7280031" y="437662"/>
                  <a:pt x="7291754" y="445477"/>
                </a:cubicBezTo>
                <a:cubicBezTo>
                  <a:pt x="7299569" y="457200"/>
                  <a:pt x="7304503" y="471477"/>
                  <a:pt x="7315200" y="480646"/>
                </a:cubicBezTo>
                <a:cubicBezTo>
                  <a:pt x="7332500" y="495475"/>
                  <a:pt x="7354494" y="503739"/>
                  <a:pt x="7373816" y="515815"/>
                </a:cubicBezTo>
                <a:cubicBezTo>
                  <a:pt x="7424620" y="547568"/>
                  <a:pt x="7398575" y="534320"/>
                  <a:pt x="7455877" y="574431"/>
                </a:cubicBezTo>
                <a:cubicBezTo>
                  <a:pt x="7478962" y="590590"/>
                  <a:pt x="7506291" y="601397"/>
                  <a:pt x="7526216" y="621323"/>
                </a:cubicBezTo>
                <a:cubicBezTo>
                  <a:pt x="7553570" y="648677"/>
                  <a:pt x="7576090" y="681927"/>
                  <a:pt x="7608277" y="703385"/>
                </a:cubicBezTo>
                <a:cubicBezTo>
                  <a:pt x="7620000" y="711200"/>
                  <a:pt x="7630572" y="721109"/>
                  <a:pt x="7643447" y="726831"/>
                </a:cubicBezTo>
                <a:cubicBezTo>
                  <a:pt x="7666031" y="736868"/>
                  <a:pt x="7713785" y="750277"/>
                  <a:pt x="7713785" y="750277"/>
                </a:cubicBezTo>
                <a:cubicBezTo>
                  <a:pt x="7721600" y="762000"/>
                  <a:pt x="7730930" y="772844"/>
                  <a:pt x="7737231" y="785446"/>
                </a:cubicBezTo>
                <a:cubicBezTo>
                  <a:pt x="7765404" y="841792"/>
                  <a:pt x="7746612" y="920273"/>
                  <a:pt x="7760677" y="973015"/>
                </a:cubicBezTo>
                <a:cubicBezTo>
                  <a:pt x="7764307" y="986629"/>
                  <a:pt x="7782841" y="991043"/>
                  <a:pt x="7795847" y="996462"/>
                </a:cubicBezTo>
                <a:cubicBezTo>
                  <a:pt x="7830067" y="1010720"/>
                  <a:pt x="7867134" y="1017373"/>
                  <a:pt x="7901354" y="1031631"/>
                </a:cubicBezTo>
                <a:cubicBezTo>
                  <a:pt x="7914360" y="1037050"/>
                  <a:pt x="7923921" y="1048776"/>
                  <a:pt x="7936523" y="1055077"/>
                </a:cubicBezTo>
                <a:cubicBezTo>
                  <a:pt x="7947576" y="1060603"/>
                  <a:pt x="7960640" y="1061274"/>
                  <a:pt x="7971693" y="1066800"/>
                </a:cubicBezTo>
                <a:cubicBezTo>
                  <a:pt x="7992073" y="1076990"/>
                  <a:pt x="8010390" y="1090903"/>
                  <a:pt x="8030308" y="1101969"/>
                </a:cubicBezTo>
                <a:cubicBezTo>
                  <a:pt x="8045584" y="1110456"/>
                  <a:pt x="8062027" y="1116745"/>
                  <a:pt x="8077200" y="1125415"/>
                </a:cubicBezTo>
                <a:cubicBezTo>
                  <a:pt x="8116767" y="1148025"/>
                  <a:pt x="8151845" y="1179531"/>
                  <a:pt x="8194431" y="1195754"/>
                </a:cubicBezTo>
                <a:cubicBezTo>
                  <a:pt x="8235258" y="1211307"/>
                  <a:pt x="8281000" y="1208604"/>
                  <a:pt x="8323385" y="1219200"/>
                </a:cubicBezTo>
                <a:cubicBezTo>
                  <a:pt x="8359350" y="1228191"/>
                  <a:pt x="8394614" y="1240254"/>
                  <a:pt x="8428893" y="1254369"/>
                </a:cubicBezTo>
                <a:cubicBezTo>
                  <a:pt x="8539634" y="1299969"/>
                  <a:pt x="8491348" y="1294727"/>
                  <a:pt x="8581293" y="1324708"/>
                </a:cubicBezTo>
                <a:cubicBezTo>
                  <a:pt x="8643436" y="1345422"/>
                  <a:pt x="8768862" y="1383323"/>
                  <a:pt x="8768862" y="1383323"/>
                </a:cubicBezTo>
                <a:cubicBezTo>
                  <a:pt x="8776677" y="1395046"/>
                  <a:pt x="8786758" y="1405542"/>
                  <a:pt x="8792308" y="1418492"/>
                </a:cubicBezTo>
                <a:cubicBezTo>
                  <a:pt x="8798655" y="1433301"/>
                  <a:pt x="8799605" y="1449893"/>
                  <a:pt x="8804031" y="1465385"/>
                </a:cubicBezTo>
                <a:cubicBezTo>
                  <a:pt x="8807426" y="1477267"/>
                  <a:pt x="8811846" y="1488831"/>
                  <a:pt x="8815754" y="1500554"/>
                </a:cubicBezTo>
                <a:cubicBezTo>
                  <a:pt x="8819662" y="1617785"/>
                  <a:pt x="8820381" y="1735165"/>
                  <a:pt x="8827477" y="1852246"/>
                </a:cubicBezTo>
                <a:cubicBezTo>
                  <a:pt x="8828225" y="1864580"/>
                  <a:pt x="8834332" y="1876057"/>
                  <a:pt x="8839200" y="1887415"/>
                </a:cubicBezTo>
                <a:cubicBezTo>
                  <a:pt x="8851367" y="1915804"/>
                  <a:pt x="8881648" y="1970019"/>
                  <a:pt x="8897816" y="1992923"/>
                </a:cubicBezTo>
                <a:cubicBezTo>
                  <a:pt x="8931618" y="2040810"/>
                  <a:pt x="8961875" y="2092153"/>
                  <a:pt x="9003323" y="2133600"/>
                </a:cubicBezTo>
                <a:cubicBezTo>
                  <a:pt x="9015046" y="2145323"/>
                  <a:pt x="9027703" y="2156181"/>
                  <a:pt x="9038493" y="2168769"/>
                </a:cubicBezTo>
                <a:cubicBezTo>
                  <a:pt x="9096659" y="2236629"/>
                  <a:pt x="9046918" y="2197832"/>
                  <a:pt x="9108831" y="2239108"/>
                </a:cubicBezTo>
                <a:cubicBezTo>
                  <a:pt x="9116646" y="2254739"/>
                  <a:pt x="9125787" y="2269774"/>
                  <a:pt x="9132277" y="2286000"/>
                </a:cubicBezTo>
                <a:cubicBezTo>
                  <a:pt x="9141456" y="2308947"/>
                  <a:pt x="9155723" y="2356339"/>
                  <a:pt x="9155723" y="2356339"/>
                </a:cubicBezTo>
                <a:cubicBezTo>
                  <a:pt x="9159631" y="2450123"/>
                  <a:pt x="9153691" y="2544840"/>
                  <a:pt x="9167447" y="2637692"/>
                </a:cubicBezTo>
                <a:cubicBezTo>
                  <a:pt x="9169877" y="2654092"/>
                  <a:pt x="9193420" y="2659067"/>
                  <a:pt x="9202616" y="2672862"/>
                </a:cubicBezTo>
                <a:cubicBezTo>
                  <a:pt x="9209470" y="2683144"/>
                  <a:pt x="9207657" y="2697636"/>
                  <a:pt x="9214339" y="2708031"/>
                </a:cubicBezTo>
                <a:cubicBezTo>
                  <a:pt x="9243080" y="2752740"/>
                  <a:pt x="9284353" y="2789446"/>
                  <a:pt x="9308123" y="2836985"/>
                </a:cubicBezTo>
                <a:cubicBezTo>
                  <a:pt x="9315939" y="2852616"/>
                  <a:pt x="9324686" y="2867814"/>
                  <a:pt x="9331570" y="2883877"/>
                </a:cubicBezTo>
                <a:cubicBezTo>
                  <a:pt x="9340608" y="2904965"/>
                  <a:pt x="9350440" y="2945347"/>
                  <a:pt x="9355016" y="2965939"/>
                </a:cubicBezTo>
                <a:cubicBezTo>
                  <a:pt x="9368272" y="3025590"/>
                  <a:pt x="9366739" y="3007228"/>
                  <a:pt x="9366739" y="3048000"/>
                </a:cubicBezTo>
              </a:path>
            </a:pathLst>
          </a:custGeom>
          <a:noFill/>
          <a:ln w="635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6">
                    <a:lumMod val="75000"/>
                  </a:schemeClr>
                </a:solidFill>
              </a:ln>
            </a:endParaRPr>
          </a:p>
        </p:txBody>
      </p:sp>
      <p:sp>
        <p:nvSpPr>
          <p:cNvPr id="564" name="Rectangle 103"/>
          <p:cNvSpPr>
            <a:spLocks noChangeArrowheads="1"/>
          </p:cNvSpPr>
          <p:nvPr/>
        </p:nvSpPr>
        <p:spPr bwMode="auto">
          <a:xfrm>
            <a:off x="2513247" y="1515077"/>
            <a:ext cx="560474"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Ground</a:t>
            </a:r>
            <a:endParaRPr lang="en-US" altLang="en-US" sz="1400" dirty="0">
              <a:solidFill>
                <a:schemeClr val="bg1"/>
              </a:solidFill>
              <a:latin typeface="+mn-lt"/>
            </a:endParaRPr>
          </a:p>
        </p:txBody>
      </p:sp>
      <p:sp>
        <p:nvSpPr>
          <p:cNvPr id="565" name="Rectangle 104"/>
          <p:cNvSpPr>
            <a:spLocks noChangeArrowheads="1"/>
          </p:cNvSpPr>
          <p:nvPr/>
        </p:nvSpPr>
        <p:spPr bwMode="auto">
          <a:xfrm>
            <a:off x="2491650" y="1672220"/>
            <a:ext cx="538930"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solidFill>
                  <a:schemeClr val="bg1"/>
                </a:solidFill>
                <a:latin typeface="+mn-lt"/>
              </a:rPr>
              <a:t>surface</a:t>
            </a:r>
            <a:endParaRPr lang="en-US" altLang="en-US" sz="1400" dirty="0">
              <a:solidFill>
                <a:schemeClr val="bg1"/>
              </a:solidFill>
              <a:latin typeface="+mn-lt"/>
            </a:endParaRPr>
          </a:p>
        </p:txBody>
      </p:sp>
      <p:cxnSp>
        <p:nvCxnSpPr>
          <p:cNvPr id="576" name="Straight Arrow Connector 575"/>
          <p:cNvCxnSpPr>
            <a:endCxn id="90" idx="2"/>
          </p:cNvCxnSpPr>
          <p:nvPr/>
        </p:nvCxnSpPr>
        <p:spPr>
          <a:xfrm flipV="1">
            <a:off x="5521061" y="1516277"/>
            <a:ext cx="764521" cy="165771"/>
          </a:xfrm>
          <a:prstGeom prst="straightConnector1">
            <a:avLst/>
          </a:prstGeom>
          <a:ln w="50800">
            <a:solidFill>
              <a:srgbClr val="FF0000"/>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flipV="1">
            <a:off x="4786984" y="1633999"/>
            <a:ext cx="2189126" cy="31154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V="1">
            <a:off x="5502088" y="1723361"/>
            <a:ext cx="801491" cy="1252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9" name="Freeform 266"/>
          <p:cNvSpPr>
            <a:spLocks/>
          </p:cNvSpPr>
          <p:nvPr/>
        </p:nvSpPr>
        <p:spPr bwMode="auto">
          <a:xfrm rot="20462545">
            <a:off x="3908707" y="2406949"/>
            <a:ext cx="83989" cy="182375"/>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dirty="0"/>
          </a:p>
        </p:txBody>
      </p:sp>
      <p:cxnSp>
        <p:nvCxnSpPr>
          <p:cNvPr id="238" name="Straight Connector 237"/>
          <p:cNvCxnSpPr/>
          <p:nvPr/>
        </p:nvCxnSpPr>
        <p:spPr>
          <a:xfrm flipH="1" flipV="1">
            <a:off x="3365178" y="1720248"/>
            <a:ext cx="589310" cy="7522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a:off x="3174404" y="1720250"/>
            <a:ext cx="190774" cy="257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45" name="Rectangle 104"/>
          <p:cNvSpPr>
            <a:spLocks noChangeArrowheads="1"/>
          </p:cNvSpPr>
          <p:nvPr/>
        </p:nvSpPr>
        <p:spPr bwMode="auto">
          <a:xfrm>
            <a:off x="4044848" y="1518098"/>
            <a:ext cx="538930"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r>
              <a:rPr lang="en-US" altLang="en-US" sz="1400" b="1" dirty="0">
                <a:solidFill>
                  <a:schemeClr val="bg1"/>
                </a:solidFill>
                <a:latin typeface="+mn-lt"/>
              </a:rPr>
              <a:t>surface</a:t>
            </a:r>
            <a:endParaRPr lang="en-US" altLang="en-US" sz="1400" dirty="0">
              <a:solidFill>
                <a:schemeClr val="bg1"/>
              </a:solidFill>
              <a:latin typeface="+mn-lt"/>
            </a:endParaRPr>
          </a:p>
        </p:txBody>
      </p:sp>
      <p:sp>
        <p:nvSpPr>
          <p:cNvPr id="246" name="Rectangle 103"/>
          <p:cNvSpPr>
            <a:spLocks noChangeArrowheads="1"/>
          </p:cNvSpPr>
          <p:nvPr/>
        </p:nvSpPr>
        <p:spPr bwMode="auto">
          <a:xfrm>
            <a:off x="3451657" y="1356970"/>
            <a:ext cx="1094017" cy="21544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r>
              <a:rPr lang="en-US" altLang="en-US" sz="1400" b="1" dirty="0">
                <a:solidFill>
                  <a:schemeClr val="bg1"/>
                </a:solidFill>
                <a:latin typeface="+mn-lt"/>
              </a:rPr>
              <a:t>Low Distortion</a:t>
            </a:r>
          </a:p>
        </p:txBody>
      </p:sp>
      <p:sp>
        <p:nvSpPr>
          <p:cNvPr id="247" name="Freeform 259"/>
          <p:cNvSpPr>
            <a:spLocks/>
          </p:cNvSpPr>
          <p:nvPr/>
        </p:nvSpPr>
        <p:spPr bwMode="auto">
          <a:xfrm>
            <a:off x="4893433" y="1717250"/>
            <a:ext cx="87588" cy="181175"/>
          </a:xfrm>
          <a:custGeom>
            <a:avLst/>
            <a:gdLst>
              <a:gd name="T0" fmla="*/ 47 w 73"/>
              <a:gd name="T1" fmla="*/ 0 h 151"/>
              <a:gd name="T2" fmla="*/ 73 w 73"/>
              <a:gd name="T3" fmla="*/ 151 h 151"/>
              <a:gd name="T4" fmla="*/ 0 w 73"/>
              <a:gd name="T5" fmla="*/ 16 h 151"/>
              <a:gd name="T6" fmla="*/ 47 w 73"/>
              <a:gd name="T7" fmla="*/ 0 h 151"/>
            </a:gdLst>
            <a:ahLst/>
            <a:cxnLst>
              <a:cxn ang="0">
                <a:pos x="T0" y="T1"/>
              </a:cxn>
              <a:cxn ang="0">
                <a:pos x="T2" y="T3"/>
              </a:cxn>
              <a:cxn ang="0">
                <a:pos x="T4" y="T5"/>
              </a:cxn>
              <a:cxn ang="0">
                <a:pos x="T6" y="T7"/>
              </a:cxn>
            </a:cxnLst>
            <a:rect l="0" t="0" r="r" b="b"/>
            <a:pathLst>
              <a:path w="73" h="151">
                <a:moveTo>
                  <a:pt x="47" y="0"/>
                </a:moveTo>
                <a:lnTo>
                  <a:pt x="73" y="151"/>
                </a:lnTo>
                <a:lnTo>
                  <a:pt x="0" y="16"/>
                </a:lnTo>
                <a:lnTo>
                  <a:pt x="47" y="0"/>
                </a:lnTo>
                <a:close/>
              </a:path>
            </a:pathLst>
          </a:custGeom>
          <a:solidFill>
            <a:schemeClr val="bg1"/>
          </a:solid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US"/>
          </a:p>
        </p:txBody>
      </p:sp>
      <p:cxnSp>
        <p:nvCxnSpPr>
          <p:cNvPr id="249" name="Straight Connector 248"/>
          <p:cNvCxnSpPr/>
          <p:nvPr/>
        </p:nvCxnSpPr>
        <p:spPr>
          <a:xfrm flipH="1" flipV="1">
            <a:off x="4821782" y="1497046"/>
            <a:ext cx="133401" cy="3158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a:off x="4715564" y="1497045"/>
            <a:ext cx="1062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4" name="Straight Arrow Connector 263"/>
          <p:cNvCxnSpPr/>
          <p:nvPr/>
        </p:nvCxnSpPr>
        <p:spPr>
          <a:xfrm flipV="1">
            <a:off x="5082744" y="2297624"/>
            <a:ext cx="278016" cy="645259"/>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p:cNvCxnSpPr/>
          <p:nvPr/>
        </p:nvCxnSpPr>
        <p:spPr>
          <a:xfrm flipV="1">
            <a:off x="4490086" y="2485999"/>
            <a:ext cx="247961" cy="497233"/>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68" name="Straight Arrow Connector 267"/>
          <p:cNvCxnSpPr/>
          <p:nvPr/>
        </p:nvCxnSpPr>
        <p:spPr>
          <a:xfrm flipH="1" flipV="1">
            <a:off x="6513682" y="2376262"/>
            <a:ext cx="303680" cy="59541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H="1" flipV="1">
            <a:off x="7578995" y="2572985"/>
            <a:ext cx="149643" cy="38729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12" name="TextBox 211"/>
          <p:cNvSpPr txBox="1"/>
          <p:nvPr/>
        </p:nvSpPr>
        <p:spPr>
          <a:xfrm>
            <a:off x="8091053" y="5540213"/>
            <a:ext cx="2466967" cy="415498"/>
          </a:xfrm>
          <a:prstGeom prst="rect">
            <a:avLst/>
          </a:prstGeom>
          <a:noFill/>
        </p:spPr>
        <p:txBody>
          <a:bodyPr wrap="square" rtlCol="0">
            <a:spAutoFit/>
          </a:bodyPr>
          <a:lstStyle/>
          <a:p>
            <a:pPr algn="r"/>
            <a:r>
              <a:rPr lang="en-US" sz="1050" dirty="0">
                <a:solidFill>
                  <a:schemeClr val="bg1"/>
                </a:solidFill>
              </a:rPr>
              <a:t>Dave </a:t>
            </a:r>
            <a:r>
              <a:rPr lang="en-US" sz="1050" dirty="0" err="1">
                <a:solidFill>
                  <a:schemeClr val="bg1"/>
                </a:solidFill>
              </a:rPr>
              <a:t>Minkel</a:t>
            </a:r>
            <a:r>
              <a:rPr lang="en-US" sz="1050" dirty="0">
                <a:solidFill>
                  <a:schemeClr val="bg1"/>
                </a:solidFill>
              </a:rPr>
              <a:t> and Michael Dennis</a:t>
            </a:r>
          </a:p>
          <a:p>
            <a:pPr algn="r"/>
            <a:r>
              <a:rPr lang="en-US" sz="1050" dirty="0">
                <a:solidFill>
                  <a:schemeClr val="bg1"/>
                </a:solidFill>
              </a:rPr>
              <a:t>NGS/NOAA</a:t>
            </a:r>
          </a:p>
        </p:txBody>
      </p:sp>
      <p:cxnSp>
        <p:nvCxnSpPr>
          <p:cNvPr id="224" name="Straight Connector 223"/>
          <p:cNvCxnSpPr>
            <a:endCxn id="73" idx="0"/>
          </p:cNvCxnSpPr>
          <p:nvPr/>
        </p:nvCxnSpPr>
        <p:spPr>
          <a:xfrm flipH="1" flipV="1">
            <a:off x="3217600" y="2200183"/>
            <a:ext cx="736889" cy="7224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16" name="Title 1"/>
          <p:cNvSpPr>
            <a:spLocks noGrp="1"/>
          </p:cNvSpPr>
          <p:nvPr>
            <p:ph type="title"/>
          </p:nvPr>
        </p:nvSpPr>
        <p:spPr>
          <a:xfrm>
            <a:off x="1327233" y="5915761"/>
            <a:ext cx="9144000" cy="914400"/>
          </a:xfrm>
          <a:noFill/>
        </p:spPr>
        <p:txBody>
          <a:bodyPr/>
          <a:lstStyle/>
          <a:p>
            <a:pPr algn="ctr"/>
            <a:r>
              <a:rPr lang="en-US" dirty="0">
                <a:solidFill>
                  <a:schemeClr val="bg1"/>
                </a:solidFill>
                <a:latin typeface="Trebuchet MS" panose="020B0603020202020204" pitchFamily="34" charset="0"/>
              </a:rPr>
              <a:t>LOW DISTORTION MAP PROJECTION</a:t>
            </a:r>
          </a:p>
        </p:txBody>
      </p:sp>
      <p:sp>
        <p:nvSpPr>
          <p:cNvPr id="208" name="Freeform 266">
            <a:extLst>
              <a:ext uri="{FF2B5EF4-FFF2-40B4-BE49-F238E27FC236}">
                <a16:creationId xmlns:a16="http://schemas.microsoft.com/office/drawing/2014/main" id="{72335827-1596-4CE7-A76F-F0EB98530B19}"/>
              </a:ext>
            </a:extLst>
          </p:cNvPr>
          <p:cNvSpPr>
            <a:spLocks/>
          </p:cNvSpPr>
          <p:nvPr/>
        </p:nvSpPr>
        <p:spPr bwMode="auto">
          <a:xfrm rot="19809482">
            <a:off x="3836691" y="2773657"/>
            <a:ext cx="83989" cy="182375"/>
          </a:xfrm>
          <a:custGeom>
            <a:avLst/>
            <a:gdLst>
              <a:gd name="T0" fmla="*/ 47 w 70"/>
              <a:gd name="T1" fmla="*/ 0 h 152"/>
              <a:gd name="T2" fmla="*/ 70 w 70"/>
              <a:gd name="T3" fmla="*/ 152 h 152"/>
              <a:gd name="T4" fmla="*/ 0 w 70"/>
              <a:gd name="T5" fmla="*/ 15 h 152"/>
              <a:gd name="T6" fmla="*/ 47 w 70"/>
              <a:gd name="T7" fmla="*/ 0 h 152"/>
            </a:gdLst>
            <a:ahLst/>
            <a:cxnLst>
              <a:cxn ang="0">
                <a:pos x="T0" y="T1"/>
              </a:cxn>
              <a:cxn ang="0">
                <a:pos x="T2" y="T3"/>
              </a:cxn>
              <a:cxn ang="0">
                <a:pos x="T4" y="T5"/>
              </a:cxn>
              <a:cxn ang="0">
                <a:pos x="T6" y="T7"/>
              </a:cxn>
            </a:cxnLst>
            <a:rect l="0" t="0" r="r" b="b"/>
            <a:pathLst>
              <a:path w="70" h="152">
                <a:moveTo>
                  <a:pt x="47" y="0"/>
                </a:moveTo>
                <a:lnTo>
                  <a:pt x="70" y="152"/>
                </a:lnTo>
                <a:lnTo>
                  <a:pt x="0" y="15"/>
                </a:lnTo>
                <a:lnTo>
                  <a:pt x="47" y="0"/>
                </a:lnTo>
                <a:close/>
              </a:path>
            </a:pathLst>
          </a:custGeom>
          <a:solidFill>
            <a:schemeClr val="bg1"/>
          </a:solidFill>
          <a:ln w="9525">
            <a:solidFill>
              <a:schemeClr val="bg1"/>
            </a:solidFill>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09" name="Title 1">
            <a:extLst>
              <a:ext uri="{FF2B5EF4-FFF2-40B4-BE49-F238E27FC236}">
                <a16:creationId xmlns:a16="http://schemas.microsoft.com/office/drawing/2014/main" id="{3882A8AB-536F-42D3-ADE7-8ABDCA787A21}"/>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2" name="Footer Placeholder 1">
            <a:extLst>
              <a:ext uri="{FF2B5EF4-FFF2-40B4-BE49-F238E27FC236}">
                <a16:creationId xmlns:a16="http://schemas.microsoft.com/office/drawing/2014/main" id="{0517F52E-1121-7ACF-0EBF-6C441E512135}"/>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74120893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6"/>
                                        </p:tgtEl>
                                        <p:attrNameLst>
                                          <p:attrName>style.visibility</p:attrName>
                                        </p:attrNameLst>
                                      </p:cBhvr>
                                      <p:to>
                                        <p:strVal val="visible"/>
                                      </p:to>
                                    </p:set>
                                    <p:anim calcmode="lin" valueType="num">
                                      <p:cBhvr additive="base">
                                        <p:cTn id="11" dur="2000" fill="hold"/>
                                        <p:tgtEl>
                                          <p:spTgt spid="246"/>
                                        </p:tgtEl>
                                        <p:attrNameLst>
                                          <p:attrName>ppt_x</p:attrName>
                                        </p:attrNameLst>
                                      </p:cBhvr>
                                      <p:tavLst>
                                        <p:tav tm="0">
                                          <p:val>
                                            <p:strVal val="#ppt_x"/>
                                          </p:val>
                                        </p:tav>
                                        <p:tav tm="100000">
                                          <p:val>
                                            <p:strVal val="#ppt_x"/>
                                          </p:val>
                                        </p:tav>
                                      </p:tavLst>
                                    </p:anim>
                                    <p:anim calcmode="lin" valueType="num">
                                      <p:cBhvr additive="base">
                                        <p:cTn id="12" dur="2000" fill="hold"/>
                                        <p:tgtEl>
                                          <p:spTgt spid="2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5"/>
                                        </p:tgtEl>
                                        <p:attrNameLst>
                                          <p:attrName>style.visibility</p:attrName>
                                        </p:attrNameLst>
                                      </p:cBhvr>
                                      <p:to>
                                        <p:strVal val="visible"/>
                                      </p:to>
                                    </p:set>
                                    <p:anim calcmode="lin" valueType="num">
                                      <p:cBhvr additive="base">
                                        <p:cTn id="15" dur="2000" fill="hold"/>
                                        <p:tgtEl>
                                          <p:spTgt spid="245"/>
                                        </p:tgtEl>
                                        <p:attrNameLst>
                                          <p:attrName>ppt_x</p:attrName>
                                        </p:attrNameLst>
                                      </p:cBhvr>
                                      <p:tavLst>
                                        <p:tav tm="0">
                                          <p:val>
                                            <p:strVal val="#ppt_x"/>
                                          </p:val>
                                        </p:tav>
                                        <p:tav tm="100000">
                                          <p:val>
                                            <p:strVal val="#ppt_x"/>
                                          </p:val>
                                        </p:tav>
                                      </p:tavLst>
                                    </p:anim>
                                    <p:anim calcmode="lin" valueType="num">
                                      <p:cBhvr additive="base">
                                        <p:cTn id="16" dur="2000" fill="hold"/>
                                        <p:tgtEl>
                                          <p:spTgt spid="24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6"/>
                                        </p:tgtEl>
                                        <p:attrNameLst>
                                          <p:attrName>style.visibility</p:attrName>
                                        </p:attrNameLst>
                                      </p:cBhvr>
                                      <p:to>
                                        <p:strVal val="visible"/>
                                      </p:to>
                                    </p:set>
                                    <p:anim calcmode="lin" valueType="num">
                                      <p:cBhvr additive="base">
                                        <p:cTn id="19" dur="2000" fill="hold"/>
                                        <p:tgtEl>
                                          <p:spTgt spid="256"/>
                                        </p:tgtEl>
                                        <p:attrNameLst>
                                          <p:attrName>ppt_x</p:attrName>
                                        </p:attrNameLst>
                                      </p:cBhvr>
                                      <p:tavLst>
                                        <p:tav tm="0">
                                          <p:val>
                                            <p:strVal val="#ppt_x"/>
                                          </p:val>
                                        </p:tav>
                                        <p:tav tm="100000">
                                          <p:val>
                                            <p:strVal val="#ppt_x"/>
                                          </p:val>
                                        </p:tav>
                                      </p:tavLst>
                                    </p:anim>
                                    <p:anim calcmode="lin" valueType="num">
                                      <p:cBhvr additive="base">
                                        <p:cTn id="20" dur="2000" fill="hold"/>
                                        <p:tgtEl>
                                          <p:spTgt spid="25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49"/>
                                        </p:tgtEl>
                                        <p:attrNameLst>
                                          <p:attrName>style.visibility</p:attrName>
                                        </p:attrNameLst>
                                      </p:cBhvr>
                                      <p:to>
                                        <p:strVal val="visible"/>
                                      </p:to>
                                    </p:set>
                                    <p:anim calcmode="lin" valueType="num">
                                      <p:cBhvr additive="base">
                                        <p:cTn id="23" dur="2000" fill="hold"/>
                                        <p:tgtEl>
                                          <p:spTgt spid="249"/>
                                        </p:tgtEl>
                                        <p:attrNameLst>
                                          <p:attrName>ppt_x</p:attrName>
                                        </p:attrNameLst>
                                      </p:cBhvr>
                                      <p:tavLst>
                                        <p:tav tm="0">
                                          <p:val>
                                            <p:strVal val="#ppt_x"/>
                                          </p:val>
                                        </p:tav>
                                        <p:tav tm="100000">
                                          <p:val>
                                            <p:strVal val="#ppt_x"/>
                                          </p:val>
                                        </p:tav>
                                      </p:tavLst>
                                    </p:anim>
                                    <p:anim calcmode="lin" valueType="num">
                                      <p:cBhvr additive="base">
                                        <p:cTn id="24" dur="2000" fill="hold"/>
                                        <p:tgtEl>
                                          <p:spTgt spid="24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64"/>
                                        </p:tgtEl>
                                        <p:attrNameLst>
                                          <p:attrName>style.visibility</p:attrName>
                                        </p:attrNameLst>
                                      </p:cBhvr>
                                      <p:to>
                                        <p:strVal val="visible"/>
                                      </p:to>
                                    </p:set>
                                    <p:anim calcmode="lin" valueType="num">
                                      <p:cBhvr additive="base">
                                        <p:cTn id="27" dur="2000" fill="hold"/>
                                        <p:tgtEl>
                                          <p:spTgt spid="264"/>
                                        </p:tgtEl>
                                        <p:attrNameLst>
                                          <p:attrName>ppt_x</p:attrName>
                                        </p:attrNameLst>
                                      </p:cBhvr>
                                      <p:tavLst>
                                        <p:tav tm="0">
                                          <p:val>
                                            <p:strVal val="#ppt_x"/>
                                          </p:val>
                                        </p:tav>
                                        <p:tav tm="100000">
                                          <p:val>
                                            <p:strVal val="#ppt_x"/>
                                          </p:val>
                                        </p:tav>
                                      </p:tavLst>
                                    </p:anim>
                                    <p:anim calcmode="lin" valueType="num">
                                      <p:cBhvr additive="base">
                                        <p:cTn id="28" dur="2000" fill="hold"/>
                                        <p:tgtEl>
                                          <p:spTgt spid="26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66"/>
                                        </p:tgtEl>
                                        <p:attrNameLst>
                                          <p:attrName>style.visibility</p:attrName>
                                        </p:attrNameLst>
                                      </p:cBhvr>
                                      <p:to>
                                        <p:strVal val="visible"/>
                                      </p:to>
                                    </p:set>
                                    <p:anim calcmode="lin" valueType="num">
                                      <p:cBhvr additive="base">
                                        <p:cTn id="31" dur="2000" fill="hold"/>
                                        <p:tgtEl>
                                          <p:spTgt spid="266"/>
                                        </p:tgtEl>
                                        <p:attrNameLst>
                                          <p:attrName>ppt_x</p:attrName>
                                        </p:attrNameLst>
                                      </p:cBhvr>
                                      <p:tavLst>
                                        <p:tav tm="0">
                                          <p:val>
                                            <p:strVal val="#ppt_x"/>
                                          </p:val>
                                        </p:tav>
                                        <p:tav tm="100000">
                                          <p:val>
                                            <p:strVal val="#ppt_x"/>
                                          </p:val>
                                        </p:tav>
                                      </p:tavLst>
                                    </p:anim>
                                    <p:anim calcmode="lin" valueType="num">
                                      <p:cBhvr additive="base">
                                        <p:cTn id="32" dur="2000" fill="hold"/>
                                        <p:tgtEl>
                                          <p:spTgt spid="266"/>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2000" fill="hold"/>
                                        <p:tgtEl>
                                          <p:spTgt spid="268"/>
                                        </p:tgtEl>
                                        <p:attrNameLst>
                                          <p:attrName>ppt_x</p:attrName>
                                        </p:attrNameLst>
                                      </p:cBhvr>
                                      <p:tavLst>
                                        <p:tav tm="0">
                                          <p:val>
                                            <p:strVal val="#ppt_x"/>
                                          </p:val>
                                        </p:tav>
                                        <p:tav tm="100000">
                                          <p:val>
                                            <p:strVal val="#ppt_x"/>
                                          </p:val>
                                        </p:tav>
                                      </p:tavLst>
                                    </p:anim>
                                    <p:anim calcmode="lin" valueType="num">
                                      <p:cBhvr additive="base">
                                        <p:cTn id="36" dur="2000" fill="hold"/>
                                        <p:tgtEl>
                                          <p:spTgt spid="268"/>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70"/>
                                        </p:tgtEl>
                                        <p:attrNameLst>
                                          <p:attrName>style.visibility</p:attrName>
                                        </p:attrNameLst>
                                      </p:cBhvr>
                                      <p:to>
                                        <p:strVal val="visible"/>
                                      </p:to>
                                    </p:set>
                                    <p:anim calcmode="lin" valueType="num">
                                      <p:cBhvr additive="base">
                                        <p:cTn id="39" dur="2000" fill="hold"/>
                                        <p:tgtEl>
                                          <p:spTgt spid="270"/>
                                        </p:tgtEl>
                                        <p:attrNameLst>
                                          <p:attrName>ppt_x</p:attrName>
                                        </p:attrNameLst>
                                      </p:cBhvr>
                                      <p:tavLst>
                                        <p:tav tm="0">
                                          <p:val>
                                            <p:strVal val="#ppt_x"/>
                                          </p:val>
                                        </p:tav>
                                        <p:tav tm="100000">
                                          <p:val>
                                            <p:strVal val="#ppt_x"/>
                                          </p:val>
                                        </p:tav>
                                      </p:tavLst>
                                    </p:anim>
                                    <p:anim calcmode="lin" valueType="num">
                                      <p:cBhvr additive="base">
                                        <p:cTn id="40" dur="2000" fill="hold"/>
                                        <p:tgtEl>
                                          <p:spTgt spid="27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26"/>
                                        </p:tgtEl>
                                        <p:attrNameLst>
                                          <p:attrName>style.visibility</p:attrName>
                                        </p:attrNameLst>
                                      </p:cBhvr>
                                      <p:to>
                                        <p:strVal val="visible"/>
                                      </p:to>
                                    </p:set>
                                    <p:anim calcmode="lin" valueType="num">
                                      <p:cBhvr additive="base">
                                        <p:cTn id="43" dur="2000" fill="hold"/>
                                        <p:tgtEl>
                                          <p:spTgt spid="226"/>
                                        </p:tgtEl>
                                        <p:attrNameLst>
                                          <p:attrName>ppt_x</p:attrName>
                                        </p:attrNameLst>
                                      </p:cBhvr>
                                      <p:tavLst>
                                        <p:tav tm="0">
                                          <p:val>
                                            <p:strVal val="#ppt_x"/>
                                          </p:val>
                                        </p:tav>
                                        <p:tav tm="100000">
                                          <p:val>
                                            <p:strVal val="#ppt_x"/>
                                          </p:val>
                                        </p:tav>
                                      </p:tavLst>
                                    </p:anim>
                                    <p:anim calcmode="lin" valueType="num">
                                      <p:cBhvr additive="base">
                                        <p:cTn id="44" dur="2000" fill="hold"/>
                                        <p:tgtEl>
                                          <p:spTgt spid="22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7"/>
                                        </p:tgtEl>
                                        <p:attrNameLst>
                                          <p:attrName>style.visibility</p:attrName>
                                        </p:attrNameLst>
                                      </p:cBhvr>
                                      <p:to>
                                        <p:strVal val="visible"/>
                                      </p:to>
                                    </p:set>
                                    <p:anim calcmode="lin" valueType="num">
                                      <p:cBhvr additive="base">
                                        <p:cTn id="47" dur="2000" fill="hold"/>
                                        <p:tgtEl>
                                          <p:spTgt spid="247"/>
                                        </p:tgtEl>
                                        <p:attrNameLst>
                                          <p:attrName>ppt_x</p:attrName>
                                        </p:attrNameLst>
                                      </p:cBhvr>
                                      <p:tavLst>
                                        <p:tav tm="0">
                                          <p:val>
                                            <p:strVal val="#ppt_x"/>
                                          </p:val>
                                        </p:tav>
                                        <p:tav tm="100000">
                                          <p:val>
                                            <p:strVal val="#ppt_x"/>
                                          </p:val>
                                        </p:tav>
                                      </p:tavLst>
                                    </p:anim>
                                    <p:anim calcmode="lin" valueType="num">
                                      <p:cBhvr additive="base">
                                        <p:cTn id="48" dur="2000" fill="hold"/>
                                        <p:tgtEl>
                                          <p:spTgt spid="247"/>
                                        </p:tgtEl>
                                        <p:attrNameLst>
                                          <p:attrName>ppt_y</p:attrName>
                                        </p:attrNameLst>
                                      </p:cBhvr>
                                      <p:tavLst>
                                        <p:tav tm="0">
                                          <p:val>
                                            <p:strVal val="1+#ppt_h/2"/>
                                          </p:val>
                                        </p:tav>
                                        <p:tav tm="100000">
                                          <p:val>
                                            <p:strVal val="#ppt_y"/>
                                          </p:val>
                                        </p:tav>
                                      </p:tavLst>
                                    </p:anim>
                                  </p:childTnLst>
                                </p:cTn>
                              </p:par>
                            </p:childTnLst>
                          </p:cTn>
                        </p:par>
                        <p:par>
                          <p:cTn id="49" fill="hold">
                            <p:stCondLst>
                              <p:cond delay="2000"/>
                            </p:stCondLst>
                            <p:childTnLst>
                              <p:par>
                                <p:cTn id="50" presetID="26" presetClass="emph" presetSubtype="0" repeatCount="5000" fill="hold" nodeType="afterEffect">
                                  <p:stCondLst>
                                    <p:cond delay="0"/>
                                  </p:stCondLst>
                                  <p:childTnLst>
                                    <p:animEffect transition="out" filter="fade">
                                      <p:cBhvr>
                                        <p:cTn id="51" dur="500" tmFilter="0, 0; .2, .5; .8, .5; 1, 0"/>
                                        <p:tgtEl>
                                          <p:spTgt spid="264"/>
                                        </p:tgtEl>
                                      </p:cBhvr>
                                    </p:animEffect>
                                    <p:animScale>
                                      <p:cBhvr>
                                        <p:cTn id="52" dur="250" autoRev="1" fill="hold"/>
                                        <p:tgtEl>
                                          <p:spTgt spid="264"/>
                                        </p:tgtEl>
                                      </p:cBhvr>
                                      <p:by x="105000" y="105000"/>
                                    </p:animScale>
                                  </p:childTnLst>
                                </p:cTn>
                              </p:par>
                              <p:par>
                                <p:cTn id="53" presetID="26" presetClass="emph" presetSubtype="0" repeatCount="5000" fill="hold" nodeType="withEffect">
                                  <p:stCondLst>
                                    <p:cond delay="0"/>
                                  </p:stCondLst>
                                  <p:childTnLst>
                                    <p:animEffect transition="out" filter="fade">
                                      <p:cBhvr>
                                        <p:cTn id="54" dur="500" tmFilter="0, 0; .2, .5; .8, .5; 1, 0"/>
                                        <p:tgtEl>
                                          <p:spTgt spid="266"/>
                                        </p:tgtEl>
                                      </p:cBhvr>
                                    </p:animEffect>
                                    <p:animScale>
                                      <p:cBhvr>
                                        <p:cTn id="55" dur="250" autoRev="1" fill="hold"/>
                                        <p:tgtEl>
                                          <p:spTgt spid="266"/>
                                        </p:tgtEl>
                                      </p:cBhvr>
                                      <p:by x="105000" y="105000"/>
                                    </p:animScale>
                                  </p:childTnLst>
                                </p:cTn>
                              </p:par>
                              <p:par>
                                <p:cTn id="56" presetID="26" presetClass="emph" presetSubtype="0" repeatCount="5000" fill="hold" nodeType="withEffect">
                                  <p:stCondLst>
                                    <p:cond delay="0"/>
                                  </p:stCondLst>
                                  <p:childTnLst>
                                    <p:animEffect transition="out" filter="fade">
                                      <p:cBhvr>
                                        <p:cTn id="57" dur="500" tmFilter="0, 0; .2, .5; .8, .5; 1, 0"/>
                                        <p:tgtEl>
                                          <p:spTgt spid="268"/>
                                        </p:tgtEl>
                                      </p:cBhvr>
                                    </p:animEffect>
                                    <p:animScale>
                                      <p:cBhvr>
                                        <p:cTn id="58" dur="250" autoRev="1" fill="hold"/>
                                        <p:tgtEl>
                                          <p:spTgt spid="268"/>
                                        </p:tgtEl>
                                      </p:cBhvr>
                                      <p:by x="105000" y="105000"/>
                                    </p:animScale>
                                  </p:childTnLst>
                                </p:cTn>
                              </p:par>
                              <p:par>
                                <p:cTn id="59" presetID="26" presetClass="emph" presetSubtype="0" repeatCount="5000" fill="hold" nodeType="withEffect">
                                  <p:stCondLst>
                                    <p:cond delay="0"/>
                                  </p:stCondLst>
                                  <p:childTnLst>
                                    <p:animEffect transition="out" filter="fade">
                                      <p:cBhvr>
                                        <p:cTn id="60" dur="500" tmFilter="0, 0; .2, .5; .8, .5; 1, 0"/>
                                        <p:tgtEl>
                                          <p:spTgt spid="270"/>
                                        </p:tgtEl>
                                      </p:cBhvr>
                                    </p:animEffect>
                                    <p:animScale>
                                      <p:cBhvr>
                                        <p:cTn id="61" dur="250" autoRev="1" fill="hold"/>
                                        <p:tgtEl>
                                          <p:spTgt spid="27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 grpId="0"/>
      <p:bldP spid="246" grpId="0"/>
      <p:bldP spid="24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4" name="Picture 3">
            <a:extLst>
              <a:ext uri="{FF2B5EF4-FFF2-40B4-BE49-F238E27FC236}">
                <a16:creationId xmlns:a16="http://schemas.microsoft.com/office/drawing/2014/main" id="{A6E7D501-A69A-42FB-9F04-7A1DD60B3902}"/>
              </a:ext>
            </a:extLst>
          </p:cNvPr>
          <p:cNvPicPr>
            <a:picLocks noChangeAspect="1"/>
          </p:cNvPicPr>
          <p:nvPr/>
        </p:nvPicPr>
        <p:blipFill>
          <a:blip r:embed="rId2"/>
          <a:stretch>
            <a:fillRect/>
          </a:stretch>
        </p:blipFill>
        <p:spPr>
          <a:xfrm>
            <a:off x="152400" y="990600"/>
            <a:ext cx="4608516" cy="2971800"/>
          </a:xfrm>
          <a:prstGeom prst="rect">
            <a:avLst/>
          </a:prstGeom>
        </p:spPr>
      </p:pic>
      <p:sp>
        <p:nvSpPr>
          <p:cNvPr id="5" name="Freeform 4">
            <a:extLst>
              <a:ext uri="{FF2B5EF4-FFF2-40B4-BE49-F238E27FC236}">
                <a16:creationId xmlns:a16="http://schemas.microsoft.com/office/drawing/2014/main" id="{ED115329-BD31-4BBE-87C3-22910CA9EEB6}"/>
              </a:ext>
            </a:extLst>
          </p:cNvPr>
          <p:cNvSpPr>
            <a:spLocks/>
          </p:cNvSpPr>
          <p:nvPr/>
        </p:nvSpPr>
        <p:spPr bwMode="auto">
          <a:xfrm>
            <a:off x="5391397" y="1246633"/>
            <a:ext cx="5484752" cy="2715767"/>
          </a:xfrm>
          <a:custGeom>
            <a:avLst/>
            <a:gdLst>
              <a:gd name="T0" fmla="*/ 171 w 1165"/>
              <a:gd name="T1" fmla="*/ 421 h 651"/>
              <a:gd name="T2" fmla="*/ 165 w 1165"/>
              <a:gd name="T3" fmla="*/ 24 h 651"/>
              <a:gd name="T4" fmla="*/ 1159 w 1165"/>
              <a:gd name="T5" fmla="*/ 0 h 651"/>
              <a:gd name="T6" fmla="*/ 1165 w 1165"/>
              <a:gd name="T7" fmla="*/ 622 h 651"/>
              <a:gd name="T8" fmla="*/ 562 w 1165"/>
              <a:gd name="T9" fmla="*/ 640 h 651"/>
              <a:gd name="T10" fmla="*/ 532 w 1165"/>
              <a:gd name="T11" fmla="*/ 557 h 651"/>
              <a:gd name="T12" fmla="*/ 355 w 1165"/>
              <a:gd name="T13" fmla="*/ 563 h 651"/>
              <a:gd name="T14" fmla="*/ 349 w 1165"/>
              <a:gd name="T15" fmla="*/ 651 h 651"/>
              <a:gd name="T16" fmla="*/ 0 w 1165"/>
              <a:gd name="T17" fmla="*/ 651 h 651"/>
              <a:gd name="T18" fmla="*/ 0 w 1165"/>
              <a:gd name="T19" fmla="*/ 421 h 651"/>
              <a:gd name="T20" fmla="*/ 171 w 1165"/>
              <a:gd name="T21" fmla="*/ 421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5" h="651">
                <a:moveTo>
                  <a:pt x="171" y="421"/>
                </a:moveTo>
                <a:lnTo>
                  <a:pt x="165" y="24"/>
                </a:lnTo>
                <a:lnTo>
                  <a:pt x="1159" y="0"/>
                </a:lnTo>
                <a:lnTo>
                  <a:pt x="1165" y="622"/>
                </a:lnTo>
                <a:lnTo>
                  <a:pt x="562" y="640"/>
                </a:lnTo>
                <a:lnTo>
                  <a:pt x="532" y="557"/>
                </a:lnTo>
                <a:lnTo>
                  <a:pt x="355" y="563"/>
                </a:lnTo>
                <a:lnTo>
                  <a:pt x="349" y="651"/>
                </a:lnTo>
                <a:lnTo>
                  <a:pt x="0" y="651"/>
                </a:lnTo>
                <a:lnTo>
                  <a:pt x="0" y="421"/>
                </a:lnTo>
                <a:lnTo>
                  <a:pt x="171" y="421"/>
                </a:lnTo>
                <a:close/>
              </a:path>
            </a:pathLst>
          </a:custGeom>
          <a:solidFill>
            <a:srgbClr val="F79646">
              <a:lumMod val="75000"/>
            </a:srgbClr>
          </a:solidFill>
          <a:ln w="18">
            <a:solidFill>
              <a:srgbClr val="000000"/>
            </a:solidFill>
            <a:miter lim="800000"/>
            <a:headEnd/>
            <a:tailEnd/>
          </a:ln>
        </p:spPr>
        <p:txBody>
          <a:bodyPr rot="0" vert="horz" wrap="square" lIns="91440" tIns="45720" rIns="91440" bIns="45720" anchor="t" anchorCtr="0" upright="1">
            <a:noAutofit/>
          </a:bodyPr>
          <a:lstStyle/>
          <a:p>
            <a:pPr fontAlgn="auto">
              <a:spcBef>
                <a:spcPts val="0"/>
              </a:spcBef>
              <a:spcAft>
                <a:spcPts val="0"/>
              </a:spcAft>
              <a:defRPr/>
            </a:pPr>
            <a:endParaRPr lang="en-US" kern="0">
              <a:solidFill>
                <a:sysClr val="windowText" lastClr="000000"/>
              </a:solidFill>
              <a:latin typeface="Calibri" panose="020F0502020204030204"/>
            </a:endParaRPr>
          </a:p>
        </p:txBody>
      </p:sp>
      <p:sp>
        <p:nvSpPr>
          <p:cNvPr id="6" name="TextBox 5">
            <a:extLst>
              <a:ext uri="{FF2B5EF4-FFF2-40B4-BE49-F238E27FC236}">
                <a16:creationId xmlns:a16="http://schemas.microsoft.com/office/drawing/2014/main" id="{1E517401-9E60-4961-B892-BF27B3BD70D5}"/>
              </a:ext>
            </a:extLst>
          </p:cNvPr>
          <p:cNvSpPr txBox="1"/>
          <p:nvPr/>
        </p:nvSpPr>
        <p:spPr>
          <a:xfrm>
            <a:off x="6355527" y="2170005"/>
            <a:ext cx="4089481" cy="400110"/>
          </a:xfrm>
          <a:prstGeom prst="rect">
            <a:avLst/>
          </a:prstGeom>
          <a:noFill/>
        </p:spPr>
        <p:txBody>
          <a:bodyPr wrap="square" rtlCol="0">
            <a:spAutoFit/>
          </a:bodyPr>
          <a:lstStyle/>
          <a:p>
            <a:pPr algn="ctr" defTabSz="457200" fontAlgn="auto">
              <a:spcBef>
                <a:spcPts val="0"/>
              </a:spcBef>
              <a:spcAft>
                <a:spcPts val="0"/>
              </a:spcAft>
            </a:pPr>
            <a:r>
              <a:rPr lang="en-US" sz="2000" b="1" dirty="0">
                <a:solidFill>
                  <a:prstClr val="black"/>
                </a:solidFill>
                <a:latin typeface="Arial" panose="020B0604020202020204" pitchFamily="34" charset="0"/>
                <a:cs typeface="Arial" panose="020B0604020202020204" pitchFamily="34" charset="0"/>
              </a:rPr>
              <a:t>MAHONING</a:t>
            </a:r>
          </a:p>
        </p:txBody>
      </p:sp>
      <p:sp>
        <p:nvSpPr>
          <p:cNvPr id="7" name="Content Placeholder 6">
            <a:extLst>
              <a:ext uri="{FF2B5EF4-FFF2-40B4-BE49-F238E27FC236}">
                <a16:creationId xmlns:a16="http://schemas.microsoft.com/office/drawing/2014/main" id="{3C896447-F93F-4A75-A9EF-AE48601402B1}"/>
              </a:ext>
            </a:extLst>
          </p:cNvPr>
          <p:cNvSpPr txBox="1">
            <a:spLocks noGrp="1"/>
          </p:cNvSpPr>
          <p:nvPr>
            <p:ph idx="1"/>
          </p:nvPr>
        </p:nvSpPr>
        <p:spPr>
          <a:xfrm>
            <a:off x="899555" y="4840943"/>
            <a:ext cx="8983683" cy="968470"/>
          </a:xfrm>
          <a:prstGeom prst="rect">
            <a:avLst/>
          </a:prstGeom>
          <a:noFill/>
        </p:spPr>
        <p:txBody>
          <a:bodyPr wrap="square" rtlCol="0">
            <a:spAutoFit/>
          </a:bodyPr>
          <a:lstStyle/>
          <a:p>
            <a:pPr>
              <a:buFont typeface="Wingdings" panose="05000000000000000000" pitchFamily="2" charset="2"/>
              <a:buChar char="Ø"/>
            </a:pPr>
            <a:r>
              <a:rPr lang="en-US" sz="1800" dirty="0">
                <a:solidFill>
                  <a:schemeClr val="bg1"/>
                </a:solidFill>
              </a:rPr>
              <a:t>PROJECTIONS ARE DESIGNED BASED ON THE TOPOGRAPHIC SLOPE OF THE COUNTY</a:t>
            </a:r>
          </a:p>
          <a:p>
            <a:pPr>
              <a:buFont typeface="Wingdings" panose="05000000000000000000" pitchFamily="2" charset="2"/>
              <a:buChar char="Ø"/>
            </a:pPr>
            <a:r>
              <a:rPr lang="en-US" sz="1800" dirty="0">
                <a:solidFill>
                  <a:schemeClr val="bg1"/>
                </a:solidFill>
              </a:rPr>
              <a:t>COUNTIES THAT SLOPE PREDOMINANTLY NORTH-SOUTH RECEIVE LAMBERT CONFORMAL CONIC PROJECTIONS</a:t>
            </a:r>
          </a:p>
        </p:txBody>
      </p:sp>
      <p:sp>
        <p:nvSpPr>
          <p:cNvPr id="2" name="Footer Placeholder 1">
            <a:extLst>
              <a:ext uri="{FF2B5EF4-FFF2-40B4-BE49-F238E27FC236}">
                <a16:creationId xmlns:a16="http://schemas.microsoft.com/office/drawing/2014/main" id="{81C855D7-1CBE-403C-BE03-BE435F8B9469}"/>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472409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4" name="Content Placeholder 4">
            <a:extLst>
              <a:ext uri="{FF2B5EF4-FFF2-40B4-BE49-F238E27FC236}">
                <a16:creationId xmlns:a16="http://schemas.microsoft.com/office/drawing/2014/main" id="{6EA41C47-DFC5-4AB2-8F86-BEDDE8E042E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0987" y="1318162"/>
            <a:ext cx="11390025" cy="5023261"/>
          </a:xfrm>
        </p:spPr>
      </p:pic>
      <p:sp>
        <p:nvSpPr>
          <p:cNvPr id="2" name="Footer Placeholder 1">
            <a:extLst>
              <a:ext uri="{FF2B5EF4-FFF2-40B4-BE49-F238E27FC236}">
                <a16:creationId xmlns:a16="http://schemas.microsoft.com/office/drawing/2014/main" id="{C36E49F2-D13E-F073-32AC-165F84C1C3B7}"/>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6539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137" name="Content Placeholder 4">
            <a:extLst>
              <a:ext uri="{FF2B5EF4-FFF2-40B4-BE49-F238E27FC236}">
                <a16:creationId xmlns:a16="http://schemas.microsoft.com/office/drawing/2014/main" id="{E4DA1ED0-206E-4006-82E5-B0158158E3EB}"/>
              </a:ext>
            </a:extLst>
          </p:cNvPr>
          <p:cNvPicPr>
            <a:picLocks noGrp="1" noChangeAspect="1"/>
          </p:cNvPicPr>
          <p:nvPr>
            <p:ph idx="1"/>
          </p:nvPr>
        </p:nvPicPr>
        <p:blipFill>
          <a:blip r:embed="rId2"/>
          <a:stretch>
            <a:fillRect/>
          </a:stretch>
        </p:blipFill>
        <p:spPr>
          <a:xfrm>
            <a:off x="688025" y="1168478"/>
            <a:ext cx="10261023" cy="5483602"/>
          </a:xfrm>
          <a:prstGeom prst="rect">
            <a:avLst/>
          </a:prstGeom>
        </p:spPr>
      </p:pic>
      <p:sp>
        <p:nvSpPr>
          <p:cNvPr id="2" name="Footer Placeholder 1">
            <a:extLst>
              <a:ext uri="{FF2B5EF4-FFF2-40B4-BE49-F238E27FC236}">
                <a16:creationId xmlns:a16="http://schemas.microsoft.com/office/drawing/2014/main" id="{1BF9E215-0F38-44FA-2D94-A7945AC141B4}"/>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72391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4" name="Picture 3">
            <a:extLst>
              <a:ext uri="{FF2B5EF4-FFF2-40B4-BE49-F238E27FC236}">
                <a16:creationId xmlns:a16="http://schemas.microsoft.com/office/drawing/2014/main" id="{801E0CCB-0E75-4125-8CFD-B8B0855AF0F2}"/>
              </a:ext>
            </a:extLst>
          </p:cNvPr>
          <p:cNvPicPr>
            <a:picLocks noChangeAspect="1"/>
          </p:cNvPicPr>
          <p:nvPr/>
        </p:nvPicPr>
        <p:blipFill>
          <a:blip r:embed="rId2"/>
          <a:stretch>
            <a:fillRect/>
          </a:stretch>
        </p:blipFill>
        <p:spPr>
          <a:xfrm>
            <a:off x="563583" y="1007282"/>
            <a:ext cx="11064834" cy="5748573"/>
          </a:xfrm>
          <a:prstGeom prst="rect">
            <a:avLst/>
          </a:prstGeom>
        </p:spPr>
      </p:pic>
      <p:sp>
        <p:nvSpPr>
          <p:cNvPr id="2" name="Footer Placeholder 1">
            <a:extLst>
              <a:ext uri="{FF2B5EF4-FFF2-40B4-BE49-F238E27FC236}">
                <a16:creationId xmlns:a16="http://schemas.microsoft.com/office/drawing/2014/main" id="{54925CF5-619F-6900-F115-B3678957828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84885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4" name="Picture 3">
            <a:extLst>
              <a:ext uri="{FF2B5EF4-FFF2-40B4-BE49-F238E27FC236}">
                <a16:creationId xmlns:a16="http://schemas.microsoft.com/office/drawing/2014/main" id="{179D7EC9-5D21-4AFB-B943-7F021DC3416B}"/>
              </a:ext>
            </a:extLst>
          </p:cNvPr>
          <p:cNvPicPr>
            <a:picLocks noChangeAspect="1"/>
          </p:cNvPicPr>
          <p:nvPr/>
        </p:nvPicPr>
        <p:blipFill>
          <a:blip r:embed="rId2"/>
          <a:stretch>
            <a:fillRect/>
          </a:stretch>
        </p:blipFill>
        <p:spPr>
          <a:xfrm>
            <a:off x="152400" y="1769424"/>
            <a:ext cx="6215642" cy="4300316"/>
          </a:xfrm>
          <a:prstGeom prst="rect">
            <a:avLst/>
          </a:prstGeom>
        </p:spPr>
      </p:pic>
      <p:pic>
        <p:nvPicPr>
          <p:cNvPr id="5" name="Content Placeholder 4">
            <a:extLst>
              <a:ext uri="{FF2B5EF4-FFF2-40B4-BE49-F238E27FC236}">
                <a16:creationId xmlns:a16="http://schemas.microsoft.com/office/drawing/2014/main" id="{D5942021-162E-47A9-9793-2AEE380D9D48}"/>
              </a:ext>
            </a:extLst>
          </p:cNvPr>
          <p:cNvPicPr>
            <a:picLocks noGrp="1" noChangeAspect="1"/>
          </p:cNvPicPr>
          <p:nvPr>
            <p:ph idx="1"/>
          </p:nvPr>
        </p:nvPicPr>
        <p:blipFill>
          <a:blip r:embed="rId3"/>
          <a:stretch>
            <a:fillRect/>
          </a:stretch>
        </p:blipFill>
        <p:spPr>
          <a:xfrm>
            <a:off x="6345917" y="357978"/>
            <a:ext cx="5693684" cy="3667757"/>
          </a:xfrm>
          <a:prstGeom prst="rect">
            <a:avLst/>
          </a:prstGeom>
        </p:spPr>
      </p:pic>
      <p:sp>
        <p:nvSpPr>
          <p:cNvPr id="2" name="Footer Placeholder 1">
            <a:extLst>
              <a:ext uri="{FF2B5EF4-FFF2-40B4-BE49-F238E27FC236}">
                <a16:creationId xmlns:a16="http://schemas.microsoft.com/office/drawing/2014/main" id="{EEE327FB-A6D8-BAEC-BE74-4219F1F743E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75205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2" name="Content Placeholder 1">
            <a:extLst>
              <a:ext uri="{FF2B5EF4-FFF2-40B4-BE49-F238E27FC236}">
                <a16:creationId xmlns:a16="http://schemas.microsoft.com/office/drawing/2014/main" id="{E7E245B5-E162-4F35-B69E-A2EFED893020}"/>
              </a:ext>
            </a:extLst>
          </p:cNvPr>
          <p:cNvPicPr>
            <a:picLocks noGrp="1" noChangeAspect="1"/>
          </p:cNvPicPr>
          <p:nvPr>
            <p:ph idx="1"/>
          </p:nvPr>
        </p:nvPicPr>
        <p:blipFill>
          <a:blip r:embed="rId2"/>
          <a:stretch>
            <a:fillRect/>
          </a:stretch>
        </p:blipFill>
        <p:spPr>
          <a:xfrm>
            <a:off x="153335" y="1731914"/>
            <a:ext cx="7424512" cy="3001539"/>
          </a:xfrm>
          <a:prstGeom prst="rect">
            <a:avLst/>
          </a:prstGeom>
        </p:spPr>
      </p:pic>
      <p:sp>
        <p:nvSpPr>
          <p:cNvPr id="5" name="TextBox 4">
            <a:extLst>
              <a:ext uri="{FF2B5EF4-FFF2-40B4-BE49-F238E27FC236}">
                <a16:creationId xmlns:a16="http://schemas.microsoft.com/office/drawing/2014/main" id="{5AEC725D-46F6-4D78-9623-F711E041A9DD}"/>
              </a:ext>
            </a:extLst>
          </p:cNvPr>
          <p:cNvSpPr txBox="1"/>
          <p:nvPr/>
        </p:nvSpPr>
        <p:spPr>
          <a:xfrm>
            <a:off x="3033327" y="654696"/>
            <a:ext cx="6125346" cy="1077218"/>
          </a:xfrm>
          <a:prstGeom prst="rect">
            <a:avLst/>
          </a:prstGeom>
          <a:noFill/>
        </p:spPr>
        <p:txBody>
          <a:bodyPr wrap="square" rtlCol="0">
            <a:spAutoFit/>
          </a:bodyPr>
          <a:lstStyle/>
          <a:p>
            <a:pPr algn="ctr"/>
            <a:r>
              <a:rPr lang="en-US" sz="3200" b="1" dirty="0">
                <a:solidFill>
                  <a:schemeClr val="bg1"/>
                </a:solidFill>
                <a:latin typeface="Trebuchet MS" panose="020B0603020202020204" pitchFamily="34" charset="0"/>
              </a:rPr>
              <a:t>Cuyahoga County</a:t>
            </a:r>
          </a:p>
          <a:p>
            <a:pPr algn="ctr"/>
            <a:r>
              <a:rPr lang="en-US" sz="3200" b="1" dirty="0">
                <a:solidFill>
                  <a:schemeClr val="bg1"/>
                </a:solidFill>
                <a:latin typeface="Trebuchet MS" panose="020B0603020202020204" pitchFamily="34" charset="0"/>
              </a:rPr>
              <a:t>I-480 Valley View Bridge</a:t>
            </a:r>
          </a:p>
        </p:txBody>
      </p:sp>
      <p:pic>
        <p:nvPicPr>
          <p:cNvPr id="4" name="Picture 3">
            <a:extLst>
              <a:ext uri="{FF2B5EF4-FFF2-40B4-BE49-F238E27FC236}">
                <a16:creationId xmlns:a16="http://schemas.microsoft.com/office/drawing/2014/main" id="{F66D4B2E-78EE-4A03-A9F1-9EAA126391AF}"/>
              </a:ext>
            </a:extLst>
          </p:cNvPr>
          <p:cNvPicPr>
            <a:picLocks noChangeAspect="1"/>
          </p:cNvPicPr>
          <p:nvPr/>
        </p:nvPicPr>
        <p:blipFill>
          <a:blip r:embed="rId3"/>
          <a:stretch>
            <a:fillRect/>
          </a:stretch>
        </p:blipFill>
        <p:spPr>
          <a:xfrm>
            <a:off x="8279168" y="1731914"/>
            <a:ext cx="3571618" cy="4621305"/>
          </a:xfrm>
          <a:prstGeom prst="rect">
            <a:avLst/>
          </a:prstGeom>
        </p:spPr>
      </p:pic>
      <p:graphicFrame>
        <p:nvGraphicFramePr>
          <p:cNvPr id="9" name="Content Placeholder 10">
            <a:extLst>
              <a:ext uri="{FF2B5EF4-FFF2-40B4-BE49-F238E27FC236}">
                <a16:creationId xmlns:a16="http://schemas.microsoft.com/office/drawing/2014/main" id="{6BF9B123-2D05-44D0-BAD7-880E2FD05018}"/>
              </a:ext>
            </a:extLst>
          </p:cNvPr>
          <p:cNvGraphicFramePr>
            <a:graphicFrameLocks/>
          </p:cNvGraphicFramePr>
          <p:nvPr/>
        </p:nvGraphicFramePr>
        <p:xfrm>
          <a:off x="78091" y="5013821"/>
          <a:ext cx="7499755" cy="1339398"/>
        </p:xfrm>
        <a:graphic>
          <a:graphicData uri="http://schemas.openxmlformats.org/drawingml/2006/table">
            <a:tbl>
              <a:tblPr/>
              <a:tblGrid>
                <a:gridCol w="1082909">
                  <a:extLst>
                    <a:ext uri="{9D8B030D-6E8A-4147-A177-3AD203B41FA5}">
                      <a16:colId xmlns:a16="http://schemas.microsoft.com/office/drawing/2014/main" val="3464073334"/>
                    </a:ext>
                  </a:extLst>
                </a:gridCol>
                <a:gridCol w="1335236">
                  <a:extLst>
                    <a:ext uri="{9D8B030D-6E8A-4147-A177-3AD203B41FA5}">
                      <a16:colId xmlns:a16="http://schemas.microsoft.com/office/drawing/2014/main" val="1800462660"/>
                    </a:ext>
                  </a:extLst>
                </a:gridCol>
                <a:gridCol w="1009313">
                  <a:extLst>
                    <a:ext uri="{9D8B030D-6E8A-4147-A177-3AD203B41FA5}">
                      <a16:colId xmlns:a16="http://schemas.microsoft.com/office/drawing/2014/main" val="1054300304"/>
                    </a:ext>
                  </a:extLst>
                </a:gridCol>
                <a:gridCol w="672875">
                  <a:extLst>
                    <a:ext uri="{9D8B030D-6E8A-4147-A177-3AD203B41FA5}">
                      <a16:colId xmlns:a16="http://schemas.microsoft.com/office/drawing/2014/main" val="2961648960"/>
                    </a:ext>
                  </a:extLst>
                </a:gridCol>
                <a:gridCol w="1233604">
                  <a:extLst>
                    <a:ext uri="{9D8B030D-6E8A-4147-A177-3AD203B41FA5}">
                      <a16:colId xmlns:a16="http://schemas.microsoft.com/office/drawing/2014/main" val="1867272021"/>
                    </a:ext>
                  </a:extLst>
                </a:gridCol>
                <a:gridCol w="1082909">
                  <a:extLst>
                    <a:ext uri="{9D8B030D-6E8A-4147-A177-3AD203B41FA5}">
                      <a16:colId xmlns:a16="http://schemas.microsoft.com/office/drawing/2014/main" val="819430496"/>
                    </a:ext>
                  </a:extLst>
                </a:gridCol>
                <a:gridCol w="1082909">
                  <a:extLst>
                    <a:ext uri="{9D8B030D-6E8A-4147-A177-3AD203B41FA5}">
                      <a16:colId xmlns:a16="http://schemas.microsoft.com/office/drawing/2014/main" val="1483160786"/>
                    </a:ext>
                  </a:extLst>
                </a:gridCol>
              </a:tblGrid>
              <a:tr h="267765">
                <a:tc gridSpan="3">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200" b="1" u="none" strike="noStrike" dirty="0">
                          <a:solidFill>
                            <a:schemeClr val="bg1"/>
                          </a:solidFill>
                          <a:effectLst/>
                        </a:rPr>
                        <a:t>                       I-480 BRIDGE SPAN</a:t>
                      </a:r>
                      <a:endParaRPr lang="en-US" sz="1200" b="1" i="1"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a:solidFill>
                            <a:schemeClr val="bg1"/>
                          </a:solidFill>
                          <a:effectLst/>
                        </a:rPr>
                        <a:t> </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71569753"/>
                  </a:ext>
                </a:extLst>
              </a:tr>
              <a:tr h="294489">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200" u="none" strike="noStrike">
                          <a:solidFill>
                            <a:schemeClr val="bg1"/>
                          </a:solidFill>
                          <a:effectLst/>
                        </a:rPr>
                        <a:t> </a:t>
                      </a:r>
                      <a:endParaRPr lang="en-US" sz="1200" b="1" i="1"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Grid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Ground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Diff.</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feet per mile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parts per million</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1/</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896695515"/>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dirty="0">
                          <a:solidFill>
                            <a:schemeClr val="bg1"/>
                          </a:solidFill>
                          <a:effectLst/>
                        </a:rPr>
                        <a:t> </a:t>
                      </a:r>
                      <a:r>
                        <a:rPr lang="en-US" sz="1100" b="1" u="none" strike="noStrike" dirty="0">
                          <a:solidFill>
                            <a:schemeClr val="bg1"/>
                          </a:solidFill>
                          <a:effectLst/>
                        </a:rPr>
                        <a:t>STATE PLANE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4191.688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-0.316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-0.398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-75</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13266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3755300"/>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20 PPM</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4191.920</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-0.084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-0.106</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-20</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49905 </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027215112"/>
                  </a:ext>
                </a:extLst>
              </a:tr>
              <a:tr h="245451">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u="none" strike="noStrike" dirty="0">
                          <a:solidFill>
                            <a:schemeClr val="bg1"/>
                          </a:solidFill>
                          <a:effectLst/>
                        </a:rPr>
                        <a:t> </a:t>
                      </a:r>
                      <a:r>
                        <a:rPr lang="en-US" sz="1100" b="1" u="none" strike="noStrike" dirty="0">
                          <a:solidFill>
                            <a:schemeClr val="bg1"/>
                          </a:solidFill>
                          <a:effectLst/>
                        </a:rPr>
                        <a:t>LDP</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4191.995</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4192.004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-0.011</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465778</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764080982"/>
                  </a:ext>
                </a:extLst>
              </a:tr>
            </a:tbl>
          </a:graphicData>
        </a:graphic>
      </p:graphicFrame>
      <p:sp>
        <p:nvSpPr>
          <p:cNvPr id="3" name="Footer Placeholder 2">
            <a:extLst>
              <a:ext uri="{FF2B5EF4-FFF2-40B4-BE49-F238E27FC236}">
                <a16:creationId xmlns:a16="http://schemas.microsoft.com/office/drawing/2014/main" id="{9582833D-9C88-3F4F-B703-14B5433670E8}"/>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405457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323545B-4C5F-4A5C-A89C-61836E9532C6}"/>
              </a:ext>
            </a:extLst>
          </p:cNvPr>
          <p:cNvSpPr txBox="1">
            <a:spLocks/>
          </p:cNvSpPr>
          <p:nvPr/>
        </p:nvSpPr>
        <p:spPr>
          <a:xfrm>
            <a:off x="0" y="-291326"/>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chemeClr val="bg1"/>
                </a:solidFill>
                <a:latin typeface="Arial Black" panose="020B0A04020102020204" pitchFamily="34" charset="0"/>
              </a:rPr>
              <a:t>Coordinates 101 </a:t>
            </a:r>
          </a:p>
        </p:txBody>
      </p:sp>
      <p:sp>
        <p:nvSpPr>
          <p:cNvPr id="428" name="TextBox 427">
            <a:extLst>
              <a:ext uri="{FF2B5EF4-FFF2-40B4-BE49-F238E27FC236}">
                <a16:creationId xmlns:a16="http://schemas.microsoft.com/office/drawing/2014/main" id="{6ABA5564-3E96-471C-8F3B-5EC2C7503A47}"/>
              </a:ext>
            </a:extLst>
          </p:cNvPr>
          <p:cNvSpPr txBox="1"/>
          <p:nvPr/>
        </p:nvSpPr>
        <p:spPr>
          <a:xfrm rot="3255930">
            <a:off x="1688409" y="2425707"/>
            <a:ext cx="326370" cy="369332"/>
          </a:xfrm>
          <a:prstGeom prst="rect">
            <a:avLst/>
          </a:prstGeom>
          <a:noFill/>
        </p:spPr>
        <p:txBody>
          <a:bodyPr wrap="square" rtlCol="0">
            <a:spAutoFit/>
          </a:bodyPr>
          <a:lstStyle/>
          <a:p>
            <a:r>
              <a:rPr lang="en-US" dirty="0"/>
              <a:t>A</a:t>
            </a:r>
          </a:p>
        </p:txBody>
      </p:sp>
      <p:pic>
        <p:nvPicPr>
          <p:cNvPr id="2" name="Content Placeholder 1">
            <a:extLst>
              <a:ext uri="{FF2B5EF4-FFF2-40B4-BE49-F238E27FC236}">
                <a16:creationId xmlns:a16="http://schemas.microsoft.com/office/drawing/2014/main" id="{EED11558-297F-41C7-B6F0-C5194FCCDBE2}"/>
              </a:ext>
            </a:extLst>
          </p:cNvPr>
          <p:cNvPicPr>
            <a:picLocks noGrp="1" noChangeAspect="1"/>
          </p:cNvPicPr>
          <p:nvPr>
            <p:ph idx="1"/>
          </p:nvPr>
        </p:nvPicPr>
        <p:blipFill>
          <a:blip r:embed="rId2"/>
          <a:stretch>
            <a:fillRect/>
          </a:stretch>
        </p:blipFill>
        <p:spPr>
          <a:xfrm>
            <a:off x="93039" y="1593687"/>
            <a:ext cx="7358348" cy="3481890"/>
          </a:xfrm>
          <a:prstGeom prst="rect">
            <a:avLst/>
          </a:prstGeom>
        </p:spPr>
      </p:pic>
      <p:sp>
        <p:nvSpPr>
          <p:cNvPr id="6" name="TextBox 5">
            <a:extLst>
              <a:ext uri="{FF2B5EF4-FFF2-40B4-BE49-F238E27FC236}">
                <a16:creationId xmlns:a16="http://schemas.microsoft.com/office/drawing/2014/main" id="{3194CFD4-D455-436B-BB08-FA40C47B8F45}"/>
              </a:ext>
            </a:extLst>
          </p:cNvPr>
          <p:cNvSpPr txBox="1"/>
          <p:nvPr/>
        </p:nvSpPr>
        <p:spPr>
          <a:xfrm>
            <a:off x="2564859" y="809263"/>
            <a:ext cx="6125346" cy="584775"/>
          </a:xfrm>
          <a:prstGeom prst="rect">
            <a:avLst/>
          </a:prstGeom>
          <a:noFill/>
        </p:spPr>
        <p:txBody>
          <a:bodyPr wrap="square" rtlCol="0">
            <a:spAutoFit/>
          </a:bodyPr>
          <a:lstStyle/>
          <a:p>
            <a:pPr algn="ctr"/>
            <a:r>
              <a:rPr lang="en-US" sz="3200" b="1" dirty="0">
                <a:solidFill>
                  <a:schemeClr val="bg1"/>
                </a:solidFill>
                <a:latin typeface="Trebuchet MS" panose="020B0603020202020204" pitchFamily="34" charset="0"/>
              </a:rPr>
              <a:t>Warren County</a:t>
            </a:r>
          </a:p>
        </p:txBody>
      </p:sp>
      <p:pic>
        <p:nvPicPr>
          <p:cNvPr id="4" name="Picture 3">
            <a:extLst>
              <a:ext uri="{FF2B5EF4-FFF2-40B4-BE49-F238E27FC236}">
                <a16:creationId xmlns:a16="http://schemas.microsoft.com/office/drawing/2014/main" id="{CC3CBB57-1143-45DE-9383-952A77ACEB77}"/>
              </a:ext>
            </a:extLst>
          </p:cNvPr>
          <p:cNvPicPr>
            <a:picLocks noChangeAspect="1"/>
          </p:cNvPicPr>
          <p:nvPr/>
        </p:nvPicPr>
        <p:blipFill>
          <a:blip r:embed="rId3"/>
          <a:stretch>
            <a:fillRect/>
          </a:stretch>
        </p:blipFill>
        <p:spPr>
          <a:xfrm>
            <a:off x="7941426" y="1593687"/>
            <a:ext cx="3924227" cy="5089822"/>
          </a:xfrm>
          <a:prstGeom prst="rect">
            <a:avLst/>
          </a:prstGeom>
        </p:spPr>
      </p:pic>
      <p:graphicFrame>
        <p:nvGraphicFramePr>
          <p:cNvPr id="9" name="Content Placeholder 5">
            <a:extLst>
              <a:ext uri="{FF2B5EF4-FFF2-40B4-BE49-F238E27FC236}">
                <a16:creationId xmlns:a16="http://schemas.microsoft.com/office/drawing/2014/main" id="{C79BF8AD-F06B-4B10-8699-54919EB00138}"/>
              </a:ext>
            </a:extLst>
          </p:cNvPr>
          <p:cNvGraphicFramePr>
            <a:graphicFrameLocks/>
          </p:cNvGraphicFramePr>
          <p:nvPr/>
        </p:nvGraphicFramePr>
        <p:xfrm>
          <a:off x="93038" y="5264313"/>
          <a:ext cx="7358347" cy="1419196"/>
        </p:xfrm>
        <a:graphic>
          <a:graphicData uri="http://schemas.openxmlformats.org/drawingml/2006/table">
            <a:tbl>
              <a:tblPr/>
              <a:tblGrid>
                <a:gridCol w="1062490">
                  <a:extLst>
                    <a:ext uri="{9D8B030D-6E8A-4147-A177-3AD203B41FA5}">
                      <a16:colId xmlns:a16="http://schemas.microsoft.com/office/drawing/2014/main" val="3858744174"/>
                    </a:ext>
                  </a:extLst>
                </a:gridCol>
                <a:gridCol w="1310061">
                  <a:extLst>
                    <a:ext uri="{9D8B030D-6E8A-4147-A177-3AD203B41FA5}">
                      <a16:colId xmlns:a16="http://schemas.microsoft.com/office/drawing/2014/main" val="2794369648"/>
                    </a:ext>
                  </a:extLst>
                </a:gridCol>
                <a:gridCol w="990282">
                  <a:extLst>
                    <a:ext uri="{9D8B030D-6E8A-4147-A177-3AD203B41FA5}">
                      <a16:colId xmlns:a16="http://schemas.microsoft.com/office/drawing/2014/main" val="3184830757"/>
                    </a:ext>
                  </a:extLst>
                </a:gridCol>
                <a:gridCol w="660189">
                  <a:extLst>
                    <a:ext uri="{9D8B030D-6E8A-4147-A177-3AD203B41FA5}">
                      <a16:colId xmlns:a16="http://schemas.microsoft.com/office/drawing/2014/main" val="1183818760"/>
                    </a:ext>
                  </a:extLst>
                </a:gridCol>
                <a:gridCol w="1210345">
                  <a:extLst>
                    <a:ext uri="{9D8B030D-6E8A-4147-A177-3AD203B41FA5}">
                      <a16:colId xmlns:a16="http://schemas.microsoft.com/office/drawing/2014/main" val="558490405"/>
                    </a:ext>
                  </a:extLst>
                </a:gridCol>
                <a:gridCol w="1062490">
                  <a:extLst>
                    <a:ext uri="{9D8B030D-6E8A-4147-A177-3AD203B41FA5}">
                      <a16:colId xmlns:a16="http://schemas.microsoft.com/office/drawing/2014/main" val="3373699065"/>
                    </a:ext>
                  </a:extLst>
                </a:gridCol>
                <a:gridCol w="1062490">
                  <a:extLst>
                    <a:ext uri="{9D8B030D-6E8A-4147-A177-3AD203B41FA5}">
                      <a16:colId xmlns:a16="http://schemas.microsoft.com/office/drawing/2014/main" val="1976432054"/>
                    </a:ext>
                  </a:extLst>
                </a:gridCol>
              </a:tblGrid>
              <a:tr h="402050">
                <a:tc gridSpan="3">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200" b="1" u="none" strike="noStrike" dirty="0">
                          <a:solidFill>
                            <a:schemeClr val="bg1"/>
                          </a:solidFill>
                          <a:effectLst/>
                        </a:rPr>
                        <a:t>JERIMIAH MORROW BRIDGE</a:t>
                      </a:r>
                      <a:endParaRPr lang="en-US" sz="1200" b="1" i="1"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hMerge="1">
                  <a:txBody>
                    <a:bodyPr/>
                    <a:lstStyle/>
                    <a:p>
                      <a:endParaRPr lang="en-US"/>
                    </a:p>
                  </a:txBody>
                  <a:tcPr/>
                </a:tc>
                <a:tc hMerge="1">
                  <a:txBody>
                    <a:bodyPr/>
                    <a:lstStyle/>
                    <a:p>
                      <a:endParaRPr lang="en-US"/>
                    </a:p>
                  </a:txBody>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2682211491"/>
                  </a:ext>
                </a:extLst>
              </a:tr>
              <a:tr h="376088">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endParaRPr lang="en-US" sz="1200" b="1" i="1"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Grid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Ground</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Diff.</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feet per mile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parts per million</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b="1" u="none" strike="noStrike" dirty="0">
                          <a:solidFill>
                            <a:schemeClr val="bg1"/>
                          </a:solidFill>
                          <a:effectLst/>
                        </a:rPr>
                        <a:t>1/</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369688373"/>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STATE PLANE</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2224.093</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2224.317</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-0.224</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-0.532</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-101</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9930</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951635228"/>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20 PPM</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2224.272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2224.317</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-0.045</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-0.107</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-20</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49429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024651085"/>
                  </a:ext>
                </a:extLst>
              </a:tr>
              <a:tr h="213686">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l" fontAlgn="b"/>
                      <a:r>
                        <a:rPr lang="en-US" sz="1100" b="1" u="none" strike="noStrike" dirty="0">
                          <a:solidFill>
                            <a:schemeClr val="bg1"/>
                          </a:solidFill>
                          <a:effectLst/>
                        </a:rPr>
                        <a:t> LDP</a:t>
                      </a:r>
                      <a:endParaRPr lang="en-US" sz="1100" b="1"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a:solidFill>
                            <a:schemeClr val="bg1"/>
                          </a:solidFill>
                          <a:effectLst/>
                        </a:rPr>
                        <a:t>2224.313</a:t>
                      </a:r>
                      <a:endParaRPr lang="en-US" sz="1100" b="0" i="0" u="none" strike="noStrike">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2224.317</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-0.004</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-0.009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-2</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fontAlgn="b"/>
                      <a:r>
                        <a:rPr lang="en-US" sz="1100" u="none" strike="noStrike" dirty="0">
                          <a:solidFill>
                            <a:schemeClr val="bg1"/>
                          </a:solidFill>
                          <a:effectLst/>
                        </a:rPr>
                        <a:t>556079</a:t>
                      </a:r>
                      <a:endParaRPr lang="en-US" sz="1100" b="0" i="0" u="none" strike="noStrike" dirty="0">
                        <a:solidFill>
                          <a:schemeClr val="bg1"/>
                        </a:solidFill>
                        <a:effectLst/>
                        <a:latin typeface="Calibri" panose="020F0502020204030204" pitchFamily="34" charset="0"/>
                      </a:endParaRPr>
                    </a:p>
                  </a:txBody>
                  <a:tcPr marL="0" marR="0" marT="0"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09969"/>
                    </a:solidFill>
                  </a:tcPr>
                </a:tc>
                <a:extLst>
                  <a:ext uri="{0D108BD9-81ED-4DB2-BD59-A6C34878D82A}">
                    <a16:rowId xmlns:a16="http://schemas.microsoft.com/office/drawing/2014/main" val="1766298420"/>
                  </a:ext>
                </a:extLst>
              </a:tr>
            </a:tbl>
          </a:graphicData>
        </a:graphic>
      </p:graphicFrame>
      <p:sp>
        <p:nvSpPr>
          <p:cNvPr id="3" name="Footer Placeholder 2">
            <a:extLst>
              <a:ext uri="{FF2B5EF4-FFF2-40B4-BE49-F238E27FC236}">
                <a16:creationId xmlns:a16="http://schemas.microsoft.com/office/drawing/2014/main" id="{6FB24EF8-4CBD-5A24-07DC-DFE4B6E27E63}"/>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074661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DF9DC8-95CE-4A92-87A1-EE8BA91733A3}"/>
              </a:ext>
            </a:extLst>
          </p:cNvPr>
          <p:cNvSpPr>
            <a:spLocks noGrp="1"/>
          </p:cNvSpPr>
          <p:nvPr>
            <p:ph idx="1"/>
          </p:nvPr>
        </p:nvSpPr>
        <p:spPr>
          <a:xfrm>
            <a:off x="5818483" y="928491"/>
            <a:ext cx="2023353" cy="1420238"/>
          </a:xfrm>
          <a:ln>
            <a:solidFill>
              <a:srgbClr val="FFFFFE"/>
            </a:solidFill>
          </a:ln>
        </p:spPr>
        <p:txBody>
          <a:bodyPr>
            <a:normAutofit/>
          </a:bodyPr>
          <a:lstStyle/>
          <a:p>
            <a:pPr marL="0" indent="0" algn="r">
              <a:buNone/>
            </a:pPr>
            <a:r>
              <a:rPr lang="en-US" sz="2400" dirty="0">
                <a:solidFill>
                  <a:schemeClr val="bg1"/>
                </a:solidFill>
                <a:latin typeface="Trebuchet MS" panose="020B0603020202020204" pitchFamily="34" charset="0"/>
              </a:rPr>
              <a:t>589827.36</a:t>
            </a:r>
          </a:p>
          <a:p>
            <a:pPr marL="0" indent="0" algn="r">
              <a:buNone/>
            </a:pPr>
            <a:r>
              <a:rPr lang="en-US" sz="2400" dirty="0">
                <a:solidFill>
                  <a:schemeClr val="bg1"/>
                </a:solidFill>
                <a:latin typeface="Trebuchet MS" panose="020B0603020202020204" pitchFamily="34" charset="0"/>
              </a:rPr>
              <a:t>1764013.00</a:t>
            </a:r>
          </a:p>
          <a:p>
            <a:pPr marL="0" indent="0" algn="r">
              <a:buNone/>
            </a:pPr>
            <a:r>
              <a:rPr lang="en-US" sz="2400" dirty="0">
                <a:solidFill>
                  <a:schemeClr val="bg1"/>
                </a:solidFill>
                <a:latin typeface="Trebuchet MS" panose="020B0603020202020204" pitchFamily="34" charset="0"/>
              </a:rPr>
              <a:t>845.279</a:t>
            </a:r>
          </a:p>
        </p:txBody>
      </p:sp>
      <p:sp>
        <p:nvSpPr>
          <p:cNvPr id="4" name="Title 1">
            <a:extLst>
              <a:ext uri="{FF2B5EF4-FFF2-40B4-BE49-F238E27FC236}">
                <a16:creationId xmlns:a16="http://schemas.microsoft.com/office/drawing/2014/main" id="{530D7A31-5413-436E-97B9-BF20AC986418}"/>
              </a:ext>
            </a:extLst>
          </p:cNvPr>
          <p:cNvSpPr txBox="1">
            <a:spLocks/>
          </p:cNvSpPr>
          <p:nvPr/>
        </p:nvSpPr>
        <p:spPr>
          <a:xfrm>
            <a:off x="287694" y="0"/>
            <a:ext cx="5922628" cy="12986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mj-cs"/>
              </a:rPr>
              <a:t>Coordinates 101 </a:t>
            </a:r>
          </a:p>
        </p:txBody>
      </p:sp>
      <p:sp>
        <p:nvSpPr>
          <p:cNvPr id="5" name="TextBox 4">
            <a:extLst>
              <a:ext uri="{FF2B5EF4-FFF2-40B4-BE49-F238E27FC236}">
                <a16:creationId xmlns:a16="http://schemas.microsoft.com/office/drawing/2014/main" id="{9AFAB5DF-E49C-452A-BCBE-EA3824F899AC}"/>
              </a:ext>
            </a:extLst>
          </p:cNvPr>
          <p:cNvSpPr txBox="1"/>
          <p:nvPr/>
        </p:nvSpPr>
        <p:spPr>
          <a:xfrm>
            <a:off x="1780161" y="1351780"/>
            <a:ext cx="2882630" cy="584775"/>
          </a:xfrm>
          <a:prstGeom prst="rect">
            <a:avLst/>
          </a:prstGeom>
          <a:noFill/>
          <a:ln>
            <a:solidFill>
              <a:srgbClr val="FFFFFE"/>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What is this?</a:t>
            </a:r>
          </a:p>
        </p:txBody>
      </p:sp>
      <p:sp>
        <p:nvSpPr>
          <p:cNvPr id="6" name="TextBox 5">
            <a:extLst>
              <a:ext uri="{FF2B5EF4-FFF2-40B4-BE49-F238E27FC236}">
                <a16:creationId xmlns:a16="http://schemas.microsoft.com/office/drawing/2014/main" id="{371A0D22-9E7A-4293-BB18-D4D230EC26BE}"/>
              </a:ext>
            </a:extLst>
          </p:cNvPr>
          <p:cNvSpPr txBox="1"/>
          <p:nvPr/>
        </p:nvSpPr>
        <p:spPr>
          <a:xfrm>
            <a:off x="843792" y="3836428"/>
            <a:ext cx="468314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Ohio North or South?</a:t>
            </a:r>
          </a:p>
        </p:txBody>
      </p:sp>
      <p:sp>
        <p:nvSpPr>
          <p:cNvPr id="7" name="Arrow: Right 6">
            <a:extLst>
              <a:ext uri="{FF2B5EF4-FFF2-40B4-BE49-F238E27FC236}">
                <a16:creationId xmlns:a16="http://schemas.microsoft.com/office/drawing/2014/main" id="{5AC344C5-861F-48CE-AE4C-7312D851D435}"/>
              </a:ext>
            </a:extLst>
          </p:cNvPr>
          <p:cNvSpPr/>
          <p:nvPr/>
        </p:nvSpPr>
        <p:spPr>
          <a:xfrm>
            <a:off x="4664594" y="1429038"/>
            <a:ext cx="875490" cy="45122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7D0352E-60B1-4CF1-8DE9-EF75D2750DAA}"/>
              </a:ext>
            </a:extLst>
          </p:cNvPr>
          <p:cNvSpPr txBox="1"/>
          <p:nvPr/>
        </p:nvSpPr>
        <p:spPr>
          <a:xfrm>
            <a:off x="843792" y="4967941"/>
            <a:ext cx="468314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Scaled or Grid?</a:t>
            </a:r>
          </a:p>
        </p:txBody>
      </p:sp>
      <p:sp>
        <p:nvSpPr>
          <p:cNvPr id="9" name="TextBox 8">
            <a:extLst>
              <a:ext uri="{FF2B5EF4-FFF2-40B4-BE49-F238E27FC236}">
                <a16:creationId xmlns:a16="http://schemas.microsoft.com/office/drawing/2014/main" id="{AA86814E-B847-4676-841C-D676C17C98B5}"/>
              </a:ext>
            </a:extLst>
          </p:cNvPr>
          <p:cNvSpPr txBox="1"/>
          <p:nvPr/>
        </p:nvSpPr>
        <p:spPr>
          <a:xfrm>
            <a:off x="807844" y="2355410"/>
            <a:ext cx="468314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NAD 27 or NAD 83?</a:t>
            </a:r>
          </a:p>
        </p:txBody>
      </p:sp>
      <p:sp>
        <p:nvSpPr>
          <p:cNvPr id="10" name="TextBox 9">
            <a:extLst>
              <a:ext uri="{FF2B5EF4-FFF2-40B4-BE49-F238E27FC236}">
                <a16:creationId xmlns:a16="http://schemas.microsoft.com/office/drawing/2014/main" id="{AD0BEB9F-BA68-4C3A-90DA-0CD04041735A}"/>
              </a:ext>
            </a:extLst>
          </p:cNvPr>
          <p:cNvSpPr txBox="1"/>
          <p:nvPr/>
        </p:nvSpPr>
        <p:spPr>
          <a:xfrm rot="19867207">
            <a:off x="-454014" y="2806342"/>
            <a:ext cx="1244083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Without Metadata these are just Numbers!</a:t>
            </a:r>
          </a:p>
        </p:txBody>
      </p:sp>
      <p:sp>
        <p:nvSpPr>
          <p:cNvPr id="11" name="TextBox 10">
            <a:extLst>
              <a:ext uri="{FF2B5EF4-FFF2-40B4-BE49-F238E27FC236}">
                <a16:creationId xmlns:a16="http://schemas.microsoft.com/office/drawing/2014/main" id="{C9CAA5EE-2D8B-41C5-BFBE-B7BB968D32BE}"/>
              </a:ext>
            </a:extLst>
          </p:cNvPr>
          <p:cNvSpPr txBox="1"/>
          <p:nvPr/>
        </p:nvSpPr>
        <p:spPr>
          <a:xfrm>
            <a:off x="807844" y="2873406"/>
            <a:ext cx="4683140" cy="107721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NAD 83?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HARN?  CORS 96?  2011?</a:t>
            </a:r>
          </a:p>
        </p:txBody>
      </p:sp>
      <p:sp>
        <p:nvSpPr>
          <p:cNvPr id="12" name="TextBox 11">
            <a:extLst>
              <a:ext uri="{FF2B5EF4-FFF2-40B4-BE49-F238E27FC236}">
                <a16:creationId xmlns:a16="http://schemas.microsoft.com/office/drawing/2014/main" id="{9A847D5E-4F62-4A0E-90A1-13D768B38833}"/>
              </a:ext>
            </a:extLst>
          </p:cNvPr>
          <p:cNvSpPr txBox="1"/>
          <p:nvPr/>
        </p:nvSpPr>
        <p:spPr>
          <a:xfrm>
            <a:off x="713823" y="2298768"/>
            <a:ext cx="9386269"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Project Control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Positioning Method:			ODOT VRS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Vertical Positioning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Orthometric Height Datum:	NAVD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a:t>
            </a: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Geoid:					Geoid 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Horizontal Positioning: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Reference Frame:   			NAD 83 2011(2010.0)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Ellipsoid:				GRS-80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Map Projection:			LCC 2 Parallel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Coordinate System:			Ohio South (3402)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Combined Scale factor: 		0.99990888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	Origin of Coordinate system:	0,0</a:t>
            </a:r>
          </a:p>
        </p:txBody>
      </p:sp>
      <p:sp>
        <p:nvSpPr>
          <p:cNvPr id="13" name="TextBox 12">
            <a:extLst>
              <a:ext uri="{FF2B5EF4-FFF2-40B4-BE49-F238E27FC236}">
                <a16:creationId xmlns:a16="http://schemas.microsoft.com/office/drawing/2014/main" id="{D46712A6-C709-4A2B-886E-C2F9CFD458AF}"/>
              </a:ext>
            </a:extLst>
          </p:cNvPr>
          <p:cNvSpPr txBox="1"/>
          <p:nvPr/>
        </p:nvSpPr>
        <p:spPr>
          <a:xfrm>
            <a:off x="723818" y="4473557"/>
            <a:ext cx="4683140" cy="58477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NGVD 29?  NAVD 88?</a:t>
            </a:r>
          </a:p>
        </p:txBody>
      </p:sp>
      <p:sp>
        <p:nvSpPr>
          <p:cNvPr id="2" name="Footer Placeholder 1">
            <a:extLst>
              <a:ext uri="{FF2B5EF4-FFF2-40B4-BE49-F238E27FC236}">
                <a16:creationId xmlns:a16="http://schemas.microsoft.com/office/drawing/2014/main" id="{A6E7137D-316E-405B-E5B8-AD9DAEB65BBD}"/>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30879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heel(1)">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ppt_w</p:attrName>
                                        </p:attrNameLst>
                                      </p:cBhvr>
                                      <p:tavLst>
                                        <p:tav tm="0" fmla="#ppt_w*sin(2.5*pi*$)">
                                          <p:val>
                                            <p:fltVal val="0"/>
                                          </p:val>
                                        </p:tav>
                                        <p:tav tm="100000">
                                          <p:val>
                                            <p:fltVal val="1"/>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childTnLst>
                                </p:cTn>
                              </p:par>
                              <p:par>
                                <p:cTn id="35" presetID="1" presetClass="exit" presetSubtype="0" fill="hold" grpId="1" nodeType="withEffect">
                                  <p:stCondLst>
                                    <p:cond delay="0"/>
                                  </p:stCondLst>
                                  <p:childTnLst>
                                    <p:set>
                                      <p:cBhvr>
                                        <p:cTn id="36" dur="1" fill="hold">
                                          <p:stCondLst>
                                            <p:cond delay="0"/>
                                          </p:stCondLst>
                                        </p:cTn>
                                        <p:tgtEl>
                                          <p:spTgt spid="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Effect transition="in" filter="fade">
                                      <p:cBhvr>
                                        <p:cTn id="51" dur="1000"/>
                                        <p:tgtEl>
                                          <p:spTgt spid="12"/>
                                        </p:tgtEl>
                                      </p:cBhvr>
                                    </p:animEffect>
                                  </p:childTnLst>
                                </p:cTn>
                              </p:par>
                              <p:par>
                                <p:cTn id="52" presetID="2" presetClass="exit" presetSubtype="4" fill="hold" grpId="1" nodeType="withEffect">
                                  <p:stCondLst>
                                    <p:cond delay="0"/>
                                  </p:stCondLst>
                                  <p:childTnLst>
                                    <p:anim calcmode="lin" valueType="num">
                                      <p:cBhvr additive="base">
                                        <p:cTn id="53" dur="500"/>
                                        <p:tgtEl>
                                          <p:spTgt spid="10"/>
                                        </p:tgtEl>
                                        <p:attrNameLst>
                                          <p:attrName>ppt_x</p:attrName>
                                        </p:attrNameLst>
                                      </p:cBhvr>
                                      <p:tavLst>
                                        <p:tav tm="0">
                                          <p:val>
                                            <p:strVal val="ppt_x"/>
                                          </p:val>
                                        </p:tav>
                                        <p:tav tm="100000">
                                          <p:val>
                                            <p:strVal val="ppt_x"/>
                                          </p:val>
                                        </p:tav>
                                      </p:tavLst>
                                    </p:anim>
                                    <p:anim calcmode="lin" valueType="num">
                                      <p:cBhvr additive="base">
                                        <p:cTn id="54" dur="500"/>
                                        <p:tgtEl>
                                          <p:spTgt spid="10"/>
                                        </p:tgtEl>
                                        <p:attrNameLst>
                                          <p:attrName>ppt_y</p:attrName>
                                        </p:attrNameLst>
                                      </p:cBhvr>
                                      <p:tavLst>
                                        <p:tav tm="0">
                                          <p:val>
                                            <p:strVal val="ppt_y"/>
                                          </p:val>
                                        </p:tav>
                                        <p:tav tm="100000">
                                          <p:val>
                                            <p:strVal val="1+ppt_h/2"/>
                                          </p:val>
                                        </p:tav>
                                      </p:tavLst>
                                    </p:anim>
                                    <p:set>
                                      <p:cBhvr>
                                        <p:cTn id="5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9" grpId="0"/>
      <p:bldP spid="9" grpId="1"/>
      <p:bldP spid="10" grpId="0"/>
      <p:bldP spid="10" grpId="1"/>
      <p:bldP spid="11" grpId="0"/>
      <p:bldP spid="11" grpId="1"/>
      <p:bldP spid="12" grpId="0"/>
      <p:bldP spid="13" grpId="0"/>
      <p:bldP spid="13" grpId="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FBFDED0-CD3C-4E4A-B33E-83512F05B4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0192" b="10364"/>
          <a:stretch/>
        </p:blipFill>
        <p:spPr>
          <a:xfrm>
            <a:off x="20" y="10"/>
            <a:ext cx="12191980" cy="6857990"/>
          </a:xfrm>
          <a:prstGeom prst="rect">
            <a:avLst/>
          </a:prstGeom>
        </p:spPr>
      </p:pic>
      <p:sp>
        <p:nvSpPr>
          <p:cNvPr id="2" name="TextBox 1">
            <a:extLst>
              <a:ext uri="{FF2B5EF4-FFF2-40B4-BE49-F238E27FC236}">
                <a16:creationId xmlns:a16="http://schemas.microsoft.com/office/drawing/2014/main" id="{2F5F1222-418C-4382-BEE9-5BDABE2328A8}"/>
              </a:ext>
            </a:extLst>
          </p:cNvPr>
          <p:cNvSpPr txBox="1"/>
          <p:nvPr/>
        </p:nvSpPr>
        <p:spPr>
          <a:xfrm rot="19931112">
            <a:off x="424450" y="2804424"/>
            <a:ext cx="132725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Arial Black" panose="020B0A04020102020204" pitchFamily="34" charset="0"/>
                <a:ea typeface="+mn-ea"/>
                <a:cs typeface="+mn-cs"/>
              </a:rPr>
              <a:t>FOR A LIMITED TIME ONLY!</a:t>
            </a:r>
          </a:p>
        </p:txBody>
      </p:sp>
      <p:sp>
        <p:nvSpPr>
          <p:cNvPr id="3" name="Footer Placeholder 2">
            <a:extLst>
              <a:ext uri="{FF2B5EF4-FFF2-40B4-BE49-F238E27FC236}">
                <a16:creationId xmlns:a16="http://schemas.microsoft.com/office/drawing/2014/main" id="{951FD68A-BA65-EDBB-7089-D14F6A9B3C3E}"/>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67180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Line 11"/>
          <p:cNvSpPr>
            <a:spLocks noChangeShapeType="1"/>
          </p:cNvSpPr>
          <p:nvPr/>
        </p:nvSpPr>
        <p:spPr bwMode="auto">
          <a:xfrm flipV="1">
            <a:off x="7284910" y="1681926"/>
            <a:ext cx="510219" cy="795042"/>
          </a:xfrm>
          <a:prstGeom prst="line">
            <a:avLst/>
          </a:prstGeom>
          <a:noFill/>
          <a:ln w="28575">
            <a:solidFill>
              <a:schemeClr val="bg1"/>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7369142" y="2364289"/>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4215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Arc 8"/>
          <p:cNvSpPr>
            <a:spLocks/>
          </p:cNvSpPr>
          <p:nvPr/>
        </p:nvSpPr>
        <p:spPr bwMode="auto">
          <a:xfrm>
            <a:off x="4215002" y="1589347"/>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4215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4007837"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4111752" y="4626864"/>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object 2"/>
          <p:cNvSpPr txBox="1">
            <a:spLocks noGrp="1"/>
          </p:cNvSpPr>
          <p:nvPr>
            <p:ph type="title"/>
          </p:nvPr>
        </p:nvSpPr>
        <p:spPr>
          <a:xfrm>
            <a:off x="1524000" y="266521"/>
            <a:ext cx="9144000" cy="6264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solidFill>
                  <a:schemeClr val="bg1"/>
                </a:solidFill>
                <a:latin typeface="Cambria" panose="02040503050406030204" pitchFamily="18" charset="0"/>
                <a:ea typeface="Cambria" panose="02040503050406030204" pitchFamily="18" charset="0"/>
                <a:cs typeface="Calibri"/>
              </a:rPr>
              <a:t>Non-</a:t>
            </a:r>
            <a:r>
              <a:rPr lang="en-US" spc="-40" dirty="0" err="1">
                <a:solidFill>
                  <a:schemeClr val="bg1"/>
                </a:solidFill>
                <a:latin typeface="Cambria" panose="02040503050406030204" pitchFamily="18" charset="0"/>
                <a:ea typeface="Cambria" panose="02040503050406030204" pitchFamily="18" charset="0"/>
                <a:cs typeface="Calibri"/>
              </a:rPr>
              <a:t>geocentricity</a:t>
            </a:r>
            <a:r>
              <a:rPr lang="en-US" spc="-40" dirty="0">
                <a:solidFill>
                  <a:schemeClr val="bg1"/>
                </a:solidFill>
                <a:latin typeface="Cambria" panose="02040503050406030204" pitchFamily="18" charset="0"/>
                <a:ea typeface="Cambria" panose="02040503050406030204" pitchFamily="18" charset="0"/>
                <a:cs typeface="Calibri"/>
              </a:rPr>
              <a:t> of </a:t>
            </a:r>
            <a:r>
              <a:rPr dirty="0">
                <a:solidFill>
                  <a:schemeClr val="bg1"/>
                </a:solidFill>
                <a:latin typeface="Cambria" panose="02040503050406030204" pitchFamily="18" charset="0"/>
                <a:ea typeface="Cambria" panose="02040503050406030204" pitchFamily="18" charset="0"/>
                <a:cs typeface="Calibri"/>
              </a:rPr>
              <a:t>NAD83</a:t>
            </a:r>
          </a:p>
        </p:txBody>
      </p:sp>
      <p:sp>
        <p:nvSpPr>
          <p:cNvPr id="14" name="Freeform 12"/>
          <p:cNvSpPr>
            <a:spLocks/>
          </p:cNvSpPr>
          <p:nvPr/>
        </p:nvSpPr>
        <p:spPr bwMode="auto">
          <a:xfrm>
            <a:off x="6534329"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6767059" y="1478645"/>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8481557"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31" name="Text Box 19"/>
          <p:cNvSpPr txBox="1">
            <a:spLocks noChangeArrowheads="1"/>
          </p:cNvSpPr>
          <p:nvPr/>
        </p:nvSpPr>
        <p:spPr bwMode="auto">
          <a:xfrm>
            <a:off x="8742513" y="5623593"/>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7586360" y="5177524"/>
            <a:ext cx="1336660" cy="624462"/>
          </a:xfrm>
          <a:prstGeom prst="line">
            <a:avLst/>
          </a:prstGeom>
          <a:noFill/>
          <a:ln w="19050">
            <a:solidFill>
              <a:srgbClr val="FFFFFE"/>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8101186"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6428582" y="1681926"/>
            <a:ext cx="1366549" cy="1568746"/>
          </a:xfrm>
          <a:prstGeom prst="line">
            <a:avLst/>
          </a:prstGeom>
          <a:noFill/>
          <a:ln w="28575">
            <a:solidFill>
              <a:schemeClr val="bg1"/>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7736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2884976" y="1942919"/>
            <a:ext cx="4819251" cy="3609906"/>
            <a:chOff x="1360975" y="1942919"/>
            <a:chExt cx="4819251" cy="3609906"/>
          </a:xfrm>
        </p:grpSpPr>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lowchart: Connector 37"/>
          <p:cNvSpPr/>
          <p:nvPr/>
        </p:nvSpPr>
        <p:spPr>
          <a:xfrm>
            <a:off x="4112228" y="4625232"/>
            <a:ext cx="210312" cy="210312"/>
          </a:xfrm>
          <a:prstGeom prst="flowChartConnector">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3098462" y="472780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39" name="Text Box 17"/>
          <p:cNvSpPr txBox="1">
            <a:spLocks noChangeArrowheads="1"/>
          </p:cNvSpPr>
          <p:nvPr/>
        </p:nvSpPr>
        <p:spPr bwMode="auto">
          <a:xfrm>
            <a:off x="1593269" y="3451753"/>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0" name="Text Box 19"/>
          <p:cNvSpPr txBox="1">
            <a:spLocks noChangeArrowheads="1"/>
          </p:cNvSpPr>
          <p:nvPr/>
        </p:nvSpPr>
        <p:spPr bwMode="auto">
          <a:xfrm>
            <a:off x="4612236" y="3451257"/>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ITRF2014</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1" name="Text Box 19"/>
          <p:cNvSpPr txBox="1">
            <a:spLocks noChangeArrowheads="1"/>
          </p:cNvSpPr>
          <p:nvPr/>
        </p:nvSpPr>
        <p:spPr bwMode="auto">
          <a:xfrm>
            <a:off x="4356653" y="3453196"/>
            <a:ext cx="1921502"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NATRF2022</a:t>
            </a:r>
          </a:p>
        </p:txBody>
      </p:sp>
      <p:sp>
        <p:nvSpPr>
          <p:cNvPr id="42" name="Line 21"/>
          <p:cNvSpPr>
            <a:spLocks noChangeShapeType="1"/>
          </p:cNvSpPr>
          <p:nvPr/>
        </p:nvSpPr>
        <p:spPr bwMode="auto">
          <a:xfrm flipH="1" flipV="1">
            <a:off x="8629649" y="4767264"/>
            <a:ext cx="381378" cy="940117"/>
          </a:xfrm>
          <a:prstGeom prst="line">
            <a:avLst/>
          </a:prstGeom>
          <a:noFill/>
          <a:ln w="19050">
            <a:solidFill>
              <a:schemeClr val="bg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 Box 26"/>
          <p:cNvSpPr txBox="1">
            <a:spLocks noChangeArrowheads="1"/>
          </p:cNvSpPr>
          <p:nvPr/>
        </p:nvSpPr>
        <p:spPr bwMode="auto">
          <a:xfrm>
            <a:off x="7455662" y="1991966"/>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22</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3" name="Title 1"/>
          <p:cNvSpPr txBox="1">
            <a:spLocks/>
          </p:cNvSpPr>
          <p:nvPr/>
        </p:nvSpPr>
        <p:spPr bwMode="auto">
          <a:xfrm>
            <a:off x="5239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itchFamily="18" charset="0"/>
                <a:ea typeface="ＭＳ Ｐゴシック" charset="0"/>
                <a:cs typeface="Times New Roman" pitchFamily="18" charset="0"/>
              </a:rPr>
              <a:t>Shift…</a:t>
            </a:r>
          </a:p>
        </p:txBody>
      </p:sp>
      <p:sp>
        <p:nvSpPr>
          <p:cNvPr id="17" name="Footer Placeholder 16">
            <a:extLst>
              <a:ext uri="{FF2B5EF4-FFF2-40B4-BE49-F238E27FC236}">
                <a16:creationId xmlns:a16="http://schemas.microsoft.com/office/drawing/2014/main" id="{4B00AC8D-A64F-13F9-432B-0D94FF35B33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Datums/Coordinates and Other Stuff 2024</a:t>
            </a:r>
          </a:p>
        </p:txBody>
      </p:sp>
      <p:sp>
        <p:nvSpPr>
          <p:cNvPr id="18" name="Slide Number Placeholder 17">
            <a:extLst>
              <a:ext uri="{FF2B5EF4-FFF2-40B4-BE49-F238E27FC236}">
                <a16:creationId xmlns:a16="http://schemas.microsoft.com/office/drawing/2014/main" id="{6EF87857-C098-8A38-18B5-49CC528200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BFBAC-A956-45B0-95C8-3632388918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607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18 0.00023 L 0.12205 -0.08565 " pathEditMode="relative" rAng="0" ptsTypes="AA">
                                      <p:cBhvr>
                                        <p:cTn id="6" dur="2000" fill="hold"/>
                                        <p:tgtEl>
                                          <p:spTgt spid="4"/>
                                        </p:tgtEl>
                                        <p:attrNameLst>
                                          <p:attrName>ppt_x</p:attrName>
                                          <p:attrName>ppt_y</p:attrName>
                                        </p:attrNameLst>
                                      </p:cBhvr>
                                      <p:rCtr x="6111" y="-4306"/>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1500"/>
                                        <p:tgtEl>
                                          <p:spTgt spid="32"/>
                                        </p:tgtEl>
                                      </p:cBhvr>
                                    </p:animEffect>
                                    <p:set>
                                      <p:cBhvr>
                                        <p:cTn id="9" dur="1" fill="hold">
                                          <p:stCondLst>
                                            <p:cond delay="1499"/>
                                          </p:stCondLst>
                                        </p:cTn>
                                        <p:tgtEl>
                                          <p:spTgt spid="32"/>
                                        </p:tgtEl>
                                        <p:attrNameLst>
                                          <p:attrName>style.visibility</p:attrName>
                                        </p:attrNameLst>
                                      </p:cBhvr>
                                      <p:to>
                                        <p:strVal val="hidden"/>
                                      </p:to>
                                    </p:set>
                                  </p:childTnLst>
                                </p:cTn>
                              </p:par>
                              <p:par>
                                <p:cTn id="10" presetID="22" presetClass="exit" presetSubtype="8" fill="hold" nodeType="withEffect">
                                  <p:stCondLst>
                                    <p:cond delay="0"/>
                                  </p:stCondLst>
                                  <p:childTnLst>
                                    <p:animEffect transition="out" filter="wipe(lef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40"/>
                                        </p:tgtEl>
                                      </p:cBhvr>
                                    </p:animEffect>
                                    <p:set>
                                      <p:cBhvr>
                                        <p:cTn id="24" dur="1" fill="hold">
                                          <p:stCondLst>
                                            <p:cond delay="19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2000" fill="hold" grpId="0" nodeType="clickEffect">
                                  <p:stCondLst>
                                    <p:cond delay="0"/>
                                  </p:stCondLst>
                                  <p:childTnLst>
                                    <p:animEffect transition="out" filter="fade">
                                      <p:cBhvr>
                                        <p:cTn id="46" dur="1000" tmFilter="0, 0; .2, .5; .8, .5; 1, 0"/>
                                        <p:tgtEl>
                                          <p:spTgt spid="31"/>
                                        </p:tgtEl>
                                      </p:cBhvr>
                                    </p:animEffect>
                                    <p:animScale>
                                      <p:cBhvr>
                                        <p:cTn id="47" dur="500" autoRev="1" fill="hold"/>
                                        <p:tgtEl>
                                          <p:spTgt spid="31"/>
                                        </p:tgtEl>
                                      </p:cBhvr>
                                      <p:by x="105000" y="105000"/>
                                    </p:animScale>
                                  </p:childTnLst>
                                </p:cTn>
                              </p:par>
                              <p:par>
                                <p:cTn id="48" presetID="26" presetClass="emph" presetSubtype="0" repeatCount="2000" fill="hold" grpId="0" nodeType="withEffect">
                                  <p:stCondLst>
                                    <p:cond delay="0"/>
                                  </p:stCondLst>
                                  <p:childTnLst>
                                    <p:animEffect transition="out" filter="fade">
                                      <p:cBhvr>
                                        <p:cTn id="49" dur="1000" tmFilter="0, 0; .2, .5; .8, .5; 1, 0"/>
                                        <p:tgtEl>
                                          <p:spTgt spid="42"/>
                                        </p:tgtEl>
                                      </p:cBhvr>
                                    </p:animEffect>
                                    <p:animScale>
                                      <p:cBhvr>
                                        <p:cTn id="50"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14" grpId="0" animBg="1"/>
      <p:bldP spid="31" grpId="0"/>
      <p:bldP spid="32" grpId="0" animBg="1"/>
      <p:bldP spid="12" grpId="0" animBg="1"/>
      <p:bldP spid="38" grpId="0" animBg="1"/>
      <p:bldP spid="39" grpId="0"/>
      <p:bldP spid="40" grpId="0"/>
      <p:bldP spid="41" grpId="0"/>
      <p:bldP spid="42" grpId="0" animBg="1"/>
      <p:bldP spid="30" grpId="0"/>
      <p:bldP spid="3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1524000" y="477797"/>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The problem</a:t>
            </a:r>
          </a:p>
        </p:txBody>
      </p:sp>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24002" y="1463040"/>
            <a:ext cx="9144001" cy="5110288"/>
          </a:xfrm>
        </p:spPr>
        <p:txBody>
          <a:bodyPr>
            <a:normAutofit fontScale="92500" lnSpcReduction="10000"/>
          </a:bodyPr>
          <a:lstStyle/>
          <a:p>
            <a:r>
              <a:rPr lang="en-US" b="1" dirty="0">
                <a:solidFill>
                  <a:schemeClr val="bg1"/>
                </a:solidFill>
                <a:latin typeface="Cambria" panose="02040503050406030204" pitchFamily="18" charset="0"/>
                <a:ea typeface="Cambria" panose="02040503050406030204" pitchFamily="18" charset="0"/>
              </a:rPr>
              <a:t>Two versions of same unit in current use</a:t>
            </a:r>
          </a:p>
          <a:p>
            <a:pPr lvl="1"/>
            <a:r>
              <a:rPr lang="en-US" dirty="0">
                <a:solidFill>
                  <a:schemeClr val="bg1"/>
                </a:solidFill>
                <a:latin typeface="Cambria" panose="02040503050406030204" pitchFamily="18" charset="0"/>
                <a:ea typeface="Cambria" panose="02040503050406030204" pitchFamily="18" charset="0"/>
              </a:rPr>
              <a:t>“New” international foot and “old” U.S. survey foot</a:t>
            </a:r>
          </a:p>
          <a:p>
            <a:pPr lvl="1"/>
            <a:r>
              <a:rPr lang="en-US" dirty="0">
                <a:solidFill>
                  <a:schemeClr val="bg1"/>
                </a:solidFill>
                <a:latin typeface="Cambria" panose="02040503050406030204" pitchFamily="18" charset="0"/>
                <a:ea typeface="Cambria" panose="02040503050406030204" pitchFamily="18" charset="0"/>
              </a:rPr>
              <a:t>“New” shorter than “old” by 2 ppm (</a:t>
            </a:r>
            <a:r>
              <a:rPr lang="en-US" b="1" dirty="0">
                <a:solidFill>
                  <a:schemeClr val="bg1"/>
                </a:solidFill>
                <a:latin typeface="Cambria" panose="02040503050406030204" pitchFamily="18" charset="0"/>
                <a:ea typeface="Cambria" panose="02040503050406030204" pitchFamily="18" charset="0"/>
              </a:rPr>
              <a:t>0.01 ft per mile</a:t>
            </a:r>
            <a:r>
              <a:rPr lang="en-US" dirty="0">
                <a:solidFill>
                  <a:schemeClr val="bg1"/>
                </a:solidFill>
                <a:latin typeface="Cambria" panose="02040503050406030204" pitchFamily="18" charset="0"/>
                <a:ea typeface="Cambria" panose="02040503050406030204" pitchFamily="18" charset="0"/>
              </a:rPr>
              <a:t>)</a:t>
            </a:r>
          </a:p>
          <a:p>
            <a:pPr lvl="1"/>
            <a:r>
              <a:rPr lang="en-US" dirty="0">
                <a:solidFill>
                  <a:schemeClr val="bg1"/>
                </a:solidFill>
                <a:latin typeface="Cambria" panose="02040503050406030204" pitchFamily="18" charset="0"/>
                <a:ea typeface="Cambria" panose="02040503050406030204" pitchFamily="18" charset="0"/>
              </a:rPr>
              <a:t>A </a:t>
            </a:r>
            <a:r>
              <a:rPr lang="en-US" b="1" i="1" dirty="0">
                <a:solidFill>
                  <a:schemeClr val="bg1"/>
                </a:solidFill>
                <a:latin typeface="Cambria" panose="02040503050406030204" pitchFamily="18" charset="0"/>
                <a:ea typeface="Cambria" panose="02040503050406030204" pitchFamily="18" charset="0"/>
              </a:rPr>
              <a:t>real</a:t>
            </a:r>
            <a:r>
              <a:rPr lang="en-US" dirty="0">
                <a:solidFill>
                  <a:schemeClr val="bg1"/>
                </a:solidFill>
                <a:latin typeface="Cambria" panose="02040503050406030204" pitchFamily="18" charset="0"/>
                <a:ea typeface="Cambria" panose="02040503050406030204" pitchFamily="18" charset="0"/>
              </a:rPr>
              <a:t> problem with </a:t>
            </a:r>
            <a:r>
              <a:rPr lang="en-US" b="1" i="1" dirty="0">
                <a:solidFill>
                  <a:schemeClr val="bg1"/>
                </a:solidFill>
                <a:latin typeface="Cambria" panose="02040503050406030204" pitchFamily="18" charset="0"/>
                <a:ea typeface="Cambria" panose="02040503050406030204" pitchFamily="18" charset="0"/>
              </a:rPr>
              <a:t>real</a:t>
            </a:r>
            <a:r>
              <a:rPr lang="en-US" dirty="0">
                <a:solidFill>
                  <a:schemeClr val="bg1"/>
                </a:solidFill>
                <a:latin typeface="Cambria" panose="02040503050406030204" pitchFamily="18" charset="0"/>
                <a:ea typeface="Cambria" panose="02040503050406030204" pitchFamily="18" charset="0"/>
              </a:rPr>
              <a:t> costs</a:t>
            </a:r>
          </a:p>
          <a:p>
            <a:r>
              <a:rPr lang="en-US" b="1" dirty="0">
                <a:solidFill>
                  <a:schemeClr val="bg1"/>
                </a:solidFill>
                <a:latin typeface="Cambria" panose="02040503050406030204" pitchFamily="18" charset="0"/>
                <a:ea typeface="Cambria" panose="02040503050406030204" pitchFamily="18" charset="0"/>
              </a:rPr>
              <a:t>What’s in a name?</a:t>
            </a:r>
          </a:p>
          <a:p>
            <a:pPr lvl="1"/>
            <a:r>
              <a:rPr lang="en-US" dirty="0">
                <a:solidFill>
                  <a:schemeClr val="bg1"/>
                </a:solidFill>
                <a:latin typeface="Cambria" panose="02040503050406030204" pitchFamily="18" charset="0"/>
                <a:ea typeface="Cambria" panose="02040503050406030204" pitchFamily="18" charset="0"/>
              </a:rPr>
              <a:t>“U.S. survey” versus “international”</a:t>
            </a:r>
          </a:p>
          <a:p>
            <a:r>
              <a:rPr lang="en-US" b="1" dirty="0">
                <a:solidFill>
                  <a:schemeClr val="bg1"/>
                </a:solidFill>
                <a:latin typeface="Cambria" panose="02040503050406030204" pitchFamily="18" charset="0"/>
                <a:ea typeface="Cambria" panose="02040503050406030204" pitchFamily="18" charset="0"/>
              </a:rPr>
              <a:t>Who is using U.S. survey feet?</a:t>
            </a:r>
          </a:p>
          <a:p>
            <a:pPr lvl="1"/>
            <a:r>
              <a:rPr lang="en-US" dirty="0">
                <a:solidFill>
                  <a:schemeClr val="bg1"/>
                </a:solidFill>
                <a:latin typeface="Cambria" panose="02040503050406030204" pitchFamily="18" charset="0"/>
                <a:ea typeface="Cambria" panose="02040503050406030204" pitchFamily="18" charset="0"/>
              </a:rPr>
              <a:t>Surveyors exclusively, in most (</a:t>
            </a:r>
            <a:r>
              <a:rPr lang="en-US" i="1" dirty="0">
                <a:solidFill>
                  <a:schemeClr val="bg1"/>
                </a:solidFill>
                <a:latin typeface="Cambria" panose="02040503050406030204" pitchFamily="18" charset="0"/>
                <a:ea typeface="Cambria" panose="02040503050406030204" pitchFamily="18" charset="0"/>
              </a:rPr>
              <a:t>not all</a:t>
            </a:r>
            <a:r>
              <a:rPr lang="en-US" dirty="0">
                <a:solidFill>
                  <a:schemeClr val="bg1"/>
                </a:solidFill>
                <a:latin typeface="Cambria" panose="02040503050406030204" pitchFamily="18" charset="0"/>
                <a:ea typeface="Cambria" panose="02040503050406030204" pitchFamily="18" charset="0"/>
              </a:rPr>
              <a:t>) states</a:t>
            </a:r>
          </a:p>
          <a:p>
            <a:pPr lvl="1"/>
            <a:r>
              <a:rPr lang="en-US" dirty="0">
                <a:solidFill>
                  <a:schemeClr val="bg1"/>
                </a:solidFill>
                <a:latin typeface="Cambria" panose="02040503050406030204" pitchFamily="18" charset="0"/>
                <a:ea typeface="Cambria" panose="02040503050406030204" pitchFamily="18" charset="0"/>
              </a:rPr>
              <a:t>But it impacts everyone</a:t>
            </a:r>
          </a:p>
          <a:p>
            <a:endParaRPr lang="en-US" dirty="0">
              <a:latin typeface="Cambria" panose="02040503050406030204" pitchFamily="18" charset="0"/>
              <a:ea typeface="Cambria" panose="02040503050406030204" pitchFamily="18" charset="0"/>
            </a:endParaRPr>
          </a:p>
        </p:txBody>
      </p:sp>
      <p:sp>
        <p:nvSpPr>
          <p:cNvPr id="2" name="Footer Placeholder 1">
            <a:extLst>
              <a:ext uri="{FF2B5EF4-FFF2-40B4-BE49-F238E27FC236}">
                <a16:creationId xmlns:a16="http://schemas.microsoft.com/office/drawing/2014/main" id="{E3C9D364-D674-EDE1-B5A8-1BB461551198}"/>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48507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24002" y="1463040"/>
                <a:ext cx="9144001" cy="5110288"/>
              </a:xfrm>
            </p:spPr>
            <p:txBody>
              <a:bodyPr>
                <a:noAutofit/>
              </a:bodyPr>
              <a:lstStyle/>
              <a:p>
                <a:r>
                  <a:rPr lang="en-US" sz="4000" dirty="0">
                    <a:solidFill>
                      <a:schemeClr val="bg1"/>
                    </a:solidFill>
                    <a:latin typeface="Cambria" panose="02040503050406030204" pitchFamily="18" charset="0"/>
                    <a:ea typeface="Cambria" panose="02040503050406030204" pitchFamily="18" charset="0"/>
                  </a:rPr>
                  <a:t>1,000,000.00 </a:t>
                </a:r>
                <a:r>
                  <a:rPr lang="en-US" sz="4000" dirty="0" err="1">
                    <a:solidFill>
                      <a:schemeClr val="bg1"/>
                    </a:solidFill>
                    <a:latin typeface="Cambria" panose="02040503050406030204" pitchFamily="18" charset="0"/>
                    <a:ea typeface="Cambria" panose="02040503050406030204" pitchFamily="18" charset="0"/>
                  </a:rPr>
                  <a:t>sft</a:t>
                </a:r>
                <a:r>
                  <a:rPr lang="en-US" sz="4000" dirty="0">
                    <a:solidFill>
                      <a:schemeClr val="bg1"/>
                    </a:solidFill>
                    <a:latin typeface="Cambria" panose="02040503050406030204" pitchFamily="18" charset="0"/>
                    <a:ea typeface="Cambria" panose="02040503050406030204" pitchFamily="18" charset="0"/>
                  </a:rPr>
                  <a:t> = 999,998.00 </a:t>
                </a:r>
                <a:r>
                  <a:rPr lang="en-US" sz="4000" dirty="0" err="1">
                    <a:solidFill>
                      <a:schemeClr val="bg1"/>
                    </a:solidFill>
                    <a:latin typeface="Cambria" panose="02040503050406030204" pitchFamily="18" charset="0"/>
                    <a:ea typeface="Cambria" panose="02040503050406030204" pitchFamily="18" charset="0"/>
                  </a:rPr>
                  <a:t>ift</a:t>
                </a:r>
                <a:endParaRPr lang="en-US" sz="4000" dirty="0">
                  <a:solidFill>
                    <a:schemeClr val="bg1"/>
                  </a:solidFill>
                  <a:latin typeface="Cambria" panose="02040503050406030204" pitchFamily="18" charset="0"/>
                  <a:ea typeface="Cambria" panose="02040503050406030204" pitchFamily="18" charset="0"/>
                </a:endParaRPr>
              </a:p>
              <a:p>
                <a:r>
                  <a:rPr lang="en-US" sz="4000" dirty="0">
                    <a:solidFill>
                      <a:schemeClr val="bg1"/>
                    </a:solidFill>
                    <a:latin typeface="Cambria" panose="02040503050406030204" pitchFamily="18" charset="0"/>
                    <a:ea typeface="Cambria" panose="02040503050406030204" pitchFamily="18" charset="0"/>
                  </a:rPr>
                  <a:t>10,000,000.00 </a:t>
                </a:r>
                <a:r>
                  <a:rPr lang="en-US" sz="4000" dirty="0" err="1">
                    <a:solidFill>
                      <a:schemeClr val="bg1"/>
                    </a:solidFill>
                    <a:latin typeface="Cambria" panose="02040503050406030204" pitchFamily="18" charset="0"/>
                    <a:ea typeface="Cambria" panose="02040503050406030204" pitchFamily="18" charset="0"/>
                  </a:rPr>
                  <a:t>sft</a:t>
                </a:r>
                <a:r>
                  <a:rPr lang="en-US" sz="4000" dirty="0">
                    <a:solidFill>
                      <a:schemeClr val="bg1"/>
                    </a:solidFill>
                    <a:latin typeface="Cambria" panose="02040503050406030204" pitchFamily="18" charset="0"/>
                    <a:ea typeface="Cambria" panose="02040503050406030204" pitchFamily="18" charset="0"/>
                  </a:rPr>
                  <a:t> = 9,999,980.00 </a:t>
                </a:r>
                <a:r>
                  <a:rPr lang="en-US" sz="4000" dirty="0" err="1">
                    <a:solidFill>
                      <a:schemeClr val="bg1"/>
                    </a:solidFill>
                    <a:latin typeface="Cambria" panose="02040503050406030204" pitchFamily="18" charset="0"/>
                    <a:ea typeface="Cambria" panose="02040503050406030204" pitchFamily="18" charset="0"/>
                  </a:rPr>
                  <a:t>ift</a:t>
                </a:r>
                <a:endParaRPr lang="en-US" sz="4000" dirty="0">
                  <a:solidFill>
                    <a:schemeClr val="bg1"/>
                  </a:solidFill>
                  <a:latin typeface="Cambria" panose="02040503050406030204" pitchFamily="18" charset="0"/>
                  <a:ea typeface="Cambria" panose="02040503050406030204" pitchFamily="18" charset="0"/>
                </a:endParaRPr>
              </a:p>
              <a:p>
                <a:endParaRPr lang="en-US" sz="4000" dirty="0">
                  <a:solidFill>
                    <a:schemeClr val="bg1"/>
                  </a:solidFill>
                  <a:latin typeface="Cambria" panose="02040503050406030204" pitchFamily="18" charset="0"/>
                  <a:ea typeface="Cambria" panose="02040503050406030204" pitchFamily="18" charset="0"/>
                </a:endParaRPr>
              </a:p>
              <a:p>
                <a:r>
                  <a:rPr lang="en-US" sz="4000" dirty="0">
                    <a:solidFill>
                      <a:schemeClr val="bg1"/>
                    </a:solidFill>
                    <a:latin typeface="Cambria" panose="02040503050406030204" pitchFamily="18" charset="0"/>
                    <a:ea typeface="Cambria" panose="02040503050406030204" pitchFamily="18" charset="0"/>
                  </a:rPr>
                  <a:t>International </a:t>
                </a:r>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1 </a:t>
                </a:r>
                <a:r>
                  <a:rPr lang="en-US" sz="4000" dirty="0" err="1">
                    <a:solidFill>
                      <a:schemeClr val="bg1"/>
                    </a:solidFill>
                    <a:latin typeface="Cambria" panose="02040503050406030204" pitchFamily="18" charset="0"/>
                    <a:ea typeface="Cambria" panose="02040503050406030204" pitchFamily="18" charset="0"/>
                    <a:sym typeface="Wingdings" panose="05000000000000000000" pitchFamily="2" charset="2"/>
                  </a:rPr>
                  <a:t>ft</a:t>
                </a:r>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 = .3048 m</a:t>
                </a:r>
                <a:endParaRPr lang="en-US" sz="4000" dirty="0">
                  <a:solidFill>
                    <a:schemeClr val="bg1"/>
                  </a:solidFill>
                  <a:latin typeface="Cambria" panose="02040503050406030204" pitchFamily="18" charset="0"/>
                  <a:ea typeface="Cambria" panose="02040503050406030204" pitchFamily="18" charset="0"/>
                </a:endParaRPr>
              </a:p>
              <a:p>
                <a:r>
                  <a:rPr lang="en-US" sz="4000" dirty="0">
                    <a:solidFill>
                      <a:schemeClr val="bg1"/>
                    </a:solidFill>
                    <a:latin typeface="Cambria" panose="02040503050406030204" pitchFamily="18" charset="0"/>
                    <a:ea typeface="Cambria" panose="02040503050406030204" pitchFamily="18" charset="0"/>
                  </a:rPr>
                  <a:t>US </a:t>
                </a:r>
                <a:r>
                  <a:rPr lang="en-US" sz="4000" dirty="0">
                    <a:solidFill>
                      <a:schemeClr val="bg1"/>
                    </a:solidFill>
                    <a:latin typeface="Cambria" panose="02040503050406030204" pitchFamily="18" charset="0"/>
                    <a:ea typeface="Cambria" panose="02040503050406030204" pitchFamily="18" charset="0"/>
                    <a:sym typeface="Wingdings" panose="05000000000000000000" pitchFamily="2" charset="2"/>
                  </a:rPr>
                  <a:t></a:t>
                </a:r>
                <a:r>
                  <a:rPr lang="en-US" sz="4000" dirty="0">
                    <a:solidFill>
                      <a:schemeClr val="bg1"/>
                    </a:solidFill>
                    <a:latin typeface="Cambria" panose="02040503050406030204" pitchFamily="18" charset="0"/>
                    <a:ea typeface="Cambria" panose="02040503050406030204" pitchFamily="18" charset="0"/>
                  </a:rPr>
                  <a:t> 1 </a:t>
                </a:r>
                <a:r>
                  <a:rPr lang="en-US" sz="4000" dirty="0" err="1">
                    <a:solidFill>
                      <a:schemeClr val="bg1"/>
                    </a:solidFill>
                    <a:latin typeface="Cambria" panose="02040503050406030204" pitchFamily="18" charset="0"/>
                    <a:ea typeface="Cambria" panose="02040503050406030204" pitchFamily="18" charset="0"/>
                  </a:rPr>
                  <a:t>ft</a:t>
                </a:r>
                <a:r>
                  <a:rPr lang="en-US" sz="4000" dirty="0">
                    <a:solidFill>
                      <a:schemeClr val="bg1"/>
                    </a:solidFill>
                    <a:latin typeface="Cambria" panose="02040503050406030204" pitchFamily="18" charset="0"/>
                    <a:ea typeface="Cambria" panose="02040503050406030204" pitchFamily="18" charset="0"/>
                  </a:rPr>
                  <a:t> = .30480061 m (approx.)</a:t>
                </a:r>
              </a:p>
              <a:p>
                <a:pPr lvl="1"/>
                <a:r>
                  <a:rPr lang="en-US" sz="4000" dirty="0">
                    <a:solidFill>
                      <a:schemeClr val="bg1"/>
                    </a:solidFill>
                    <a:latin typeface="Cambria" panose="02040503050406030204" pitchFamily="18" charset="0"/>
                    <a:ea typeface="Cambria" panose="02040503050406030204" pitchFamily="18" charset="0"/>
                  </a:rPr>
                  <a:t>frequently calculated by  </a:t>
                </a:r>
                <a14:m>
                  <m:oMath xmlns:m="http://schemas.openxmlformats.org/officeDocument/2006/math">
                    <m:f>
                      <m:fPr>
                        <m:ctrlPr>
                          <a:rPr lang="en-US" sz="4000" i="1">
                            <a:solidFill>
                              <a:schemeClr val="bg1"/>
                            </a:solidFill>
                            <a:latin typeface="Cambria Math" panose="02040503050406030204" pitchFamily="18" charset="0"/>
                            <a:ea typeface="Cambria" panose="02040503050406030204" pitchFamily="18" charset="0"/>
                          </a:rPr>
                        </m:ctrlPr>
                      </m:fPr>
                      <m:num>
                        <m:r>
                          <a:rPr lang="en-US" sz="4000" i="1">
                            <a:solidFill>
                              <a:schemeClr val="bg1"/>
                            </a:solidFill>
                            <a:latin typeface="Cambria Math" panose="02040503050406030204" pitchFamily="18" charset="0"/>
                            <a:ea typeface="Cambria" panose="02040503050406030204" pitchFamily="18" charset="0"/>
                          </a:rPr>
                          <m:t>1200</m:t>
                        </m:r>
                      </m:num>
                      <m:den>
                        <m:r>
                          <a:rPr lang="en-US" sz="4000" i="1">
                            <a:solidFill>
                              <a:schemeClr val="bg1"/>
                            </a:solidFill>
                            <a:latin typeface="Cambria Math" panose="02040503050406030204" pitchFamily="18" charset="0"/>
                            <a:ea typeface="Cambria" panose="02040503050406030204" pitchFamily="18" charset="0"/>
                          </a:rPr>
                          <m:t>3937</m:t>
                        </m:r>
                      </m:den>
                    </m:f>
                  </m:oMath>
                </a14:m>
                <a:endParaRPr lang="en-US" sz="4000" dirty="0">
                  <a:solidFill>
                    <a:schemeClr val="bg1"/>
                  </a:solidFill>
                  <a:latin typeface="Cambria" panose="02040503050406030204" pitchFamily="18" charset="0"/>
                  <a:ea typeface="Cambria" panose="02040503050406030204" pitchFamily="18" charset="0"/>
                </a:endParaRPr>
              </a:p>
            </p:txBody>
          </p:sp>
        </mc:Choice>
        <mc:Fallback xmlns="">
          <p:sp>
            <p:nvSpPr>
              <p:cNvPr id="3" name="Content Placeholder 2">
                <a:extLst>
                  <a:ext uri="{FF2B5EF4-FFF2-40B4-BE49-F238E27FC236}">
                    <a16:creationId xmlns:a16="http://schemas.microsoft.com/office/drawing/2014/main" id="{70C395BD-A9FA-42D3-9500-A16CE225BC11}"/>
                  </a:ext>
                </a:extLst>
              </p:cNvPr>
              <p:cNvSpPr>
                <a:spLocks noGrp="1" noRot="1" noChangeAspect="1" noMove="1" noResize="1" noEditPoints="1" noAdjustHandles="1" noChangeArrowheads="1" noChangeShapeType="1" noTextEdit="1"/>
              </p:cNvSpPr>
              <p:nvPr>
                <p:ph idx="1"/>
              </p:nvPr>
            </p:nvSpPr>
            <p:spPr>
              <a:xfrm>
                <a:off x="1524002" y="1463040"/>
                <a:ext cx="9144001" cy="5110288"/>
              </a:xfrm>
              <a:blipFill>
                <a:blip r:embed="rId6"/>
                <a:stretch>
                  <a:fillRect l="-2133" t="-3341"/>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524000" y="477797"/>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2 parts per million (ppm)</a:t>
            </a:r>
          </a:p>
        </p:txBody>
      </p:sp>
      <p:sp>
        <p:nvSpPr>
          <p:cNvPr id="2" name="Footer Placeholder 1">
            <a:extLst>
              <a:ext uri="{FF2B5EF4-FFF2-40B4-BE49-F238E27FC236}">
                <a16:creationId xmlns:a16="http://schemas.microsoft.com/office/drawing/2014/main" id="{7337300D-6B95-88D2-D51D-6A7FB53C3987}"/>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3018677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524002" y="1287190"/>
            <a:ext cx="9144001" cy="5110288"/>
          </a:xfrm>
        </p:spPr>
        <p:txBody>
          <a:bodyPr>
            <a:noAutofit/>
          </a:bodyPr>
          <a:lstStyle/>
          <a:p>
            <a:r>
              <a:rPr lang="en-US" sz="4000" b="1" dirty="0">
                <a:solidFill>
                  <a:schemeClr val="bg1"/>
                </a:solidFill>
                <a:latin typeface="Cambria" panose="02040503050406030204" pitchFamily="18" charset="0"/>
                <a:ea typeface="Cambria" panose="02040503050406030204" pitchFamily="18" charset="0"/>
              </a:rPr>
              <a:t>When does this matter?</a:t>
            </a:r>
          </a:p>
          <a:p>
            <a:pPr marL="457200" lvl="1"/>
            <a:r>
              <a:rPr lang="en-US" sz="3600" b="1" i="1" dirty="0">
                <a:solidFill>
                  <a:schemeClr val="bg1"/>
                </a:solidFill>
                <a:latin typeface="Cambria" panose="02040503050406030204" pitchFamily="18" charset="0"/>
                <a:ea typeface="Cambria" panose="02040503050406030204" pitchFamily="18" charset="0"/>
              </a:rPr>
              <a:t>Not</a:t>
            </a:r>
            <a:r>
              <a:rPr lang="en-US" sz="3600" dirty="0">
                <a:solidFill>
                  <a:schemeClr val="bg1"/>
                </a:solidFill>
                <a:latin typeface="Cambria" panose="02040503050406030204" pitchFamily="18" charset="0"/>
                <a:ea typeface="Cambria" panose="02040503050406030204" pitchFamily="18" charset="0"/>
              </a:rPr>
              <a:t> typically in lengths/distances</a:t>
            </a:r>
          </a:p>
          <a:p>
            <a:pPr marL="457200" lvl="1"/>
            <a:r>
              <a:rPr lang="en-US" sz="3600" dirty="0">
                <a:solidFill>
                  <a:schemeClr val="bg1"/>
                </a:solidFill>
                <a:latin typeface="Cambria" panose="02040503050406030204" pitchFamily="18" charset="0"/>
                <a:ea typeface="Cambria" panose="02040503050406030204" pitchFamily="18" charset="0"/>
              </a:rPr>
              <a:t>But in published planar coordinate systems</a:t>
            </a:r>
          </a:p>
          <a:p>
            <a:r>
              <a:rPr lang="en-US" sz="4000" b="1" dirty="0">
                <a:solidFill>
                  <a:schemeClr val="bg1"/>
                </a:solidFill>
                <a:latin typeface="Cambria" panose="02040503050406030204" pitchFamily="18" charset="0"/>
                <a:ea typeface="Cambria" panose="02040503050406030204" pitchFamily="18" charset="0"/>
              </a:rPr>
              <a:t>Like what?</a:t>
            </a:r>
          </a:p>
          <a:p>
            <a:pPr marL="457200" lvl="1"/>
            <a:r>
              <a:rPr lang="en-US" sz="3600" dirty="0">
                <a:solidFill>
                  <a:schemeClr val="bg1"/>
                </a:solidFill>
                <a:latin typeface="Cambria" panose="02040503050406030204" pitchFamily="18" charset="0"/>
                <a:ea typeface="Cambria" panose="02040503050406030204" pitchFamily="18" charset="0"/>
              </a:rPr>
              <a:t>SPCS and UTM are very popular and both fall victim to mix-ups</a:t>
            </a:r>
          </a:p>
          <a:p>
            <a:pPr marL="57150"/>
            <a:r>
              <a:rPr lang="en-US" sz="4000" b="1" dirty="0">
                <a:solidFill>
                  <a:schemeClr val="bg1"/>
                </a:solidFill>
                <a:latin typeface="Cambria" panose="02040503050406030204" pitchFamily="18" charset="0"/>
                <a:ea typeface="Cambria" panose="02040503050406030204" pitchFamily="18" charset="0"/>
              </a:rPr>
              <a:t>Why?</a:t>
            </a:r>
          </a:p>
          <a:p>
            <a:pPr marL="457200" lvl="1"/>
            <a:r>
              <a:rPr lang="en-US" sz="3600" dirty="0">
                <a:solidFill>
                  <a:schemeClr val="bg1"/>
                </a:solidFill>
                <a:latin typeface="Cambria" panose="02040503050406030204" pitchFamily="18" charset="0"/>
                <a:ea typeface="Cambria" panose="02040503050406030204" pitchFamily="18" charset="0"/>
              </a:rPr>
              <a:t>Large false eastings and northings</a:t>
            </a:r>
          </a:p>
          <a:p>
            <a:pPr marL="457200" lvl="1"/>
            <a:endParaRPr lang="en-US" sz="3600" dirty="0">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1524000" y="477797"/>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What’s impacted?</a:t>
            </a:r>
          </a:p>
        </p:txBody>
      </p:sp>
      <p:sp>
        <p:nvSpPr>
          <p:cNvPr id="2" name="Footer Placeholder 1">
            <a:extLst>
              <a:ext uri="{FF2B5EF4-FFF2-40B4-BE49-F238E27FC236}">
                <a16:creationId xmlns:a16="http://schemas.microsoft.com/office/drawing/2014/main" id="{797142F0-69E9-1CC9-6AC7-A1FF700001CE}"/>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1001741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22956"/>
          <a:stretch/>
        </p:blipFill>
        <p:spPr>
          <a:xfrm>
            <a:off x="2826821" y="1984692"/>
            <a:ext cx="6217734" cy="4431707"/>
          </a:xfrm>
          <a:prstGeom prst="rect">
            <a:avLst/>
          </a:prstGeom>
        </p:spPr>
      </p:pic>
      <p:sp>
        <p:nvSpPr>
          <p:cNvPr id="2" name="TextBox 1"/>
          <p:cNvSpPr txBox="1"/>
          <p:nvPr/>
        </p:nvSpPr>
        <p:spPr bwMode="auto">
          <a:xfrm>
            <a:off x="1516566" y="136525"/>
            <a:ext cx="9121698" cy="707886"/>
          </a:xfrm>
          <a:prstGeom prst="rect">
            <a:avLst/>
          </a:prstGeom>
          <a:noFill/>
          <a:ln w="9525">
            <a:noFill/>
            <a:miter lim="800000"/>
            <a:headEnd/>
            <a:tailEnd/>
          </a:ln>
        </p:spPr>
        <p:txBody>
          <a:bodyPr wrap="square"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What’s that going to look like?</a:t>
            </a:r>
          </a:p>
        </p:txBody>
      </p:sp>
      <p:sp>
        <p:nvSpPr>
          <p:cNvPr id="4" name="TextBox 3"/>
          <p:cNvSpPr txBox="1"/>
          <p:nvPr/>
        </p:nvSpPr>
        <p:spPr bwMode="auto">
          <a:xfrm>
            <a:off x="3015243" y="844411"/>
            <a:ext cx="6161514" cy="1200329"/>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PHOTO = NAD83</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RED = NAD83 shoreline data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itchFamily="34" charset="0"/>
                <a:ea typeface="ＭＳ Ｐゴシック" pitchFamily="34" charset="-128"/>
                <a:cs typeface="+mn-cs"/>
              </a:rPr>
              <a:t>GREEN = shoreline transformed to NATRF2022</a:t>
            </a:r>
          </a:p>
        </p:txBody>
      </p:sp>
      <p:sp>
        <p:nvSpPr>
          <p:cNvPr id="5" name="Footer Placeholder 4">
            <a:extLst>
              <a:ext uri="{FF2B5EF4-FFF2-40B4-BE49-F238E27FC236}">
                <a16:creationId xmlns:a16="http://schemas.microsoft.com/office/drawing/2014/main" id="{F8A288C5-538A-8842-BEF0-8CFD7E891D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Datums/Coordinates and Other Stuff 2024</a:t>
            </a:r>
          </a:p>
        </p:txBody>
      </p:sp>
      <p:sp>
        <p:nvSpPr>
          <p:cNvPr id="6" name="Slide Number Placeholder 5">
            <a:extLst>
              <a:ext uri="{FF2B5EF4-FFF2-40B4-BE49-F238E27FC236}">
                <a16:creationId xmlns:a16="http://schemas.microsoft.com/office/drawing/2014/main" id="{1BA33E3E-C8D2-0F8A-A71A-643D8E058C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7BFBAC-A956-45B0-95C8-3632388918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7391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3FD43-861E-8CA4-DC57-B90BF39097DE}"/>
              </a:ext>
            </a:extLst>
          </p:cNvPr>
          <p:cNvSpPr>
            <a:spLocks noGrp="1"/>
          </p:cNvSpPr>
          <p:nvPr>
            <p:ph type="title"/>
          </p:nvPr>
        </p:nvSpPr>
        <p:spPr/>
        <p:txBody>
          <a:bodyPr/>
          <a:lstStyle/>
          <a:p>
            <a:r>
              <a:rPr lang="en-US" b="1" dirty="0"/>
              <a:t>NATRF 2022</a:t>
            </a:r>
          </a:p>
        </p:txBody>
      </p:sp>
      <p:sp>
        <p:nvSpPr>
          <p:cNvPr id="4" name="Footer Placeholder 3">
            <a:extLst>
              <a:ext uri="{FF2B5EF4-FFF2-40B4-BE49-F238E27FC236}">
                <a16:creationId xmlns:a16="http://schemas.microsoft.com/office/drawing/2014/main" id="{76BC81C8-2D59-7DC1-B15C-FAD331FF80E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100" normalizeH="0" baseline="0" noProof="0">
                <a:ln>
                  <a:noFill/>
                </a:ln>
                <a:solidFill>
                  <a:srgbClr val="000000">
                    <a:lumMod val="50000"/>
                    <a:lumOff val="50000"/>
                  </a:srgbClr>
                </a:solidFill>
                <a:effectLst/>
                <a:uLnTx/>
                <a:uFillTx/>
                <a:latin typeface="Trebuchet MS" panose="020B0603020202020204"/>
                <a:ea typeface="+mn-ea"/>
                <a:cs typeface="+mn-cs"/>
              </a:rPr>
              <a:t>Datums/Coordinates and Other Stuff 2024</a:t>
            </a:r>
            <a:endParaRPr kumimoji="0" lang="en-US" sz="1400" b="0" i="0" u="none" strike="noStrike" kern="1200" cap="none" spc="100" normalizeH="0" baseline="0" noProof="0" dirty="0">
              <a:ln>
                <a:noFill/>
              </a:ln>
              <a:solidFill>
                <a:srgbClr val="000000">
                  <a:lumMod val="50000"/>
                  <a:lumOff val="50000"/>
                </a:srgbClr>
              </a:solidFill>
              <a:effectLst/>
              <a:uLnTx/>
              <a:uFillTx/>
              <a:latin typeface="Trebuchet MS" panose="020B0603020202020204"/>
              <a:ea typeface="+mn-ea"/>
              <a:cs typeface="+mn-cs"/>
            </a:endParaRPr>
          </a:p>
        </p:txBody>
      </p:sp>
      <p:pic>
        <p:nvPicPr>
          <p:cNvPr id="9" name="Content Placeholder 8">
            <a:extLst>
              <a:ext uri="{FF2B5EF4-FFF2-40B4-BE49-F238E27FC236}">
                <a16:creationId xmlns:a16="http://schemas.microsoft.com/office/drawing/2014/main" id="{651B4D34-A4C4-213F-D809-270A6D174A13}"/>
              </a:ext>
            </a:extLst>
          </p:cNvPr>
          <p:cNvPicPr>
            <a:picLocks noGrp="1" noChangeAspect="1"/>
          </p:cNvPicPr>
          <p:nvPr>
            <p:ph idx="1"/>
          </p:nvPr>
        </p:nvPicPr>
        <p:blipFill>
          <a:blip r:embed="rId2"/>
          <a:stretch>
            <a:fillRect/>
          </a:stretch>
        </p:blipFill>
        <p:spPr>
          <a:xfrm>
            <a:off x="8235831" y="1117600"/>
            <a:ext cx="3752850" cy="5003800"/>
          </a:xfrm>
        </p:spPr>
      </p:pic>
      <p:pic>
        <p:nvPicPr>
          <p:cNvPr id="11" name="Picture 10">
            <a:extLst>
              <a:ext uri="{FF2B5EF4-FFF2-40B4-BE49-F238E27FC236}">
                <a16:creationId xmlns:a16="http://schemas.microsoft.com/office/drawing/2014/main" id="{F420A87D-1580-3CBA-4D26-79E1AFA72513}"/>
              </a:ext>
            </a:extLst>
          </p:cNvPr>
          <p:cNvPicPr>
            <a:picLocks noChangeAspect="1"/>
          </p:cNvPicPr>
          <p:nvPr/>
        </p:nvPicPr>
        <p:blipFill>
          <a:blip r:embed="rId3"/>
          <a:stretch>
            <a:fillRect/>
          </a:stretch>
        </p:blipFill>
        <p:spPr>
          <a:xfrm>
            <a:off x="4273550" y="1117600"/>
            <a:ext cx="3752850" cy="5003800"/>
          </a:xfrm>
          <a:prstGeom prst="rect">
            <a:avLst/>
          </a:prstGeom>
        </p:spPr>
      </p:pic>
      <p:pic>
        <p:nvPicPr>
          <p:cNvPr id="13" name="Picture 12">
            <a:extLst>
              <a:ext uri="{FF2B5EF4-FFF2-40B4-BE49-F238E27FC236}">
                <a16:creationId xmlns:a16="http://schemas.microsoft.com/office/drawing/2014/main" id="{B20E825D-137D-83B9-8F6F-0B3BAF5AE156}"/>
              </a:ext>
            </a:extLst>
          </p:cNvPr>
          <p:cNvPicPr>
            <a:picLocks noChangeAspect="1"/>
          </p:cNvPicPr>
          <p:nvPr/>
        </p:nvPicPr>
        <p:blipFill>
          <a:blip r:embed="rId4"/>
          <a:stretch>
            <a:fillRect/>
          </a:stretch>
        </p:blipFill>
        <p:spPr>
          <a:xfrm>
            <a:off x="311269" y="1117600"/>
            <a:ext cx="3752850" cy="5003800"/>
          </a:xfrm>
          <a:prstGeom prst="rect">
            <a:avLst/>
          </a:prstGeom>
        </p:spPr>
      </p:pic>
      <p:pic>
        <p:nvPicPr>
          <p:cNvPr id="5" name="Picture 4">
            <a:extLst>
              <a:ext uri="{FF2B5EF4-FFF2-40B4-BE49-F238E27FC236}">
                <a16:creationId xmlns:a16="http://schemas.microsoft.com/office/drawing/2014/main" id="{C94F3C4A-97A3-DBEE-9073-70BB7E7A79C8}"/>
              </a:ext>
            </a:extLst>
          </p:cNvPr>
          <p:cNvPicPr>
            <a:picLocks noChangeAspect="1"/>
          </p:cNvPicPr>
          <p:nvPr/>
        </p:nvPicPr>
        <p:blipFill>
          <a:blip r:embed="rId5"/>
          <a:stretch>
            <a:fillRect/>
          </a:stretch>
        </p:blipFill>
        <p:spPr>
          <a:xfrm>
            <a:off x="8127883" y="1114421"/>
            <a:ext cx="3752851" cy="5003802"/>
          </a:xfrm>
          <a:prstGeom prst="rect">
            <a:avLst/>
          </a:prstGeom>
        </p:spPr>
      </p:pic>
      <p:sp>
        <p:nvSpPr>
          <p:cNvPr id="6" name="TextBox 5">
            <a:extLst>
              <a:ext uri="{FF2B5EF4-FFF2-40B4-BE49-F238E27FC236}">
                <a16:creationId xmlns:a16="http://schemas.microsoft.com/office/drawing/2014/main" id="{8698D2E1-1129-1AF1-C69B-3F53235057A5}"/>
              </a:ext>
            </a:extLst>
          </p:cNvPr>
          <p:cNvSpPr txBox="1"/>
          <p:nvPr/>
        </p:nvSpPr>
        <p:spPr>
          <a:xfrm>
            <a:off x="2088860" y="3965027"/>
            <a:ext cx="17784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NAD 83 (2011)</a:t>
            </a:r>
          </a:p>
        </p:txBody>
      </p:sp>
      <p:sp>
        <p:nvSpPr>
          <p:cNvPr id="7" name="TextBox 6">
            <a:extLst>
              <a:ext uri="{FF2B5EF4-FFF2-40B4-BE49-F238E27FC236}">
                <a16:creationId xmlns:a16="http://schemas.microsoft.com/office/drawing/2014/main" id="{B488ADA3-4AFB-22D8-C35E-5DFD83F4B048}"/>
              </a:ext>
            </a:extLst>
          </p:cNvPr>
          <p:cNvSpPr txBox="1"/>
          <p:nvPr/>
        </p:nvSpPr>
        <p:spPr>
          <a:xfrm>
            <a:off x="411061" y="4093828"/>
            <a:ext cx="151840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Trebuchet MS" panose="020B0603020202020204"/>
                <a:ea typeface="+mn-ea"/>
                <a:cs typeface="+mn-cs"/>
              </a:rPr>
              <a:t>NATRF 2022</a:t>
            </a:r>
          </a:p>
        </p:txBody>
      </p:sp>
      <p:sp>
        <p:nvSpPr>
          <p:cNvPr id="8" name="Oval 7">
            <a:extLst>
              <a:ext uri="{FF2B5EF4-FFF2-40B4-BE49-F238E27FC236}">
                <a16:creationId xmlns:a16="http://schemas.microsoft.com/office/drawing/2014/main" id="{13B26766-6AF9-0FBF-5835-233832B3607E}"/>
              </a:ext>
            </a:extLst>
          </p:cNvPr>
          <p:cNvSpPr/>
          <p:nvPr/>
        </p:nvSpPr>
        <p:spPr>
          <a:xfrm>
            <a:off x="8531604" y="3070371"/>
            <a:ext cx="3457077" cy="62917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88822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20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par>
                          <p:cTn id="15" fill="hold">
                            <p:stCondLst>
                              <p:cond delay="3500"/>
                            </p:stCondLst>
                            <p:childTnLst>
                              <p:par>
                                <p:cTn id="16" presetID="42" presetClass="entr" presetSubtype="0" fill="hold" grpId="0"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ppt_x"/>
                                          </p:val>
                                        </p:tav>
                                        <p:tav tm="100000">
                                          <p:val>
                                            <p:strVal val="#ppt_x"/>
                                          </p:val>
                                        </p:tav>
                                      </p:tavLst>
                                    </p:anim>
                                    <p:anim calcmode="lin" valueType="num">
                                      <p:cBhvr additive="base">
                                        <p:cTn id="26"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31" presetClass="entr" presetSubtype="0" fill="hold" grpId="1" nodeType="afterEffect">
                                  <p:stCondLst>
                                    <p:cond delay="200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style.rotation</p:attrName>
                                        </p:attrNameLst>
                                      </p:cBhvr>
                                      <p:tavLst>
                                        <p:tav tm="0">
                                          <p:val>
                                            <p:fltVal val="90"/>
                                          </p:val>
                                        </p:tav>
                                        <p:tav tm="100000">
                                          <p:val>
                                            <p:fltVal val="0"/>
                                          </p:val>
                                        </p:tav>
                                      </p:tavLst>
                                    </p:anim>
                                    <p:animEffect transition="in" filter="fade">
                                      <p:cBhvr>
                                        <p:cTn id="39" dur="10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par>
                                <p:cTn id="47" presetID="42" presetClass="exit" presetSubtype="0" fill="hold" grpId="0" nodeType="withEffect">
                                  <p:stCondLst>
                                    <p:cond delay="0"/>
                                  </p:stCondLst>
                                  <p:childTnLst>
                                    <p:animEffect transition="out" filter="fade">
                                      <p:cBhvr>
                                        <p:cTn id="48" dur="1000"/>
                                        <p:tgtEl>
                                          <p:spTgt spid="8"/>
                                        </p:tgtEl>
                                      </p:cBhvr>
                                    </p:animEffect>
                                    <p:anim calcmode="lin" valueType="num">
                                      <p:cBhvr>
                                        <p:cTn id="49" dur="1000"/>
                                        <p:tgtEl>
                                          <p:spTgt spid="8"/>
                                        </p:tgtEl>
                                        <p:attrNameLst>
                                          <p:attrName>ppt_x</p:attrName>
                                        </p:attrNameLst>
                                      </p:cBhvr>
                                      <p:tavLst>
                                        <p:tav tm="0">
                                          <p:val>
                                            <p:strVal val="ppt_x"/>
                                          </p:val>
                                        </p:tav>
                                        <p:tav tm="100000">
                                          <p:val>
                                            <p:strVal val="ppt_x"/>
                                          </p:val>
                                        </p:tav>
                                      </p:tavLst>
                                    </p:anim>
                                    <p:anim calcmode="lin" valueType="num">
                                      <p:cBhvr>
                                        <p:cTn id="50" dur="1000"/>
                                        <p:tgtEl>
                                          <p:spTgt spid="8"/>
                                        </p:tgtEl>
                                        <p:attrNameLst>
                                          <p:attrName>ppt_y</p:attrName>
                                        </p:attrNameLst>
                                      </p:cBhvr>
                                      <p:tavLst>
                                        <p:tav tm="0">
                                          <p:val>
                                            <p:strVal val="ppt_y"/>
                                          </p:val>
                                        </p:tav>
                                        <p:tav tm="100000">
                                          <p:val>
                                            <p:strVal val="ppt_y+.1"/>
                                          </p:val>
                                        </p:tav>
                                      </p:tavLst>
                                    </p:anim>
                                    <p:set>
                                      <p:cBhvr>
                                        <p:cTn id="51" dur="1" fill="hold">
                                          <p:stCondLst>
                                            <p:cond delay="999"/>
                                          </p:stCondLst>
                                        </p:cTn>
                                        <p:tgtEl>
                                          <p:spTgt spid="8"/>
                                        </p:tgtEl>
                                        <p:attrNameLst>
                                          <p:attrName>style.visibility</p:attrName>
                                        </p:attrNameLst>
                                      </p:cBhvr>
                                      <p:to>
                                        <p:strVal val="hidden"/>
                                      </p:to>
                                    </p:set>
                                  </p:childTnLst>
                                </p:cTn>
                              </p:par>
                              <p:par>
                                <p:cTn id="52" presetID="2" presetClass="exit" presetSubtype="4" fill="hold" nodeType="withEffect">
                                  <p:stCondLst>
                                    <p:cond delay="0"/>
                                  </p:stCondLst>
                                  <p:childTnLst>
                                    <p:anim calcmode="lin" valueType="num">
                                      <p:cBhvr additive="base">
                                        <p:cTn id="53" dur="500"/>
                                        <p:tgtEl>
                                          <p:spTgt spid="5"/>
                                        </p:tgtEl>
                                        <p:attrNameLst>
                                          <p:attrName>ppt_x</p:attrName>
                                        </p:attrNameLst>
                                      </p:cBhvr>
                                      <p:tavLst>
                                        <p:tav tm="0">
                                          <p:val>
                                            <p:strVal val="ppt_x"/>
                                          </p:val>
                                        </p:tav>
                                        <p:tav tm="100000">
                                          <p:val>
                                            <p:strVal val="ppt_x"/>
                                          </p:val>
                                        </p:tav>
                                      </p:tavLst>
                                    </p:anim>
                                    <p:anim calcmode="lin" valueType="num">
                                      <p:cBhvr additive="base">
                                        <p:cTn id="54" dur="500"/>
                                        <p:tgtEl>
                                          <p:spTgt spid="5"/>
                                        </p:tgtEl>
                                        <p:attrNameLst>
                                          <p:attrName>ppt_y</p:attrName>
                                        </p:attrNameLst>
                                      </p:cBhvr>
                                      <p:tavLst>
                                        <p:tav tm="0">
                                          <p:val>
                                            <p:strVal val="ppt_y"/>
                                          </p:val>
                                        </p:tav>
                                        <p:tav tm="100000">
                                          <p:val>
                                            <p:strVal val="1+ppt_h/2"/>
                                          </p:val>
                                        </p:tav>
                                      </p:tavLst>
                                    </p:anim>
                                    <p:set>
                                      <p:cBhvr>
                                        <p:cTn id="5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5E9D7F87-7447-4E24-BF41-31A1D7C0003B}"/>
              </a:ext>
            </a:extLst>
          </p:cNvPr>
          <p:cNvPicPr>
            <a:picLocks noGrp="1" noChangeAspect="1"/>
          </p:cNvPicPr>
          <p:nvPr>
            <p:ph idx="1"/>
          </p:nvPr>
        </p:nvPicPr>
        <p:blipFill>
          <a:blip r:embed="rId2"/>
          <a:stretch>
            <a:fillRect/>
          </a:stretch>
        </p:blipFill>
        <p:spPr>
          <a:xfrm>
            <a:off x="3011384" y="1543678"/>
            <a:ext cx="5801784" cy="4351338"/>
          </a:xfrm>
          <a:prstGeom prst="rect">
            <a:avLst/>
          </a:prstGeom>
        </p:spPr>
      </p:pic>
      <p:sp>
        <p:nvSpPr>
          <p:cNvPr id="10" name="Title 1">
            <a:extLst>
              <a:ext uri="{FF2B5EF4-FFF2-40B4-BE49-F238E27FC236}">
                <a16:creationId xmlns:a16="http://schemas.microsoft.com/office/drawing/2014/main" id="{8369E6BF-0E2E-4283-B0C1-1F60BEBFEC1E}"/>
              </a:ext>
            </a:extLst>
          </p:cNvPr>
          <p:cNvSpPr txBox="1">
            <a:spLocks/>
          </p:cNvSpPr>
          <p:nvPr/>
        </p:nvSpPr>
        <p:spPr>
          <a:xfrm>
            <a:off x="3699191" y="467225"/>
            <a:ext cx="5113977" cy="11860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solidFill>
                  <a:schemeClr val="bg1"/>
                </a:solidFill>
                <a:latin typeface="Arial Black" panose="020B0A04020102020204" pitchFamily="34" charset="0"/>
              </a:rPr>
              <a:t>Vertical Datums</a:t>
            </a:r>
          </a:p>
        </p:txBody>
      </p:sp>
      <p:sp>
        <p:nvSpPr>
          <p:cNvPr id="2" name="Footer Placeholder 1">
            <a:extLst>
              <a:ext uri="{FF2B5EF4-FFF2-40B4-BE49-F238E27FC236}">
                <a16:creationId xmlns:a16="http://schemas.microsoft.com/office/drawing/2014/main" id="{67CDAA0F-8904-3282-3C87-551A64E36B4E}"/>
              </a:ext>
            </a:extLst>
          </p:cNvPr>
          <p:cNvSpPr>
            <a:spLocks noGrp="1"/>
          </p:cNvSpPr>
          <p:nvPr>
            <p:ph type="ftr" sz="quarter" idx="3"/>
          </p:nvPr>
        </p:nvSpPr>
        <p:spPr/>
        <p:txBody>
          <a:bodyPr/>
          <a:lstStyle/>
          <a:p>
            <a:pPr>
              <a:defRPr/>
            </a:pPr>
            <a:r>
              <a:rPr lang="en-US"/>
              <a:t>Datums/Coordinates and Other Stuff 2024</a:t>
            </a:r>
            <a:endParaRPr lang="en-US" dirty="0"/>
          </a:p>
        </p:txBody>
      </p:sp>
    </p:spTree>
    <p:extLst>
      <p:ext uri="{BB962C8B-B14F-4D97-AF65-F5344CB8AC3E}">
        <p14:creationId xmlns:p14="http://schemas.microsoft.com/office/powerpoint/2010/main" val="267538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 Light Room ZephyrDot Template-16by9.potx" id="{DF082019-0C9F-4607-8304-5836E1A697C1}" vid="{28F1A89A-09AC-43D7-BAB9-1B36262B811F}"/>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DOT Master - Business Card Look">
  <a:themeElements>
    <a:clrScheme name="Custom 1">
      <a:dk1>
        <a:srgbClr val="000000"/>
      </a:dk1>
      <a:lt1>
        <a:sysClr val="window" lastClr="FFFFFF"/>
      </a:lt1>
      <a:dk2>
        <a:srgbClr val="009969"/>
      </a:dk2>
      <a:lt2>
        <a:srgbClr val="D6D2C4"/>
      </a:lt2>
      <a:accent1>
        <a:srgbClr val="1F2A44"/>
      </a:accent1>
      <a:accent2>
        <a:srgbClr val="00B5E2"/>
      </a:accent2>
      <a:accent3>
        <a:srgbClr val="DC582A"/>
      </a:accent3>
      <a:accent4>
        <a:srgbClr val="9E2A2B"/>
      </a:accent4>
      <a:accent5>
        <a:srgbClr val="D7C826"/>
      </a:accent5>
      <a:accent6>
        <a:srgbClr val="F68D2E"/>
      </a:accent6>
      <a:hlink>
        <a:srgbClr val="40BAC8"/>
      </a:hlink>
      <a:folHlink>
        <a:srgbClr val="152F5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DOT Light Room ZephyrDot Template-16by9.potx" id="{DF082019-0C9F-4607-8304-5836E1A697C1}" vid="{28F1A89A-09AC-43D7-BAB9-1B36262B811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698</TotalTime>
  <Words>5471</Words>
  <Application>Microsoft Office PowerPoint</Application>
  <PresentationFormat>Widescreen</PresentationFormat>
  <Paragraphs>798</Paragraphs>
  <Slides>62</Slides>
  <Notes>24</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62</vt:i4>
      </vt:variant>
    </vt:vector>
  </HeadingPairs>
  <TitlesOfParts>
    <vt:vector size="80" baseType="lpstr">
      <vt:lpstr>ＭＳ Ｐゴシック</vt:lpstr>
      <vt:lpstr>Aptos</vt:lpstr>
      <vt:lpstr>Arial</vt:lpstr>
      <vt:lpstr>Arial Black</vt:lpstr>
      <vt:lpstr>Arial Rounded MT Bold</vt:lpstr>
      <vt:lpstr>Calibri</vt:lpstr>
      <vt:lpstr>Calibri Light</vt:lpstr>
      <vt:lpstr>Cambria</vt:lpstr>
      <vt:lpstr>Cambria Math</vt:lpstr>
      <vt:lpstr>Courier New</vt:lpstr>
      <vt:lpstr>Georgia</vt:lpstr>
      <vt:lpstr>Times New Roman</vt:lpstr>
      <vt:lpstr>Trebuchet MS</vt:lpstr>
      <vt:lpstr>Wingdings</vt:lpstr>
      <vt:lpstr>Office Theme</vt:lpstr>
      <vt:lpstr>3_ODOT Master - Business Card Look</vt:lpstr>
      <vt:lpstr>1_Office Theme</vt:lpstr>
      <vt:lpstr>4_ODOT Master - Business Card Look</vt:lpstr>
      <vt:lpstr>Datums/Coordinates and Other Stuff     • March 20, 2024</vt:lpstr>
      <vt:lpstr>PowerPoint Presentation</vt:lpstr>
      <vt:lpstr>Non-geocentricity of NAD83</vt:lpstr>
      <vt:lpstr>Non-geocentricity of NAD83</vt:lpstr>
      <vt:lpstr>Non-geocentricity of NAD83</vt:lpstr>
      <vt:lpstr>Non-geocentricity of NAD83</vt:lpstr>
      <vt:lpstr>PowerPoint Presentation</vt:lpstr>
      <vt:lpstr>NATRF 2022</vt:lpstr>
      <vt:lpstr>PowerPoint Presentation</vt:lpstr>
      <vt:lpstr>Replacing NAVD88</vt:lpstr>
      <vt:lpstr>PowerPoint Presentation</vt:lpstr>
      <vt:lpstr>PowerPoint Presentation</vt:lpstr>
      <vt:lpstr>PowerPoint Presentation</vt:lpstr>
      <vt:lpstr>Which NAD83 with which geoid?</vt:lpstr>
      <vt:lpstr>Individual Components of NAPGD2022</vt:lpstr>
      <vt:lpstr>PowerPoint Presentation</vt:lpstr>
      <vt:lpstr>Sea Level Change and the Geoid</vt:lpstr>
      <vt:lpstr>Sea Level Change and the Geoid</vt:lpstr>
      <vt:lpstr>Sea Level Change and the Geoid</vt:lpstr>
      <vt:lpstr>PowerPoint Presentation</vt:lpstr>
      <vt:lpstr>PowerPoint Presentation</vt:lpstr>
      <vt:lpstr>NAPGD 2022 vs. NAVD 88</vt:lpstr>
      <vt:lpstr>What is CORS?</vt:lpstr>
      <vt:lpstr>What does the CORS Network do?</vt:lpstr>
      <vt:lpstr>Survey Position Accuracy</vt:lpstr>
      <vt:lpstr>How do we get better accuracy?</vt:lpstr>
      <vt:lpstr>How do I get my corrections?</vt:lpstr>
      <vt:lpstr>How do I get my corrections?</vt:lpstr>
      <vt:lpstr>2022 Hours by classification</vt:lpstr>
      <vt:lpstr>What can I do to prepare for the change?</vt:lpstr>
      <vt:lpstr>When will ngs make the switch?</vt:lpstr>
      <vt:lpstr>When will ngs make the switch?</vt:lpstr>
      <vt:lpstr>When will ngs make the switch?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Ohio Revised Code 157.03     Plane co-ordinates; description</vt:lpstr>
      <vt:lpstr>Ohio Revised Code 157.04   Evidence of corner location, purchaser need not rely on system description </vt:lpstr>
      <vt:lpstr>Ohio Revised Code 157.09  Distances, bearings, and areas computed indirectly from co-ordinates</vt:lpstr>
      <vt:lpstr>PowerPoint Presentation</vt:lpstr>
      <vt:lpstr>PowerPoint Presentation</vt:lpstr>
      <vt:lpstr>PowerPoint Presentation</vt:lpstr>
      <vt:lpstr>PowerPoint Presentation</vt:lpstr>
      <vt:lpstr>LOW DISTORTION MAP PROJECTION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problem</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Foos, Raymond</dc:creator>
  <cp:lastModifiedBy>Foos, Raymond</cp:lastModifiedBy>
  <cp:revision>7</cp:revision>
  <dcterms:created xsi:type="dcterms:W3CDTF">2023-11-01T11:16:53Z</dcterms:created>
  <dcterms:modified xsi:type="dcterms:W3CDTF">2024-03-20T15:56:21Z</dcterms:modified>
</cp:coreProperties>
</file>